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95"/>
  </p:notesMasterIdLst>
  <p:handoutMasterIdLst>
    <p:handoutMasterId r:id="rId96"/>
  </p:handoutMasterIdLst>
  <p:sldIdLst>
    <p:sldId id="256" r:id="rId2"/>
    <p:sldId id="364" r:id="rId3"/>
    <p:sldId id="320" r:id="rId4"/>
    <p:sldId id="365" r:id="rId5"/>
    <p:sldId id="286" r:id="rId6"/>
    <p:sldId id="362" r:id="rId7"/>
    <p:sldId id="409" r:id="rId8"/>
    <p:sldId id="410" r:id="rId9"/>
    <p:sldId id="417" r:id="rId10"/>
    <p:sldId id="296" r:id="rId11"/>
    <p:sldId id="322" r:id="rId12"/>
    <p:sldId id="377" r:id="rId13"/>
    <p:sldId id="378" r:id="rId14"/>
    <p:sldId id="380" r:id="rId15"/>
    <p:sldId id="381" r:id="rId16"/>
    <p:sldId id="384" r:id="rId17"/>
    <p:sldId id="385" r:id="rId18"/>
    <p:sldId id="386" r:id="rId19"/>
    <p:sldId id="389" r:id="rId20"/>
    <p:sldId id="411" r:id="rId21"/>
    <p:sldId id="387" r:id="rId22"/>
    <p:sldId id="348" r:id="rId23"/>
    <p:sldId id="349" r:id="rId24"/>
    <p:sldId id="388" r:id="rId25"/>
    <p:sldId id="412" r:id="rId26"/>
    <p:sldId id="424" r:id="rId27"/>
    <p:sldId id="431" r:id="rId28"/>
    <p:sldId id="302" r:id="rId29"/>
    <p:sldId id="303" r:id="rId30"/>
    <p:sldId id="358" r:id="rId31"/>
    <p:sldId id="390" r:id="rId32"/>
    <p:sldId id="414" r:id="rId33"/>
    <p:sldId id="391" r:id="rId34"/>
    <p:sldId id="413" r:id="rId35"/>
    <p:sldId id="323" r:id="rId36"/>
    <p:sldId id="343" r:id="rId37"/>
    <p:sldId id="415" r:id="rId38"/>
    <p:sldId id="416" r:id="rId39"/>
    <p:sldId id="392" r:id="rId40"/>
    <p:sldId id="393" r:id="rId41"/>
    <p:sldId id="394" r:id="rId42"/>
    <p:sldId id="422" r:id="rId43"/>
    <p:sldId id="407" r:id="rId44"/>
    <p:sldId id="395" r:id="rId45"/>
    <p:sldId id="427" r:id="rId46"/>
    <p:sldId id="396" r:id="rId47"/>
    <p:sldId id="334" r:id="rId48"/>
    <p:sldId id="397" r:id="rId49"/>
    <p:sldId id="398" r:id="rId50"/>
    <p:sldId id="399" r:id="rId51"/>
    <p:sldId id="400" r:id="rId52"/>
    <p:sldId id="340" r:id="rId53"/>
    <p:sldId id="401" r:id="rId54"/>
    <p:sldId id="359" r:id="rId55"/>
    <p:sldId id="360" r:id="rId56"/>
    <p:sldId id="258" r:id="rId57"/>
    <p:sldId id="402" r:id="rId58"/>
    <p:sldId id="266" r:id="rId59"/>
    <p:sldId id="403" r:id="rId60"/>
    <p:sldId id="267" r:id="rId61"/>
    <p:sldId id="269" r:id="rId62"/>
    <p:sldId id="404" r:id="rId63"/>
    <p:sldId id="308" r:id="rId64"/>
    <p:sldId id="420" r:id="rId65"/>
    <p:sldId id="312" r:id="rId66"/>
    <p:sldId id="405" r:id="rId67"/>
    <p:sldId id="421" r:id="rId68"/>
    <p:sldId id="369" r:id="rId69"/>
    <p:sldId id="406" r:id="rId70"/>
    <p:sldId id="429" r:id="rId71"/>
    <p:sldId id="418" r:id="rId72"/>
    <p:sldId id="280" r:id="rId73"/>
    <p:sldId id="281" r:id="rId74"/>
    <p:sldId id="430" r:id="rId75"/>
    <p:sldId id="370" r:id="rId76"/>
    <p:sldId id="350" r:id="rId77"/>
    <p:sldId id="351" r:id="rId78"/>
    <p:sldId id="352" r:id="rId79"/>
    <p:sldId id="353" r:id="rId80"/>
    <p:sldId id="354" r:id="rId81"/>
    <p:sldId id="355" r:id="rId82"/>
    <p:sldId id="356" r:id="rId83"/>
    <p:sldId id="357" r:id="rId84"/>
    <p:sldId id="361" r:id="rId85"/>
    <p:sldId id="408" r:id="rId86"/>
    <p:sldId id="425" r:id="rId87"/>
    <p:sldId id="426" r:id="rId88"/>
    <p:sldId id="307" r:id="rId89"/>
    <p:sldId id="432" r:id="rId90"/>
    <p:sldId id="346" r:id="rId91"/>
    <p:sldId id="305" r:id="rId92"/>
    <p:sldId id="419" r:id="rId93"/>
    <p:sldId id="306" r:id="rId94"/>
  </p:sldIdLst>
  <p:sldSz cx="9144000" cy="6858000" type="screen4x3"/>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uca Rossi" initials="LR" lastIdx="1" clrIdx="0">
    <p:extLst>
      <p:ext uri="{19B8F6BF-5375-455C-9EA6-DF929625EA0E}">
        <p15:presenceInfo xmlns:p15="http://schemas.microsoft.com/office/powerpoint/2012/main" userId="Luca Ross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48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C1F80F-67A7-4E07-88C7-21CF6B1C75CE}" v="292" dt="2021-06-28T10:38:08.517"/>
    <p1510:client id="{A8921E2A-ECA0-0E93-3CB0-20FB19CD7A1D}" v="1707" dt="2021-06-28T12:01:34.437"/>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12"/>
    <p:restoredTop sz="94697"/>
  </p:normalViewPr>
  <p:slideViewPr>
    <p:cSldViewPr snapToGrid="0" showGuides="1">
      <p:cViewPr varScale="1">
        <p:scale>
          <a:sx n="85" d="100"/>
          <a:sy n="85" d="100"/>
        </p:scale>
        <p:origin x="1410" y="7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9F2176E-337D-F843-82EF-CA96D3DE514F}" type="datetimeFigureOut">
              <a:rPr lang="en-US" smtClean="0"/>
              <a:t>6/28/2021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97E74EF-FE00-F54C-9F90-CBE87C912503}" type="slidenum">
              <a:rPr lang="en-US" smtClean="0"/>
              <a:t>‹#›</a:t>
            </a:fld>
            <a:endParaRPr lang="en-US"/>
          </a:p>
        </p:txBody>
      </p:sp>
    </p:spTree>
    <p:extLst>
      <p:ext uri="{BB962C8B-B14F-4D97-AF65-F5344CB8AC3E}">
        <p14:creationId xmlns:p14="http://schemas.microsoft.com/office/powerpoint/2010/main" val="184847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AE856C7-5FC3-1241-BBC5-F419BA637EFF}" type="datetimeFigureOut">
              <a:rPr lang="en-US" smtClean="0"/>
              <a:t>6/28/2021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73744F-42ED-4249-A100-D070C450E323}" type="slidenum">
              <a:rPr lang="en-US" smtClean="0"/>
              <a:t>‹#›</a:t>
            </a:fld>
            <a:endParaRPr lang="en-US"/>
          </a:p>
        </p:txBody>
      </p:sp>
    </p:spTree>
    <p:extLst>
      <p:ext uri="{BB962C8B-B14F-4D97-AF65-F5344CB8AC3E}">
        <p14:creationId xmlns:p14="http://schemas.microsoft.com/office/powerpoint/2010/main" val="281150471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73744F-42ED-4249-A100-D070C450E323}" type="slidenum">
              <a:rPr lang="en-US" smtClean="0"/>
              <a:t>22</a:t>
            </a:fld>
            <a:endParaRPr lang="en-US"/>
          </a:p>
        </p:txBody>
      </p:sp>
    </p:spTree>
    <p:extLst>
      <p:ext uri="{BB962C8B-B14F-4D97-AF65-F5344CB8AC3E}">
        <p14:creationId xmlns:p14="http://schemas.microsoft.com/office/powerpoint/2010/main" val="1527204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73744F-42ED-4249-A100-D070C450E323}" type="slidenum">
              <a:rPr lang="en-US" smtClean="0"/>
              <a:t>23</a:t>
            </a:fld>
            <a:endParaRPr lang="en-US"/>
          </a:p>
        </p:txBody>
      </p:sp>
    </p:spTree>
    <p:extLst>
      <p:ext uri="{BB962C8B-B14F-4D97-AF65-F5344CB8AC3E}">
        <p14:creationId xmlns:p14="http://schemas.microsoft.com/office/powerpoint/2010/main" val="1527204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3103189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Shape 3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9" name="Shape 3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sv-SE" err="1"/>
              <a:t>What</a:t>
            </a:r>
            <a:r>
              <a:rPr lang="sv-SE"/>
              <a:t> </a:t>
            </a:r>
            <a:r>
              <a:rPr lang="sv-SE" err="1"/>
              <a:t>happens</a:t>
            </a:r>
            <a:r>
              <a:rPr lang="sv-SE"/>
              <a:t> </a:t>
            </a:r>
            <a:r>
              <a:rPr lang="sv-SE" err="1"/>
              <a:t>if</a:t>
            </a:r>
            <a:r>
              <a:rPr lang="sv-SE"/>
              <a:t> I </a:t>
            </a:r>
            <a:r>
              <a:rPr lang="sv-SE" err="1"/>
              <a:t>only</a:t>
            </a:r>
            <a:r>
              <a:rPr lang="sv-SE"/>
              <a:t> KEEP</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Shape 3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8" name="Shape 3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Shape 12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9" name="Shape 12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Contained</a:t>
            </a:r>
          </a:p>
        </p:txBody>
      </p:sp>
      <p:sp>
        <p:nvSpPr>
          <p:cNvPr id="4" name="Slide Number Placeholder 3"/>
          <p:cNvSpPr>
            <a:spLocks noGrp="1"/>
          </p:cNvSpPr>
          <p:nvPr>
            <p:ph type="sldNum" sz="quarter" idx="10"/>
          </p:nvPr>
        </p:nvSpPr>
        <p:spPr/>
        <p:txBody>
          <a:bodyPr/>
          <a:lstStyle/>
          <a:p>
            <a:fld id="{1C73744F-42ED-4249-A100-D070C450E323}" type="slidenum">
              <a:rPr lang="en-US" smtClean="0"/>
              <a:t>76</a:t>
            </a:fld>
            <a:endParaRPr lang="en-US"/>
          </a:p>
        </p:txBody>
      </p:sp>
    </p:spTree>
    <p:extLst>
      <p:ext uri="{BB962C8B-B14F-4D97-AF65-F5344CB8AC3E}">
        <p14:creationId xmlns:p14="http://schemas.microsoft.com/office/powerpoint/2010/main" val="3720082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2" name="Rubrik 1"/>
          <p:cNvSpPr>
            <a:spLocks noGrp="1"/>
          </p:cNvSpPr>
          <p:nvPr>
            <p:ph type="ctrTitle"/>
          </p:nvPr>
        </p:nvSpPr>
        <p:spPr>
          <a:xfrm>
            <a:off x="685800" y="2130425"/>
            <a:ext cx="7772400" cy="1470025"/>
          </a:xfrm>
        </p:spPr>
        <p:txBody>
          <a:bodyPr/>
          <a:lstStyle/>
          <a:p>
            <a:r>
              <a:rPr lang="sv-SE"/>
              <a:t>Click to edit Master title style</a:t>
            </a:r>
          </a:p>
        </p:txBody>
      </p:sp>
      <p:sp>
        <p:nvSpPr>
          <p:cNvPr id="3" name="Underrubrik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sv-SE"/>
              <a:t>Click to edit Master subtitle style</a:t>
            </a:r>
          </a:p>
        </p:txBody>
      </p:sp>
    </p:spTree>
    <p:extLst>
      <p:ext uri="{BB962C8B-B14F-4D97-AF65-F5344CB8AC3E}">
        <p14:creationId xmlns:p14="http://schemas.microsoft.com/office/powerpoint/2010/main" val="3911669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1792288" y="4800600"/>
            <a:ext cx="5486400" cy="566738"/>
          </a:xfrm>
        </p:spPr>
        <p:txBody>
          <a:bodyPr anchor="b"/>
          <a:lstStyle>
            <a:lvl1pPr algn="l">
              <a:defRPr sz="2000" b="1"/>
            </a:lvl1pPr>
          </a:lstStyle>
          <a:p>
            <a:r>
              <a:rPr lang="sv-SE"/>
              <a:t>Click to edit Master title style</a:t>
            </a:r>
          </a:p>
        </p:txBody>
      </p:sp>
      <p:sp>
        <p:nvSpPr>
          <p:cNvPr id="3" name="Platshållare för bild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sv-SE" noProof="0"/>
              <a:t>Drag picture to placeholder or click icon to add</a:t>
            </a:r>
          </a:p>
        </p:txBody>
      </p:sp>
      <p:sp>
        <p:nvSpPr>
          <p:cNvPr id="4" name="Platshållare för tex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a:t>Click to edit Master text styles</a:t>
            </a:r>
          </a:p>
        </p:txBody>
      </p:sp>
      <p:sp>
        <p:nvSpPr>
          <p:cNvPr id="8" name="Slide Number Placeholder 8"/>
          <p:cNvSpPr txBox="1">
            <a:spLocks/>
          </p:cNvSpPr>
          <p:nvPr userDrawn="1"/>
        </p:nvSpPr>
        <p:spPr>
          <a:xfrm>
            <a:off x="8316417" y="6381328"/>
            <a:ext cx="827584" cy="332656"/>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053086-40E5-4673-9B4A-FC81B10CE5DE}" type="slidenum">
              <a:rPr lang="sv-SE" smtClean="0"/>
              <a:pPr algn="r"/>
              <a:t>‹#›</a:t>
            </a:fld>
            <a:endParaRPr lang="sv-SE"/>
          </a:p>
        </p:txBody>
      </p:sp>
    </p:spTree>
    <p:extLst>
      <p:ext uri="{BB962C8B-B14F-4D97-AF65-F5344CB8AC3E}">
        <p14:creationId xmlns:p14="http://schemas.microsoft.com/office/powerpoint/2010/main" val="2826443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Rubrik 1"/>
          <p:cNvSpPr>
            <a:spLocks noGrp="1"/>
          </p:cNvSpPr>
          <p:nvPr>
            <p:ph type="title"/>
          </p:nvPr>
        </p:nvSpPr>
        <p:spPr>
          <a:xfrm>
            <a:off x="1763688" y="609600"/>
            <a:ext cx="6984776" cy="803176"/>
          </a:xfrm>
        </p:spPr>
        <p:txBody>
          <a:bodyPr/>
          <a:lstStyle>
            <a:lvl1pPr algn="r">
              <a:defRPr sz="3600"/>
            </a:lvl1pPr>
          </a:lstStyle>
          <a:p>
            <a:r>
              <a:rPr lang="sv-SE"/>
              <a:t>Click to edit Master title style</a:t>
            </a:r>
          </a:p>
        </p:txBody>
      </p:sp>
      <p:sp>
        <p:nvSpPr>
          <p:cNvPr id="3" name="Platshållare för lodrät text 2"/>
          <p:cNvSpPr>
            <a:spLocks noGrp="1"/>
          </p:cNvSpPr>
          <p:nvPr>
            <p:ph type="body" orient="vert" idx="1"/>
          </p:nvPr>
        </p:nvSpPr>
        <p:spPr>
          <a:xfrm>
            <a:off x="685800" y="1700808"/>
            <a:ext cx="8062664" cy="4608512"/>
          </a:xfrm>
        </p:spPr>
        <p:txBody>
          <a:bodyPr vert="eaVert"/>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p>
        </p:txBody>
      </p:sp>
      <p:sp>
        <p:nvSpPr>
          <p:cNvPr id="7" name="Slide Number Placeholder 8"/>
          <p:cNvSpPr txBox="1">
            <a:spLocks/>
          </p:cNvSpPr>
          <p:nvPr userDrawn="1"/>
        </p:nvSpPr>
        <p:spPr>
          <a:xfrm>
            <a:off x="8316417" y="6381328"/>
            <a:ext cx="827584" cy="332656"/>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053086-40E5-4673-9B4A-FC81B10CE5DE}" type="slidenum">
              <a:rPr lang="sv-SE" smtClean="0"/>
              <a:pPr algn="r"/>
              <a:t>‹#›</a:t>
            </a:fld>
            <a:endParaRPr lang="sv-SE"/>
          </a:p>
        </p:txBody>
      </p:sp>
    </p:spTree>
    <p:extLst>
      <p:ext uri="{BB962C8B-B14F-4D97-AF65-F5344CB8AC3E}">
        <p14:creationId xmlns:p14="http://schemas.microsoft.com/office/powerpoint/2010/main" val="2368364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Lodrät rubrik 1"/>
          <p:cNvSpPr>
            <a:spLocks noGrp="1"/>
          </p:cNvSpPr>
          <p:nvPr>
            <p:ph type="title" orient="vert"/>
          </p:nvPr>
        </p:nvSpPr>
        <p:spPr>
          <a:xfrm>
            <a:off x="6515100" y="609600"/>
            <a:ext cx="1943100" cy="5771728"/>
          </a:xfrm>
        </p:spPr>
        <p:txBody>
          <a:bodyPr vert="eaVert"/>
          <a:lstStyle/>
          <a:p>
            <a:r>
              <a:rPr lang="sv-SE"/>
              <a:t>Click to edit Master title style</a:t>
            </a:r>
          </a:p>
        </p:txBody>
      </p:sp>
      <p:sp>
        <p:nvSpPr>
          <p:cNvPr id="3" name="Platshållare för lodrät text 2"/>
          <p:cNvSpPr>
            <a:spLocks noGrp="1"/>
          </p:cNvSpPr>
          <p:nvPr>
            <p:ph type="body" orient="vert" idx="1"/>
          </p:nvPr>
        </p:nvSpPr>
        <p:spPr>
          <a:xfrm>
            <a:off x="685800" y="609600"/>
            <a:ext cx="5676900" cy="5771728"/>
          </a:xfrm>
        </p:spPr>
        <p:txBody>
          <a:bodyPr vert="eaVert"/>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p>
        </p:txBody>
      </p:sp>
      <p:sp>
        <p:nvSpPr>
          <p:cNvPr id="7" name="Slide Number Placeholder 8"/>
          <p:cNvSpPr txBox="1">
            <a:spLocks/>
          </p:cNvSpPr>
          <p:nvPr userDrawn="1"/>
        </p:nvSpPr>
        <p:spPr>
          <a:xfrm>
            <a:off x="8316417" y="6381328"/>
            <a:ext cx="827584" cy="332656"/>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053086-40E5-4673-9B4A-FC81B10CE5DE}" type="slidenum">
              <a:rPr lang="sv-SE" smtClean="0"/>
              <a:pPr algn="r"/>
              <a:t>‹#›</a:t>
            </a:fld>
            <a:endParaRPr lang="sv-SE"/>
          </a:p>
        </p:txBody>
      </p:sp>
    </p:spTree>
    <p:extLst>
      <p:ext uri="{BB962C8B-B14F-4D97-AF65-F5344CB8AC3E}">
        <p14:creationId xmlns:p14="http://schemas.microsoft.com/office/powerpoint/2010/main" val="421910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1763688" y="609600"/>
            <a:ext cx="6984776" cy="803176"/>
          </a:xfrm>
        </p:spPr>
        <p:txBody>
          <a:bodyPr/>
          <a:lstStyle>
            <a:lvl1pPr algn="r">
              <a:defRPr sz="3600"/>
            </a:lvl1pPr>
          </a:lstStyle>
          <a:p>
            <a:r>
              <a:rPr lang="sv-SE"/>
              <a:t>Click to edit Master title style</a:t>
            </a:r>
          </a:p>
        </p:txBody>
      </p:sp>
      <p:sp>
        <p:nvSpPr>
          <p:cNvPr id="3" name="Platshållare för innehåll 2"/>
          <p:cNvSpPr>
            <a:spLocks noGrp="1"/>
          </p:cNvSpPr>
          <p:nvPr>
            <p:ph idx="1"/>
          </p:nvPr>
        </p:nvSpPr>
        <p:spPr>
          <a:xfrm>
            <a:off x="685800" y="1556792"/>
            <a:ext cx="8062664" cy="4824536"/>
          </a:xfrm>
        </p:spPr>
        <p:txBody>
          <a:bodyPr/>
          <a:lstStyle>
            <a:lvl1pPr>
              <a:defRPr sz="2400"/>
            </a:lvl1pPr>
            <a:lvl2pPr>
              <a:defRPr sz="2400"/>
            </a:lvl2pPr>
            <a:lvl3pPr>
              <a:defRPr sz="2400"/>
            </a:lvl3pPr>
            <a:lvl4pPr>
              <a:defRPr sz="2400"/>
            </a:lvl4pPr>
            <a:lvl5pPr>
              <a:defRPr sz="2400"/>
            </a:lvl5p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p>
        </p:txBody>
      </p:sp>
      <p:sp>
        <p:nvSpPr>
          <p:cNvPr id="7" name="Slide Number Placeholder 8"/>
          <p:cNvSpPr txBox="1">
            <a:spLocks/>
          </p:cNvSpPr>
          <p:nvPr userDrawn="1"/>
        </p:nvSpPr>
        <p:spPr>
          <a:xfrm>
            <a:off x="8316417" y="6381328"/>
            <a:ext cx="827584" cy="332656"/>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053086-40E5-4673-9B4A-FC81B10CE5DE}" type="slidenum">
              <a:rPr lang="sv-SE" smtClean="0"/>
              <a:pPr algn="r"/>
              <a:t>‹#›</a:t>
            </a:fld>
            <a:endParaRPr lang="sv-SE"/>
          </a:p>
        </p:txBody>
      </p:sp>
    </p:spTree>
    <p:extLst>
      <p:ext uri="{BB962C8B-B14F-4D97-AF65-F5344CB8AC3E}">
        <p14:creationId xmlns:p14="http://schemas.microsoft.com/office/powerpoint/2010/main" val="349871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722313" y="4406900"/>
            <a:ext cx="7772400" cy="1362075"/>
          </a:xfrm>
        </p:spPr>
        <p:txBody>
          <a:bodyPr anchor="t"/>
          <a:lstStyle>
            <a:lvl1pPr algn="l">
              <a:defRPr sz="4000" b="1" cap="all"/>
            </a:lvl1pPr>
          </a:lstStyle>
          <a:p>
            <a:r>
              <a:rPr lang="sv-SE"/>
              <a:t>Click to edit Master title style</a:t>
            </a:r>
          </a:p>
        </p:txBody>
      </p:sp>
      <p:sp>
        <p:nvSpPr>
          <p:cNvPr id="3" name="Platshållare för text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sv-SE"/>
              <a:t>Click to edit Master text styles</a:t>
            </a:r>
          </a:p>
        </p:txBody>
      </p:sp>
    </p:spTree>
    <p:extLst>
      <p:ext uri="{BB962C8B-B14F-4D97-AF65-F5344CB8AC3E}">
        <p14:creationId xmlns:p14="http://schemas.microsoft.com/office/powerpoint/2010/main" val="2625312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a:xfrm>
            <a:off x="1763688" y="609600"/>
            <a:ext cx="6912768" cy="803176"/>
          </a:xfrm>
        </p:spPr>
        <p:txBody>
          <a:bodyPr/>
          <a:lstStyle>
            <a:lvl1pPr algn="r">
              <a:defRPr sz="3600"/>
            </a:lvl1pPr>
          </a:lstStyle>
          <a:p>
            <a:r>
              <a:rPr lang="sv-SE"/>
              <a:t>Click to edit Master title style</a:t>
            </a:r>
          </a:p>
        </p:txBody>
      </p:sp>
      <p:sp>
        <p:nvSpPr>
          <p:cNvPr id="3" name="Platshållare för innehåll 2"/>
          <p:cNvSpPr>
            <a:spLocks noGrp="1"/>
          </p:cNvSpPr>
          <p:nvPr>
            <p:ph sz="half" idx="1"/>
          </p:nvPr>
        </p:nvSpPr>
        <p:spPr>
          <a:xfrm>
            <a:off x="685800" y="1628800"/>
            <a:ext cx="3810000" cy="4752528"/>
          </a:xfrm>
        </p:spPr>
        <p:txBody>
          <a:bodyPr/>
          <a:lstStyle>
            <a:lvl1pPr>
              <a:defRPr sz="2400"/>
            </a:lvl1pPr>
            <a:lvl2pPr>
              <a:defRPr sz="2400"/>
            </a:lvl2pPr>
            <a:lvl3pPr>
              <a:defRPr sz="2400"/>
            </a:lvl3pPr>
            <a:lvl4pPr>
              <a:defRPr sz="2400"/>
            </a:lvl4pPr>
            <a:lvl5pPr>
              <a:defRPr sz="2400"/>
            </a:lvl5pPr>
            <a:lvl6pPr>
              <a:defRPr sz="1800"/>
            </a:lvl6pPr>
            <a:lvl7pPr>
              <a:defRPr sz="1800"/>
            </a:lvl7pPr>
            <a:lvl8pPr>
              <a:defRPr sz="1800"/>
            </a:lvl8pPr>
            <a:lvl9pPr>
              <a:defRPr sz="1800"/>
            </a:lvl9p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p>
        </p:txBody>
      </p:sp>
      <p:sp>
        <p:nvSpPr>
          <p:cNvPr id="4" name="Platshållare för innehåll 3"/>
          <p:cNvSpPr>
            <a:spLocks noGrp="1"/>
          </p:cNvSpPr>
          <p:nvPr>
            <p:ph sz="half" idx="2"/>
          </p:nvPr>
        </p:nvSpPr>
        <p:spPr>
          <a:xfrm>
            <a:off x="4648200" y="1628800"/>
            <a:ext cx="4028256" cy="4752528"/>
          </a:xfrm>
        </p:spPr>
        <p:txBody>
          <a:bodyPr/>
          <a:lstStyle>
            <a:lvl1pPr>
              <a:defRPr sz="2400"/>
            </a:lvl1pPr>
            <a:lvl2pPr>
              <a:defRPr sz="2400"/>
            </a:lvl2pPr>
            <a:lvl3pPr>
              <a:defRPr sz="2400"/>
            </a:lvl3pPr>
            <a:lvl4pPr>
              <a:defRPr sz="2400"/>
            </a:lvl4pPr>
            <a:lvl5pPr>
              <a:defRPr sz="2400"/>
            </a:lvl5pPr>
            <a:lvl6pPr>
              <a:defRPr sz="1800"/>
            </a:lvl6pPr>
            <a:lvl7pPr>
              <a:defRPr sz="1800"/>
            </a:lvl7pPr>
            <a:lvl8pPr>
              <a:defRPr sz="1800"/>
            </a:lvl8pPr>
            <a:lvl9pPr>
              <a:defRPr sz="1800"/>
            </a:lvl9p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p>
        </p:txBody>
      </p:sp>
      <p:sp>
        <p:nvSpPr>
          <p:cNvPr id="8" name="Slide Number Placeholder 8"/>
          <p:cNvSpPr txBox="1">
            <a:spLocks/>
          </p:cNvSpPr>
          <p:nvPr userDrawn="1"/>
        </p:nvSpPr>
        <p:spPr>
          <a:xfrm>
            <a:off x="8316417" y="6381328"/>
            <a:ext cx="827584" cy="332656"/>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053086-40E5-4673-9B4A-FC81B10CE5DE}" type="slidenum">
              <a:rPr lang="sv-SE" smtClean="0"/>
              <a:pPr algn="r"/>
              <a:t>‹#›</a:t>
            </a:fld>
            <a:endParaRPr lang="sv-SE"/>
          </a:p>
        </p:txBody>
      </p:sp>
    </p:spTree>
    <p:extLst>
      <p:ext uri="{BB962C8B-B14F-4D97-AF65-F5344CB8AC3E}">
        <p14:creationId xmlns:p14="http://schemas.microsoft.com/office/powerpoint/2010/main" val="1749654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a:xfrm>
            <a:off x="1835696" y="260648"/>
            <a:ext cx="6984776" cy="1143000"/>
          </a:xfrm>
        </p:spPr>
        <p:txBody>
          <a:bodyPr/>
          <a:lstStyle>
            <a:lvl1pPr algn="r">
              <a:defRPr sz="3600"/>
            </a:lvl1pPr>
          </a:lstStyle>
          <a:p>
            <a:r>
              <a:rPr lang="sv-SE"/>
              <a:t>Click to edit Master title style</a:t>
            </a:r>
          </a:p>
        </p:txBody>
      </p:sp>
      <p:sp>
        <p:nvSpPr>
          <p:cNvPr id="3" name="Platshållare för tex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Click to edit Master text styles</a:t>
            </a:r>
          </a:p>
        </p:txBody>
      </p:sp>
      <p:sp>
        <p:nvSpPr>
          <p:cNvPr id="4" name="Platshållare för innehåll 3"/>
          <p:cNvSpPr>
            <a:spLocks noGrp="1"/>
          </p:cNvSpPr>
          <p:nvPr>
            <p:ph sz="half" idx="2"/>
          </p:nvPr>
        </p:nvSpPr>
        <p:spPr>
          <a:xfrm>
            <a:off x="457200" y="2174874"/>
            <a:ext cx="4040188" cy="4206453"/>
          </a:xfrm>
        </p:spPr>
        <p:txBody>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p>
        </p:txBody>
      </p:sp>
      <p:sp>
        <p:nvSpPr>
          <p:cNvPr id="5" name="Platshållare för text 4"/>
          <p:cNvSpPr>
            <a:spLocks noGrp="1"/>
          </p:cNvSpPr>
          <p:nvPr>
            <p:ph type="body" sz="quarter" idx="3"/>
          </p:nvPr>
        </p:nvSpPr>
        <p:spPr>
          <a:xfrm>
            <a:off x="4645025" y="1535113"/>
            <a:ext cx="417544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Click to edit Master text styles</a:t>
            </a:r>
          </a:p>
        </p:txBody>
      </p:sp>
      <p:sp>
        <p:nvSpPr>
          <p:cNvPr id="6" name="Platshållare för innehåll 5"/>
          <p:cNvSpPr>
            <a:spLocks noGrp="1"/>
          </p:cNvSpPr>
          <p:nvPr>
            <p:ph sz="quarter" idx="4"/>
          </p:nvPr>
        </p:nvSpPr>
        <p:spPr>
          <a:xfrm>
            <a:off x="4645025" y="2174874"/>
            <a:ext cx="4175447" cy="4206453"/>
          </a:xfrm>
        </p:spPr>
        <p:txBody>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p>
        </p:txBody>
      </p:sp>
      <p:sp>
        <p:nvSpPr>
          <p:cNvPr id="10" name="Slide Number Placeholder 8"/>
          <p:cNvSpPr txBox="1">
            <a:spLocks/>
          </p:cNvSpPr>
          <p:nvPr userDrawn="1"/>
        </p:nvSpPr>
        <p:spPr>
          <a:xfrm>
            <a:off x="8316417" y="6381328"/>
            <a:ext cx="827584" cy="332656"/>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053086-40E5-4673-9B4A-FC81B10CE5DE}" type="slidenum">
              <a:rPr lang="sv-SE" smtClean="0"/>
              <a:pPr algn="r"/>
              <a:t>‹#›</a:t>
            </a:fld>
            <a:endParaRPr lang="sv-SE"/>
          </a:p>
        </p:txBody>
      </p:sp>
    </p:spTree>
    <p:extLst>
      <p:ext uri="{BB962C8B-B14F-4D97-AF65-F5344CB8AC3E}">
        <p14:creationId xmlns:p14="http://schemas.microsoft.com/office/powerpoint/2010/main" val="39449292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a:xfrm>
            <a:off x="1763688" y="609600"/>
            <a:ext cx="6984776" cy="803176"/>
          </a:xfrm>
        </p:spPr>
        <p:txBody>
          <a:bodyPr/>
          <a:lstStyle>
            <a:lvl1pPr algn="r">
              <a:defRPr sz="3600"/>
            </a:lvl1pPr>
          </a:lstStyle>
          <a:p>
            <a:r>
              <a:rPr lang="sv-SE"/>
              <a:t>Click to edit Master title style</a:t>
            </a:r>
          </a:p>
        </p:txBody>
      </p:sp>
      <p:sp>
        <p:nvSpPr>
          <p:cNvPr id="6" name="Slide Number Placeholder 8"/>
          <p:cNvSpPr txBox="1">
            <a:spLocks/>
          </p:cNvSpPr>
          <p:nvPr userDrawn="1"/>
        </p:nvSpPr>
        <p:spPr>
          <a:xfrm>
            <a:off x="8316417" y="6381328"/>
            <a:ext cx="827584" cy="332656"/>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053086-40E5-4673-9B4A-FC81B10CE5DE}" type="slidenum">
              <a:rPr lang="sv-SE" smtClean="0"/>
              <a:pPr algn="r"/>
              <a:t>‹#›</a:t>
            </a:fld>
            <a:endParaRPr lang="sv-SE"/>
          </a:p>
        </p:txBody>
      </p:sp>
    </p:spTree>
    <p:extLst>
      <p:ext uri="{BB962C8B-B14F-4D97-AF65-F5344CB8AC3E}">
        <p14:creationId xmlns:p14="http://schemas.microsoft.com/office/powerpoint/2010/main" val="1025080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5" name="Slide Number Placeholder 8"/>
          <p:cNvSpPr txBox="1">
            <a:spLocks/>
          </p:cNvSpPr>
          <p:nvPr userDrawn="1"/>
        </p:nvSpPr>
        <p:spPr>
          <a:xfrm>
            <a:off x="8316417" y="6381328"/>
            <a:ext cx="827584" cy="332656"/>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053086-40E5-4673-9B4A-FC81B10CE5DE}" type="slidenum">
              <a:rPr lang="sv-SE" smtClean="0"/>
              <a:pPr algn="r"/>
              <a:t>‹#›</a:t>
            </a:fld>
            <a:endParaRPr lang="sv-SE"/>
          </a:p>
        </p:txBody>
      </p:sp>
    </p:spTree>
    <p:extLst>
      <p:ext uri="{BB962C8B-B14F-4D97-AF65-F5344CB8AC3E}">
        <p14:creationId xmlns:p14="http://schemas.microsoft.com/office/powerpoint/2010/main" val="3519624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
        <p:nvSpPr>
          <p:cNvPr id="6" name="Rectangle 5"/>
          <p:cNvSpPr/>
          <p:nvPr userDrawn="1"/>
        </p:nvSpPr>
        <p:spPr bwMode="auto">
          <a:xfrm>
            <a:off x="0" y="0"/>
            <a:ext cx="9252520" cy="6957392"/>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Berling" pitchFamily="18" charset="0"/>
              <a:ea typeface="ＭＳ Ｐゴシック" charset="-128"/>
            </a:endParaRPr>
          </a:p>
        </p:txBody>
      </p:sp>
    </p:spTree>
    <p:extLst>
      <p:ext uri="{BB962C8B-B14F-4D97-AF65-F5344CB8AC3E}">
        <p14:creationId xmlns:p14="http://schemas.microsoft.com/office/powerpoint/2010/main" val="2128776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nehåll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1835696" y="285082"/>
            <a:ext cx="1653880" cy="1055686"/>
          </a:xfrm>
        </p:spPr>
        <p:txBody>
          <a:bodyPr anchor="b"/>
          <a:lstStyle>
            <a:lvl1pPr algn="l">
              <a:defRPr sz="2000" b="1"/>
            </a:lvl1pPr>
          </a:lstStyle>
          <a:p>
            <a:r>
              <a:rPr lang="sv-SE"/>
              <a:t>Click to edit Master title style</a:t>
            </a:r>
          </a:p>
        </p:txBody>
      </p:sp>
      <p:sp>
        <p:nvSpPr>
          <p:cNvPr id="3" name="Platshållare för innehåll 2"/>
          <p:cNvSpPr>
            <a:spLocks noGrp="1"/>
          </p:cNvSpPr>
          <p:nvPr>
            <p:ph idx="1"/>
          </p:nvPr>
        </p:nvSpPr>
        <p:spPr>
          <a:xfrm>
            <a:off x="3575050" y="273050"/>
            <a:ext cx="5111750" cy="610827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p>
        </p:txBody>
      </p:sp>
      <p:sp>
        <p:nvSpPr>
          <p:cNvPr id="4" name="Platshållare för text 3"/>
          <p:cNvSpPr>
            <a:spLocks noGrp="1"/>
          </p:cNvSpPr>
          <p:nvPr>
            <p:ph type="body" sz="half" idx="2"/>
          </p:nvPr>
        </p:nvSpPr>
        <p:spPr>
          <a:xfrm>
            <a:off x="457200" y="1700808"/>
            <a:ext cx="3008313" cy="468052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a:t>Click to edit Master text styles</a:t>
            </a:r>
          </a:p>
        </p:txBody>
      </p:sp>
      <p:sp>
        <p:nvSpPr>
          <p:cNvPr id="8" name="Slide Number Placeholder 8"/>
          <p:cNvSpPr txBox="1">
            <a:spLocks/>
          </p:cNvSpPr>
          <p:nvPr userDrawn="1"/>
        </p:nvSpPr>
        <p:spPr>
          <a:xfrm>
            <a:off x="8316417" y="6381328"/>
            <a:ext cx="827584" cy="332656"/>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053086-40E5-4673-9B4A-FC81B10CE5DE}" type="slidenum">
              <a:rPr lang="sv-SE" smtClean="0"/>
              <a:pPr algn="r"/>
              <a:t>‹#›</a:t>
            </a:fld>
            <a:endParaRPr lang="sv-SE"/>
          </a:p>
        </p:txBody>
      </p:sp>
    </p:spTree>
    <p:extLst>
      <p:ext uri="{BB962C8B-B14F-4D97-AF65-F5344CB8AC3E}">
        <p14:creationId xmlns:p14="http://schemas.microsoft.com/office/powerpoint/2010/main" val="1447903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sv-SE"/>
              <a:t>Klicka här för att ändra format</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400">
                <a:latin typeface="+mn-lt"/>
              </a:defRPr>
            </a:lvl1pPr>
          </a:lstStyle>
          <a:p>
            <a:fld id="{EB7B3F8A-D7EA-1C48-9931-58FA7279E414}" type="datetime1">
              <a:rPr lang="it-IT" smtClean="0"/>
              <a:t>28/06/2021</a:t>
            </a:fld>
            <a:endParaRPr lang="sv-SE"/>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sv-SE"/>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400">
                <a:latin typeface="+mn-lt"/>
              </a:defRPr>
            </a:lvl1pPr>
          </a:lstStyle>
          <a:p>
            <a:fld id="{36053086-40E5-4673-9B4A-FC81B10CE5DE}" type="slidenum">
              <a:rPr lang="sv-SE" smtClean="0"/>
              <a:t>‹#›</a:t>
            </a:fld>
            <a:endParaRPr lang="sv-SE"/>
          </a:p>
        </p:txBody>
      </p:sp>
      <p:pic>
        <p:nvPicPr>
          <p:cNvPr id="1031" name="Picture 7" descr="powertojobo"/>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6880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32" name="Text Box 8"/>
          <p:cNvSpPr txBox="1">
            <a:spLocks noChangeArrowheads="1"/>
          </p:cNvSpPr>
          <p:nvPr/>
        </p:nvSpPr>
        <p:spPr bwMode="auto">
          <a:xfrm>
            <a:off x="2895600" y="1600200"/>
            <a:ext cx="2895600" cy="457200"/>
          </a:xfrm>
          <a:prstGeom prst="rect">
            <a:avLst/>
          </a:prstGeom>
          <a:noFill/>
          <a:ln w="9525">
            <a:noFill/>
            <a:miter lim="800000"/>
            <a:headEnd/>
            <a:tailEnd/>
          </a:ln>
        </p:spPr>
        <p:txBody>
          <a:bodyPr>
            <a:spAutoFit/>
          </a:bodyPr>
          <a:lstStyle>
            <a:lvl1pPr>
              <a:defRPr sz="2400">
                <a:solidFill>
                  <a:schemeClr val="tx1"/>
                </a:solidFill>
                <a:latin typeface="Berling" pitchFamily="18" charset="0"/>
                <a:ea typeface="ＭＳ Ｐゴシック" charset="-128"/>
              </a:defRPr>
            </a:lvl1pPr>
            <a:lvl2pPr marL="37931725" indent="-37474525">
              <a:defRPr sz="2400">
                <a:solidFill>
                  <a:schemeClr val="tx1"/>
                </a:solidFill>
                <a:latin typeface="Berling" pitchFamily="18" charset="0"/>
                <a:ea typeface="ＭＳ Ｐゴシック" charset="-128"/>
              </a:defRPr>
            </a:lvl2pPr>
            <a:lvl3pPr>
              <a:defRPr sz="2400">
                <a:solidFill>
                  <a:schemeClr val="tx1"/>
                </a:solidFill>
                <a:latin typeface="Berling" pitchFamily="18" charset="0"/>
                <a:ea typeface="ＭＳ Ｐゴシック" charset="-128"/>
              </a:defRPr>
            </a:lvl3pPr>
            <a:lvl4pPr>
              <a:defRPr sz="2400">
                <a:solidFill>
                  <a:schemeClr val="tx1"/>
                </a:solidFill>
                <a:latin typeface="Berling" pitchFamily="18" charset="0"/>
                <a:ea typeface="ＭＳ Ｐゴシック" charset="-128"/>
              </a:defRPr>
            </a:lvl4pPr>
            <a:lvl5pPr>
              <a:defRPr sz="2400">
                <a:solidFill>
                  <a:schemeClr val="tx1"/>
                </a:solidFill>
                <a:latin typeface="Berling" pitchFamily="18" charset="0"/>
                <a:ea typeface="ＭＳ Ｐゴシック" charset="-128"/>
              </a:defRPr>
            </a:lvl5pPr>
            <a:lvl6pPr marL="457200" eaLnBrk="0" fontAlgn="base" hangingPunct="0">
              <a:spcBef>
                <a:spcPct val="0"/>
              </a:spcBef>
              <a:spcAft>
                <a:spcPct val="0"/>
              </a:spcAft>
              <a:defRPr sz="2400">
                <a:solidFill>
                  <a:schemeClr val="tx1"/>
                </a:solidFill>
                <a:latin typeface="Berling" pitchFamily="18" charset="0"/>
                <a:ea typeface="ＭＳ Ｐゴシック" charset="-128"/>
              </a:defRPr>
            </a:lvl6pPr>
            <a:lvl7pPr marL="914400" eaLnBrk="0" fontAlgn="base" hangingPunct="0">
              <a:spcBef>
                <a:spcPct val="0"/>
              </a:spcBef>
              <a:spcAft>
                <a:spcPct val="0"/>
              </a:spcAft>
              <a:defRPr sz="2400">
                <a:solidFill>
                  <a:schemeClr val="tx1"/>
                </a:solidFill>
                <a:latin typeface="Berling" pitchFamily="18" charset="0"/>
                <a:ea typeface="ＭＳ Ｐゴシック" charset="-128"/>
              </a:defRPr>
            </a:lvl7pPr>
            <a:lvl8pPr marL="1371600" eaLnBrk="0" fontAlgn="base" hangingPunct="0">
              <a:spcBef>
                <a:spcPct val="0"/>
              </a:spcBef>
              <a:spcAft>
                <a:spcPct val="0"/>
              </a:spcAft>
              <a:defRPr sz="2400">
                <a:solidFill>
                  <a:schemeClr val="tx1"/>
                </a:solidFill>
                <a:latin typeface="Berling" pitchFamily="18" charset="0"/>
                <a:ea typeface="ＭＳ Ｐゴシック" charset="-128"/>
              </a:defRPr>
            </a:lvl8pPr>
            <a:lvl9pPr marL="1828800" eaLnBrk="0" fontAlgn="base" hangingPunct="0">
              <a:spcBef>
                <a:spcPct val="0"/>
              </a:spcBef>
              <a:spcAft>
                <a:spcPct val="0"/>
              </a:spcAft>
              <a:defRPr sz="2400">
                <a:solidFill>
                  <a:schemeClr val="tx1"/>
                </a:solidFill>
                <a:latin typeface="Berling" pitchFamily="18" charset="0"/>
                <a:ea typeface="ＭＳ Ｐゴシック" charset="-128"/>
              </a:defRPr>
            </a:lvl9pPr>
          </a:lstStyle>
          <a:p>
            <a:pPr>
              <a:spcBef>
                <a:spcPct val="50000"/>
              </a:spcBef>
              <a:defRPr/>
            </a:pPr>
            <a:endParaRPr lang="sv-SE">
              <a:latin typeface="Arial" charset="0"/>
            </a:endParaRPr>
          </a:p>
        </p:txBody>
      </p:sp>
      <p:sp>
        <p:nvSpPr>
          <p:cNvPr id="3" name="Rectangle 2"/>
          <p:cNvSpPr/>
          <p:nvPr/>
        </p:nvSpPr>
        <p:spPr bwMode="auto">
          <a:xfrm>
            <a:off x="708608" y="160880"/>
            <a:ext cx="832116" cy="29497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Berling" pitchFamily="18" charset="0"/>
              <a:ea typeface="ＭＳ Ｐゴシック" charset="-128"/>
            </a:endParaRPr>
          </a:p>
        </p:txBody>
      </p:sp>
      <p:sp>
        <p:nvSpPr>
          <p:cNvPr id="4" name="Rectangle 3"/>
          <p:cNvSpPr/>
          <p:nvPr/>
        </p:nvSpPr>
        <p:spPr bwMode="auto">
          <a:xfrm>
            <a:off x="2699792" y="2996952"/>
            <a:ext cx="144016" cy="144016"/>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Berling" pitchFamily="18" charset="0"/>
              <a:ea typeface="ＭＳ Ｐゴシック" charset="-128"/>
            </a:endParaRPr>
          </a:p>
        </p:txBody>
      </p:sp>
      <p:sp>
        <p:nvSpPr>
          <p:cNvPr id="14" name="Rectangle 13"/>
          <p:cNvSpPr/>
          <p:nvPr/>
        </p:nvSpPr>
        <p:spPr bwMode="auto">
          <a:xfrm>
            <a:off x="6516216" y="3068960"/>
            <a:ext cx="144016" cy="144016"/>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Berling" pitchFamily="18" charset="0"/>
              <a:ea typeface="ＭＳ Ｐゴシック" charset="-128"/>
            </a:endParaRPr>
          </a:p>
        </p:txBody>
      </p:sp>
      <p:sp>
        <p:nvSpPr>
          <p:cNvPr id="15" name="Rectangle 14"/>
          <p:cNvSpPr/>
          <p:nvPr/>
        </p:nvSpPr>
        <p:spPr bwMode="auto">
          <a:xfrm>
            <a:off x="6156176" y="3068960"/>
            <a:ext cx="144016" cy="144016"/>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Berling" pitchFamily="18" charset="0"/>
              <a:ea typeface="ＭＳ Ｐゴシック" charset="-128"/>
            </a:endParaRPr>
          </a:p>
        </p:txBody>
      </p:sp>
      <p:sp>
        <p:nvSpPr>
          <p:cNvPr id="16" name="Rectangle 15"/>
          <p:cNvSpPr/>
          <p:nvPr/>
        </p:nvSpPr>
        <p:spPr bwMode="auto">
          <a:xfrm>
            <a:off x="3635896" y="4293096"/>
            <a:ext cx="144016" cy="144016"/>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Berling" pitchFamily="18" charset="0"/>
              <a:ea typeface="ＭＳ Ｐゴシック" charset="-128"/>
            </a:endParaRPr>
          </a:p>
        </p:txBody>
      </p:sp>
      <p:pic>
        <p:nvPicPr>
          <p:cNvPr id="5" name="Picture 4" descr="logo_text.eps"/>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32149" y="176344"/>
            <a:ext cx="792088" cy="258688"/>
          </a:xfrm>
          <a:prstGeom prst="rect">
            <a:avLst/>
          </a:prstGeom>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6" r:id="rId8"/>
    <p:sldLayoutId id="2147483692" r:id="rId9"/>
    <p:sldLayoutId id="2147483693" r:id="rId10"/>
    <p:sldLayoutId id="2147483694" r:id="rId11"/>
    <p:sldLayoutId id="2147483695" r:id="rId12"/>
  </p:sldLayoutIdLst>
  <p:hf hdr="0" ftr="0" dt="0"/>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ea typeface="ＭＳ Ｐゴシック" charset="-128"/>
        </a:defRPr>
      </a:lvl2pPr>
      <a:lvl3pPr algn="ctr" rtl="0" eaLnBrk="1" fontAlgn="base" hangingPunct="1">
        <a:spcBef>
          <a:spcPct val="0"/>
        </a:spcBef>
        <a:spcAft>
          <a:spcPct val="0"/>
        </a:spcAft>
        <a:defRPr sz="4400">
          <a:solidFill>
            <a:schemeClr val="tx2"/>
          </a:solidFill>
          <a:latin typeface="Arial" charset="0"/>
          <a:ea typeface="ＭＳ Ｐゴシック" charset="-128"/>
        </a:defRPr>
      </a:lvl3pPr>
      <a:lvl4pPr algn="ctr" rtl="0" eaLnBrk="1" fontAlgn="base" hangingPunct="1">
        <a:spcBef>
          <a:spcPct val="0"/>
        </a:spcBef>
        <a:spcAft>
          <a:spcPct val="0"/>
        </a:spcAft>
        <a:defRPr sz="4400">
          <a:solidFill>
            <a:schemeClr val="tx2"/>
          </a:solidFill>
          <a:latin typeface="Arial" charset="0"/>
          <a:ea typeface="ＭＳ Ｐゴシック" charset="-128"/>
        </a:defRPr>
      </a:lvl4pPr>
      <a:lvl5pPr algn="ctr" rtl="0" eaLnBrk="1" fontAlgn="base" hangingPunct="1">
        <a:spcBef>
          <a:spcPct val="0"/>
        </a:spcBef>
        <a:spcAft>
          <a:spcPct val="0"/>
        </a:spcAft>
        <a:defRPr sz="4400">
          <a:solidFill>
            <a:schemeClr val="tx2"/>
          </a:solidFill>
          <a:latin typeface="Arial" charset="0"/>
          <a:ea typeface="ＭＳ Ｐゴシック" charset="-128"/>
        </a:defRPr>
      </a:lvl5pPr>
      <a:lvl6pPr marL="457200" algn="ctr" rtl="0" eaLnBrk="1" fontAlgn="base" hangingPunct="1">
        <a:spcBef>
          <a:spcPct val="0"/>
        </a:spcBef>
        <a:spcAft>
          <a:spcPct val="0"/>
        </a:spcAft>
        <a:defRPr sz="4400">
          <a:solidFill>
            <a:schemeClr val="tx2"/>
          </a:solidFill>
          <a:latin typeface="Arial" charset="0"/>
          <a:ea typeface="ＭＳ Ｐゴシック" charset="-128"/>
        </a:defRPr>
      </a:lvl6pPr>
      <a:lvl7pPr marL="914400" algn="ctr" rtl="0" eaLnBrk="1" fontAlgn="base" hangingPunct="1">
        <a:spcBef>
          <a:spcPct val="0"/>
        </a:spcBef>
        <a:spcAft>
          <a:spcPct val="0"/>
        </a:spcAft>
        <a:defRPr sz="4400">
          <a:solidFill>
            <a:schemeClr val="tx2"/>
          </a:solidFill>
          <a:latin typeface="Arial" charset="0"/>
          <a:ea typeface="ＭＳ Ｐゴシック" charset="-128"/>
        </a:defRPr>
      </a:lvl7pPr>
      <a:lvl8pPr marL="1371600" algn="ctr" rtl="0" eaLnBrk="1" fontAlgn="base" hangingPunct="1">
        <a:spcBef>
          <a:spcPct val="0"/>
        </a:spcBef>
        <a:spcAft>
          <a:spcPct val="0"/>
        </a:spcAft>
        <a:defRPr sz="4400">
          <a:solidFill>
            <a:schemeClr val="tx2"/>
          </a:solidFill>
          <a:latin typeface="Arial" charset="0"/>
          <a:ea typeface="ＭＳ Ｐゴシック" charset="-128"/>
        </a:defRPr>
      </a:lvl8pPr>
      <a:lvl9pPr marL="1828800" algn="ctr" rtl="0" eaLnBrk="1" fontAlgn="base" hangingPunct="1">
        <a:spcBef>
          <a:spcPct val="0"/>
        </a:spcBef>
        <a:spcAft>
          <a:spcPct val="0"/>
        </a:spcAft>
        <a:defRPr sz="4400">
          <a:solidFill>
            <a:schemeClr val="tx2"/>
          </a:solidFill>
          <a:latin typeface="Arial" charset="0"/>
          <a:ea typeface="ＭＳ Ｐゴシック" charset="-128"/>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atteo.magnani@it.uu.se" TargetMode="External"/><Relationship Id="rId2" Type="http://schemas.openxmlformats.org/officeDocument/2006/relationships/hyperlink" Target="http://infolab.it.uu.se" TargetMode="Externa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hyperlink" Target="mailto:lucr@itu.dk" TargetMode="External"/><Relationship Id="rId4" Type="http://schemas.openxmlformats.org/officeDocument/2006/relationships/hyperlink" Target="http://nerds.itu.dk"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iff"/><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2.xml"/><Relationship Id="rId4" Type="http://schemas.openxmlformats.org/officeDocument/2006/relationships/image" Target="../media/image54.emf"/></Relationships>
</file>

<file path=ppt/slides/_rels/slide79.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6.emf"/><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8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hyperlink" Target="https://doi.org/10.1007/s41109-018-0082-3"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3" Type="http://schemas.openxmlformats.org/officeDocument/2006/relationships/hyperlink" Target="mailto:matteo.magnani@it.uu.se" TargetMode="External"/><Relationship Id="rId2" Type="http://schemas.openxmlformats.org/officeDocument/2006/relationships/hyperlink" Target="http://infolab.it.uu.se" TargetMode="Externa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hyperlink" Target="mailto:lucr@itu.dk" TargetMode="External"/><Relationship Id="rId4" Type="http://schemas.openxmlformats.org/officeDocument/2006/relationships/hyperlink" Target="http://nerds.itu.dk"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2816"/>
            <a:ext cx="7772400" cy="1470025"/>
          </a:xfrm>
        </p:spPr>
        <p:txBody>
          <a:bodyPr/>
          <a:lstStyle/>
          <a:p>
            <a:r>
              <a:rPr lang="en-US">
                <a:solidFill>
                  <a:srgbClr val="323130"/>
                </a:solidFill>
                <a:latin typeface="Calibri"/>
                <a:cs typeface="Calibri"/>
              </a:rPr>
              <a:t>A</a:t>
            </a:r>
            <a:r>
              <a:rPr lang="en-US" b="0" i="0">
                <a:solidFill>
                  <a:srgbClr val="323130"/>
                </a:solidFill>
                <a:effectLst/>
                <a:latin typeface="Calibri"/>
                <a:cs typeface="Calibri"/>
              </a:rPr>
              <a:t>nalysis of multiplex networks with Python</a:t>
            </a:r>
            <a:endParaRPr lang="en-US"/>
          </a:p>
        </p:txBody>
      </p:sp>
      <p:sp>
        <p:nvSpPr>
          <p:cNvPr id="3" name="Subtitle 2"/>
          <p:cNvSpPr>
            <a:spLocks noGrp="1"/>
          </p:cNvSpPr>
          <p:nvPr>
            <p:ph type="subTitle" idx="1"/>
          </p:nvPr>
        </p:nvSpPr>
        <p:spPr>
          <a:xfrm>
            <a:off x="-540568" y="3528591"/>
            <a:ext cx="6400800" cy="1752600"/>
          </a:xfrm>
        </p:spPr>
        <p:txBody>
          <a:bodyPr/>
          <a:lstStyle/>
          <a:p>
            <a:r>
              <a:rPr lang="en-US" sz="2400"/>
              <a:t>Matteo Magnani</a:t>
            </a:r>
          </a:p>
          <a:p>
            <a:r>
              <a:rPr lang="en-US" sz="1800" err="1">
                <a:solidFill>
                  <a:schemeClr val="tx1">
                    <a:lumMod val="75000"/>
                    <a:lumOff val="25000"/>
                  </a:schemeClr>
                </a:solidFill>
              </a:rPr>
              <a:t>InfoLab</a:t>
            </a:r>
            <a:r>
              <a:rPr lang="en-US" sz="1800">
                <a:solidFill>
                  <a:schemeClr val="tx1">
                    <a:lumMod val="75000"/>
                    <a:lumOff val="25000"/>
                  </a:schemeClr>
                </a:solidFill>
              </a:rPr>
              <a:t>, Dept. of Information Technology</a:t>
            </a:r>
          </a:p>
          <a:p>
            <a:r>
              <a:rPr lang="en-US" sz="1800">
                <a:solidFill>
                  <a:schemeClr val="tx1">
                    <a:lumMod val="75000"/>
                    <a:lumOff val="25000"/>
                  </a:schemeClr>
                </a:solidFill>
              </a:rPr>
              <a:t>Uppsala University</a:t>
            </a:r>
          </a:p>
          <a:p>
            <a:r>
              <a:rPr lang="en-US" sz="1800">
                <a:solidFill>
                  <a:schemeClr val="tx1">
                    <a:lumMod val="75000"/>
                    <a:lumOff val="25000"/>
                  </a:schemeClr>
                </a:solidFill>
                <a:hlinkClick r:id="rId2"/>
              </a:rPr>
              <a:t>http://infolab.it.uu.se</a:t>
            </a:r>
            <a:r>
              <a:rPr lang="en-US" sz="1800">
                <a:solidFill>
                  <a:schemeClr val="tx1">
                    <a:lumMod val="75000"/>
                    <a:lumOff val="25000"/>
                  </a:schemeClr>
                </a:solidFill>
              </a:rPr>
              <a:t> @</a:t>
            </a:r>
            <a:r>
              <a:rPr lang="en-US" sz="1800" err="1">
                <a:solidFill>
                  <a:schemeClr val="tx1">
                    <a:lumMod val="75000"/>
                    <a:lumOff val="25000"/>
                  </a:schemeClr>
                </a:solidFill>
              </a:rPr>
              <a:t>uuinfolab</a:t>
            </a:r>
            <a:endParaRPr lang="en-US" sz="1800">
              <a:solidFill>
                <a:schemeClr val="tx1">
                  <a:lumMod val="75000"/>
                  <a:lumOff val="25000"/>
                </a:schemeClr>
              </a:solidFill>
            </a:endParaRPr>
          </a:p>
          <a:p>
            <a:r>
              <a:rPr lang="en-US" sz="1800">
                <a:solidFill>
                  <a:schemeClr val="tx1">
                    <a:lumMod val="75000"/>
                    <a:lumOff val="25000"/>
                  </a:schemeClr>
                </a:solidFill>
                <a:hlinkClick r:id="rId3"/>
              </a:rPr>
              <a:t>matteo.magnani@it.uu.se</a:t>
            </a:r>
            <a:r>
              <a:rPr lang="en-US" sz="1800">
                <a:solidFill>
                  <a:schemeClr val="tx1">
                    <a:lumMod val="75000"/>
                    <a:lumOff val="25000"/>
                  </a:schemeClr>
                </a:solidFill>
              </a:rPr>
              <a:t> @</a:t>
            </a:r>
            <a:r>
              <a:rPr lang="en-US" sz="1800" err="1">
                <a:solidFill>
                  <a:schemeClr val="tx1">
                    <a:lumMod val="75000"/>
                    <a:lumOff val="25000"/>
                  </a:schemeClr>
                </a:solidFill>
              </a:rPr>
              <a:t>matmagnani</a:t>
            </a:r>
            <a:endParaRPr lang="en-US" sz="1800">
              <a:solidFill>
                <a:schemeClr val="tx1">
                  <a:lumMod val="75000"/>
                  <a:lumOff val="25000"/>
                </a:schemeClr>
              </a:solidFill>
            </a:endParaRPr>
          </a:p>
        </p:txBody>
      </p:sp>
      <p:sp>
        <p:nvSpPr>
          <p:cNvPr id="5" name="Subtitle 2"/>
          <p:cNvSpPr txBox="1">
            <a:spLocks/>
          </p:cNvSpPr>
          <p:nvPr/>
        </p:nvSpPr>
        <p:spPr bwMode="auto">
          <a:xfrm>
            <a:off x="4932040" y="3551039"/>
            <a:ext cx="3672408" cy="175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None/>
              <a:defRPr sz="3200">
                <a:solidFill>
                  <a:schemeClr val="tx1"/>
                </a:solidFill>
                <a:latin typeface="+mn-lt"/>
                <a:ea typeface="+mn-ea"/>
                <a:cs typeface="+mn-cs"/>
              </a:defRPr>
            </a:lvl1pPr>
            <a:lvl2pPr marL="457200" indent="0" algn="ctr" rtl="0" eaLnBrk="1" fontAlgn="base" hangingPunct="1">
              <a:spcBef>
                <a:spcPct val="20000"/>
              </a:spcBef>
              <a:spcAft>
                <a:spcPct val="0"/>
              </a:spcAft>
              <a:buNone/>
              <a:defRPr sz="2800">
                <a:solidFill>
                  <a:schemeClr val="tx1"/>
                </a:solidFill>
                <a:latin typeface="+mn-lt"/>
                <a:ea typeface="+mn-ea"/>
              </a:defRPr>
            </a:lvl2pPr>
            <a:lvl3pPr marL="914400" indent="0" algn="ctr" rtl="0" eaLnBrk="1" fontAlgn="base" hangingPunct="1">
              <a:spcBef>
                <a:spcPct val="20000"/>
              </a:spcBef>
              <a:spcAft>
                <a:spcPct val="0"/>
              </a:spcAft>
              <a:buNone/>
              <a:defRPr sz="2400">
                <a:solidFill>
                  <a:schemeClr val="tx1"/>
                </a:solidFill>
                <a:latin typeface="+mn-lt"/>
                <a:ea typeface="+mn-ea"/>
              </a:defRPr>
            </a:lvl3pPr>
            <a:lvl4pPr marL="1371600" indent="0" algn="ctr" rtl="0" eaLnBrk="1" fontAlgn="base" hangingPunct="1">
              <a:spcBef>
                <a:spcPct val="20000"/>
              </a:spcBef>
              <a:spcAft>
                <a:spcPct val="0"/>
              </a:spcAft>
              <a:buNone/>
              <a:defRPr sz="2000">
                <a:solidFill>
                  <a:schemeClr val="tx1"/>
                </a:solidFill>
                <a:latin typeface="+mn-lt"/>
                <a:ea typeface="+mn-ea"/>
              </a:defRPr>
            </a:lvl4pPr>
            <a:lvl5pPr marL="1828800" indent="0" algn="ctr" rtl="0" eaLnBrk="1" fontAlgn="base" hangingPunct="1">
              <a:spcBef>
                <a:spcPct val="20000"/>
              </a:spcBef>
              <a:spcAft>
                <a:spcPct val="0"/>
              </a:spcAft>
              <a:buNone/>
              <a:defRPr sz="2000">
                <a:solidFill>
                  <a:schemeClr val="tx1"/>
                </a:solidFill>
                <a:latin typeface="+mn-lt"/>
                <a:ea typeface="+mn-ea"/>
              </a:defRPr>
            </a:lvl5pPr>
            <a:lvl6pPr marL="2286000" indent="0" algn="ctr" rtl="0" eaLnBrk="1" fontAlgn="base" hangingPunct="1">
              <a:spcBef>
                <a:spcPct val="20000"/>
              </a:spcBef>
              <a:spcAft>
                <a:spcPct val="0"/>
              </a:spcAft>
              <a:buNone/>
              <a:defRPr sz="2000">
                <a:solidFill>
                  <a:schemeClr val="tx1"/>
                </a:solidFill>
                <a:latin typeface="+mn-lt"/>
                <a:ea typeface="+mn-ea"/>
              </a:defRPr>
            </a:lvl6pPr>
            <a:lvl7pPr marL="2743200" indent="0" algn="ctr" rtl="0" eaLnBrk="1" fontAlgn="base" hangingPunct="1">
              <a:spcBef>
                <a:spcPct val="20000"/>
              </a:spcBef>
              <a:spcAft>
                <a:spcPct val="0"/>
              </a:spcAft>
              <a:buNone/>
              <a:defRPr sz="2000">
                <a:solidFill>
                  <a:schemeClr val="tx1"/>
                </a:solidFill>
                <a:latin typeface="+mn-lt"/>
                <a:ea typeface="+mn-ea"/>
              </a:defRPr>
            </a:lvl7pPr>
            <a:lvl8pPr marL="3200400" indent="0" algn="ctr" rtl="0" eaLnBrk="1" fontAlgn="base" hangingPunct="1">
              <a:spcBef>
                <a:spcPct val="20000"/>
              </a:spcBef>
              <a:spcAft>
                <a:spcPct val="0"/>
              </a:spcAft>
              <a:buNone/>
              <a:defRPr sz="2000">
                <a:solidFill>
                  <a:schemeClr val="tx1"/>
                </a:solidFill>
                <a:latin typeface="+mn-lt"/>
                <a:ea typeface="+mn-ea"/>
              </a:defRPr>
            </a:lvl8pPr>
            <a:lvl9pPr marL="3657600" indent="0" algn="ctr" rtl="0" eaLnBrk="1" fontAlgn="base" hangingPunct="1">
              <a:spcBef>
                <a:spcPct val="20000"/>
              </a:spcBef>
              <a:spcAft>
                <a:spcPct val="0"/>
              </a:spcAft>
              <a:buNone/>
              <a:defRPr sz="2000">
                <a:solidFill>
                  <a:schemeClr val="tx1"/>
                </a:solidFill>
                <a:latin typeface="+mn-lt"/>
                <a:ea typeface="+mn-ea"/>
              </a:defRPr>
            </a:lvl9pPr>
          </a:lstStyle>
          <a:p>
            <a:r>
              <a:rPr lang="en-US" sz="2400"/>
              <a:t>Luca Rossi</a:t>
            </a:r>
          </a:p>
          <a:p>
            <a:r>
              <a:rPr lang="en-US" sz="1800"/>
              <a:t>NERDS group</a:t>
            </a:r>
          </a:p>
          <a:p>
            <a:r>
              <a:rPr lang="en-US" sz="1800"/>
              <a:t>IT University of Copenhagen</a:t>
            </a:r>
          </a:p>
          <a:p>
            <a:r>
              <a:rPr lang="en-US" sz="1800">
                <a:hlinkClick r:id="rId4"/>
              </a:rPr>
              <a:t>http://nerds.itu.dk</a:t>
            </a:r>
            <a:r>
              <a:rPr lang="en-US" sz="1800"/>
              <a:t> @</a:t>
            </a:r>
            <a:r>
              <a:rPr lang="en-US" sz="1800" err="1"/>
              <a:t>nerdsitu</a:t>
            </a:r>
            <a:endParaRPr lang="en-US" sz="1800"/>
          </a:p>
          <a:p>
            <a:r>
              <a:rPr lang="en-US" sz="1800">
                <a:hlinkClick r:id="rId5"/>
              </a:rPr>
              <a:t>lucr@itu.dk</a:t>
            </a:r>
            <a:r>
              <a:rPr lang="en-US" sz="1800"/>
              <a:t> @LR</a:t>
            </a:r>
          </a:p>
          <a:p>
            <a:endParaRPr lang="en-US" sz="1800"/>
          </a:p>
        </p:txBody>
      </p:sp>
      <p:sp>
        <p:nvSpPr>
          <p:cNvPr id="4" name="Rectangle 3"/>
          <p:cNvSpPr/>
          <p:nvPr/>
        </p:nvSpPr>
        <p:spPr>
          <a:xfrm>
            <a:off x="1187623" y="6087470"/>
            <a:ext cx="7776865" cy="451406"/>
          </a:xfrm>
          <a:prstGeom prst="rect">
            <a:avLst/>
          </a:prstGeom>
        </p:spPr>
        <p:txBody>
          <a:bodyPr wrap="square">
            <a:spAutoFit/>
          </a:bodyPr>
          <a:lstStyle/>
          <a:p>
            <a:r>
              <a:rPr lang="en-US" sz="1400" baseline="30000"/>
              <a:t>This work was</a:t>
            </a:r>
            <a:r>
              <a:rPr lang="en-US" sz="1400"/>
              <a:t> </a:t>
            </a:r>
            <a:r>
              <a:rPr lang="en-US" sz="1400" baseline="30000"/>
              <a:t>partially supported by the European Community through the project “Values and ethics in Innovation for Responsible Technology in Europe” (</a:t>
            </a:r>
            <a:r>
              <a:rPr lang="en-US" sz="1400" baseline="30000" err="1"/>
              <a:t>Virt</a:t>
            </a:r>
            <a:r>
              <a:rPr lang="en-US" sz="1400" baseline="30000"/>
              <a:t>-EU) funded under Horizon 2020 ICT-35-RIA call Enabling Responsible ICT-related Research and Innovation.</a:t>
            </a:r>
            <a:endParaRPr lang="en-US" sz="1400"/>
          </a:p>
        </p:txBody>
      </p:sp>
      <p:pic>
        <p:nvPicPr>
          <p:cNvPr id="6" name="Picture 5" descr="flag_yellow_high.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9512" y="6093296"/>
            <a:ext cx="1003465" cy="476840"/>
          </a:xfrm>
          <a:prstGeom prst="rect">
            <a:avLst/>
          </a:prstGeom>
        </p:spPr>
      </p:pic>
    </p:spTree>
    <p:extLst>
      <p:ext uri="{BB962C8B-B14F-4D97-AF65-F5344CB8AC3E}">
        <p14:creationId xmlns:p14="http://schemas.microsoft.com/office/powerpoint/2010/main" val="38267151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3068960"/>
            <a:ext cx="7772400" cy="1362075"/>
          </a:xfrm>
        </p:spPr>
        <p:txBody>
          <a:bodyPr/>
          <a:lstStyle/>
          <a:p>
            <a:r>
              <a:rPr lang="en-US"/>
              <a:t>Getting the data</a:t>
            </a:r>
            <a:endParaRPr lang="en-US">
              <a:cs typeface="Arial"/>
            </a:endParaRPr>
          </a:p>
        </p:txBody>
      </p:sp>
      <p:sp>
        <p:nvSpPr>
          <p:cNvPr id="5" name="Text Placeholder 4"/>
          <p:cNvSpPr>
            <a:spLocks noGrp="1"/>
          </p:cNvSpPr>
          <p:nvPr>
            <p:ph type="body" idx="1"/>
          </p:nvPr>
        </p:nvSpPr>
        <p:spPr>
          <a:xfrm>
            <a:off x="685800" y="1568773"/>
            <a:ext cx="7772400" cy="1500187"/>
          </a:xfrm>
        </p:spPr>
        <p:txBody>
          <a:bodyPr/>
          <a:lstStyle/>
          <a:p>
            <a:r>
              <a:rPr lang="en-US"/>
              <a:t>Part 1</a:t>
            </a:r>
          </a:p>
        </p:txBody>
      </p:sp>
      <p:sp>
        <p:nvSpPr>
          <p:cNvPr id="6" name="TextBox 5">
            <a:extLst>
              <a:ext uri="{FF2B5EF4-FFF2-40B4-BE49-F238E27FC236}">
                <a16:creationId xmlns:a16="http://schemas.microsoft.com/office/drawing/2014/main" id="{8EF1F37D-7C37-4A26-AAAD-EF044D6804DC}"/>
              </a:ext>
            </a:extLst>
          </p:cNvPr>
          <p:cNvSpPr txBox="1"/>
          <p:nvPr/>
        </p:nvSpPr>
        <p:spPr>
          <a:xfrm>
            <a:off x="711446" y="3789041"/>
            <a:ext cx="7746754" cy="646331"/>
          </a:xfrm>
          <a:prstGeom prst="rect">
            <a:avLst/>
          </a:prstGeom>
          <a:noFill/>
        </p:spPr>
        <p:txBody>
          <a:bodyPr wrap="square" lIns="91440" tIns="45720" rIns="91440" bIns="45720" anchor="t">
            <a:spAutoFit/>
          </a:bodyPr>
          <a:lstStyle/>
          <a:p>
            <a:pPr marL="0" indent="0">
              <a:buNone/>
            </a:pPr>
            <a:endParaRPr lang="en-US" b="0">
              <a:solidFill>
                <a:srgbClr val="0070C0"/>
              </a:solidFill>
              <a:effectLst/>
              <a:latin typeface="Consolas"/>
            </a:endParaRPr>
          </a:p>
          <a:p>
            <a:pPr marL="0" indent="0">
              <a:buNone/>
            </a:pPr>
            <a:endParaRPr lang="en-US">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8051076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Getting network data</a:t>
            </a:r>
          </a:p>
        </p:txBody>
      </p:sp>
      <p:sp>
        <p:nvSpPr>
          <p:cNvPr id="3" name="Content Placeholder 2"/>
          <p:cNvSpPr>
            <a:spLocks noGrp="1"/>
          </p:cNvSpPr>
          <p:nvPr>
            <p:ph idx="1"/>
          </p:nvPr>
        </p:nvSpPr>
        <p:spPr/>
        <p:txBody>
          <a:bodyPr/>
          <a:lstStyle/>
          <a:p>
            <a:pPr marL="0" indent="0">
              <a:buNone/>
            </a:pPr>
            <a:r>
              <a:rPr lang="en-US"/>
              <a:t>Networks can be created in the following ways: </a:t>
            </a:r>
          </a:p>
          <a:p>
            <a:pPr marL="457200" indent="-457200">
              <a:buAutoNum type="arabicPeriod"/>
            </a:pPr>
            <a:r>
              <a:rPr lang="en-US">
                <a:ea typeface="+mn-lt"/>
                <a:cs typeface="+mn-lt"/>
              </a:rPr>
              <a:t>From an empty network: </a:t>
            </a:r>
            <a:r>
              <a:rPr lang="en-US">
                <a:solidFill>
                  <a:srgbClr val="0070C0"/>
                </a:solidFill>
                <a:ea typeface="+mn-lt"/>
                <a:cs typeface="+mn-lt"/>
              </a:rPr>
              <a:t>ml.empty()</a:t>
            </a:r>
          </a:p>
          <a:p>
            <a:pPr marL="857250" lvl="1" indent="-457200">
              <a:buFont typeface="Arial"/>
              <a:buChar char="–"/>
            </a:pPr>
            <a:r>
              <a:rPr lang="en-US">
                <a:ea typeface="+mn-lt"/>
                <a:cs typeface="+mn-lt"/>
              </a:rPr>
              <a:t>Manually adding layers, vertices, edges, attributes.</a:t>
            </a:r>
            <a:endParaRPr lang="en-US">
              <a:cs typeface="Arial"/>
            </a:endParaRPr>
          </a:p>
          <a:p>
            <a:pPr marL="857250" lvl="1" indent="-457200">
              <a:buFont typeface="Arial"/>
              <a:buChar char="–"/>
            </a:pPr>
            <a:r>
              <a:rPr lang="en-US">
                <a:cs typeface="Arial"/>
              </a:rPr>
              <a:t>Adding networkx graphs as layers.</a:t>
            </a:r>
            <a:endParaRPr lang="en-US"/>
          </a:p>
          <a:p>
            <a:pPr marL="457200" indent="-457200">
              <a:buFont typeface="+mj-lt"/>
              <a:buAutoNum type="arabicPeriod"/>
            </a:pPr>
            <a:r>
              <a:rPr lang="en-US">
                <a:solidFill>
                  <a:srgbClr val="000000"/>
                </a:solidFill>
              </a:rPr>
              <a:t>Reading it from a file: </a:t>
            </a:r>
            <a:r>
              <a:rPr lang="en-US">
                <a:solidFill>
                  <a:srgbClr val="0070C0"/>
                </a:solidFill>
                <a:ea typeface="+mn-lt"/>
                <a:cs typeface="+mn-lt"/>
              </a:rPr>
              <a:t>ml.read()</a:t>
            </a:r>
          </a:p>
          <a:p>
            <a:pPr marL="457200" indent="-457200">
              <a:buAutoNum type="arabicPeriod"/>
            </a:pPr>
            <a:r>
              <a:rPr lang="en-US">
                <a:ea typeface="+mn-lt"/>
                <a:cs typeface="+mn-lt"/>
              </a:rPr>
              <a:t>Growing a synthetic network: </a:t>
            </a:r>
            <a:r>
              <a:rPr lang="en-US">
                <a:solidFill>
                  <a:srgbClr val="0070C0"/>
                </a:solidFill>
                <a:ea typeface="+mn-lt"/>
                <a:cs typeface="+mn-lt"/>
              </a:rPr>
              <a:t>ml.grow()</a:t>
            </a:r>
            <a:endParaRPr lang="en-US">
              <a:solidFill>
                <a:srgbClr val="0070C0"/>
              </a:solidFill>
              <a:cs typeface="Arial"/>
            </a:endParaRPr>
          </a:p>
          <a:p>
            <a:pPr marL="457200" indent="-457200">
              <a:buAutoNum type="arabicPeriod"/>
            </a:pPr>
            <a:r>
              <a:rPr lang="en-US">
                <a:ea typeface="+mn-lt"/>
                <a:cs typeface="+mn-lt"/>
              </a:rPr>
              <a:t>Loading a predefined network: </a:t>
            </a:r>
            <a:r>
              <a:rPr lang="en-US">
                <a:solidFill>
                  <a:srgbClr val="0070C0"/>
                </a:solidFill>
                <a:ea typeface="+mn-lt"/>
                <a:cs typeface="+mn-lt"/>
              </a:rPr>
              <a:t>ml.data()</a:t>
            </a:r>
            <a:endParaRPr lang="en-US">
              <a:ea typeface="+mn-lt"/>
              <a:cs typeface="+mn-lt"/>
            </a:endParaRPr>
          </a:p>
          <a:p>
            <a:pPr marL="857250" lvl="1" indent="-457200">
              <a:buFont typeface="Arial,Sans-Serif"/>
              <a:buChar char="–"/>
            </a:pPr>
            <a:r>
              <a:rPr lang="en-US">
                <a:ea typeface="+mn-lt"/>
                <a:cs typeface="+mn-lt"/>
              </a:rPr>
              <a:t>aucs, florentine, sampson, bankwiring, tailorshop.</a:t>
            </a:r>
          </a:p>
          <a:p>
            <a:pPr marL="0" indent="0">
              <a:buNone/>
            </a:pPr>
            <a:endParaRPr lang="en-US">
              <a:ea typeface="ＭＳ Ｐゴシック"/>
              <a:cs typeface="+mn-lt"/>
            </a:endParaRPr>
          </a:p>
        </p:txBody>
      </p:sp>
    </p:spTree>
    <p:extLst>
      <p:ext uri="{BB962C8B-B14F-4D97-AF65-F5344CB8AC3E}">
        <p14:creationId xmlns:p14="http://schemas.microsoft.com/office/powerpoint/2010/main" val="3226931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EC4C5-FA2E-49F6-A9B8-85C7C21ED515}"/>
              </a:ext>
            </a:extLst>
          </p:cNvPr>
          <p:cNvSpPr>
            <a:spLocks noGrp="1"/>
          </p:cNvSpPr>
          <p:nvPr>
            <p:ph type="title"/>
          </p:nvPr>
        </p:nvSpPr>
        <p:spPr/>
        <p:txBody>
          <a:bodyPr/>
          <a:lstStyle/>
          <a:p>
            <a:r>
              <a:rPr lang="en-US"/>
              <a:t>From an empty network: layers</a:t>
            </a:r>
          </a:p>
        </p:txBody>
      </p:sp>
      <p:sp>
        <p:nvSpPr>
          <p:cNvPr id="5" name="TextBox 4">
            <a:extLst>
              <a:ext uri="{FF2B5EF4-FFF2-40B4-BE49-F238E27FC236}">
                <a16:creationId xmlns:a16="http://schemas.microsoft.com/office/drawing/2014/main" id="{43AEFDF5-BA0B-4198-8ED6-E9210749E8E4}"/>
              </a:ext>
            </a:extLst>
          </p:cNvPr>
          <p:cNvSpPr txBox="1"/>
          <p:nvPr/>
        </p:nvSpPr>
        <p:spPr>
          <a:xfrm>
            <a:off x="587879" y="1817250"/>
            <a:ext cx="4598632" cy="923330"/>
          </a:xfrm>
          <a:prstGeom prst="rect">
            <a:avLst/>
          </a:prstGeom>
          <a:noFill/>
        </p:spPr>
        <p:txBody>
          <a:bodyPr wrap="square" lIns="91440" tIns="45720" rIns="91440" bIns="45720" anchor="t">
            <a:spAutoFit/>
          </a:bodyPr>
          <a:lstStyle/>
          <a:p>
            <a:r>
              <a:rPr lang="en-US" b="0">
                <a:solidFill>
                  <a:srgbClr val="0070C0"/>
                </a:solidFill>
                <a:effectLst/>
                <a:latin typeface="Consolas"/>
              </a:rPr>
              <a:t>net = </a:t>
            </a:r>
            <a:r>
              <a:rPr lang="en-US" b="0" err="1">
                <a:solidFill>
                  <a:srgbClr val="0070C0"/>
                </a:solidFill>
                <a:effectLst/>
                <a:latin typeface="Consolas"/>
              </a:rPr>
              <a:t>ml.empty</a:t>
            </a:r>
            <a:r>
              <a:rPr lang="en-US" b="0">
                <a:solidFill>
                  <a:srgbClr val="0070C0"/>
                </a:solidFill>
                <a:effectLst/>
                <a:latin typeface="Consolas"/>
              </a:rPr>
              <a:t>()</a:t>
            </a:r>
          </a:p>
          <a:p>
            <a:r>
              <a:rPr lang="en-US" b="0" err="1">
                <a:solidFill>
                  <a:srgbClr val="0070C0"/>
                </a:solidFill>
                <a:effectLst/>
                <a:latin typeface="Consolas"/>
              </a:rPr>
              <a:t>ml.add_layers</a:t>
            </a:r>
            <a:r>
              <a:rPr lang="en-US" b="0">
                <a:solidFill>
                  <a:srgbClr val="0070C0"/>
                </a:solidFill>
                <a:effectLst/>
                <a:latin typeface="Consolas"/>
              </a:rPr>
              <a:t>(net, ["UL", "BL"])</a:t>
            </a:r>
          </a:p>
          <a:p>
            <a:r>
              <a:rPr lang="en-US" b="0" err="1">
                <a:solidFill>
                  <a:srgbClr val="0070C0"/>
                </a:solidFill>
                <a:effectLst/>
                <a:latin typeface="Consolas"/>
              </a:rPr>
              <a:t>ml.layers</a:t>
            </a:r>
            <a:r>
              <a:rPr lang="en-US" b="0">
                <a:solidFill>
                  <a:srgbClr val="0070C0"/>
                </a:solidFill>
                <a:effectLst/>
                <a:latin typeface="Consolas"/>
              </a:rPr>
              <a:t>(net)</a:t>
            </a:r>
          </a:p>
        </p:txBody>
      </p:sp>
      <p:sp>
        <p:nvSpPr>
          <p:cNvPr id="7" name="TextBox 6">
            <a:extLst>
              <a:ext uri="{FF2B5EF4-FFF2-40B4-BE49-F238E27FC236}">
                <a16:creationId xmlns:a16="http://schemas.microsoft.com/office/drawing/2014/main" id="{5AA2F35A-0C35-4D93-875D-0042CCB9AA3D}"/>
              </a:ext>
            </a:extLst>
          </p:cNvPr>
          <p:cNvSpPr txBox="1"/>
          <p:nvPr/>
        </p:nvSpPr>
        <p:spPr>
          <a:xfrm>
            <a:off x="4829443" y="1782289"/>
            <a:ext cx="4314557" cy="9233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b="0" i="0">
                <a:effectLst/>
                <a:latin typeface="+mj-lt"/>
              </a:rPr>
              <a:t>We start by creating an empty network with two layers, named UL (upper layer) and BL (bottom layer),</a:t>
            </a:r>
            <a:endParaRPr lang="en-US">
              <a:latin typeface="+mj-lt"/>
            </a:endParaRPr>
          </a:p>
        </p:txBody>
      </p:sp>
      <p:sp>
        <p:nvSpPr>
          <p:cNvPr id="9" name="TextBox 8">
            <a:extLst>
              <a:ext uri="{FF2B5EF4-FFF2-40B4-BE49-F238E27FC236}">
                <a16:creationId xmlns:a16="http://schemas.microsoft.com/office/drawing/2014/main" id="{4DC13DB8-C8EE-4E1B-8817-A47F33798EB7}"/>
              </a:ext>
            </a:extLst>
          </p:cNvPr>
          <p:cNvSpPr txBox="1"/>
          <p:nvPr/>
        </p:nvSpPr>
        <p:spPr>
          <a:xfrm>
            <a:off x="587879" y="3244407"/>
            <a:ext cx="7632848" cy="1200329"/>
          </a:xfrm>
          <a:prstGeom prst="rect">
            <a:avLst/>
          </a:prstGeom>
          <a:noFill/>
        </p:spPr>
        <p:txBody>
          <a:bodyPr wrap="square" lIns="91440" tIns="45720" rIns="91440" bIns="45720" anchor="t">
            <a:spAutoFit/>
          </a:bodyPr>
          <a:lstStyle/>
          <a:p>
            <a:r>
              <a:rPr lang="en-US" b="0" err="1">
                <a:solidFill>
                  <a:srgbClr val="0070C0"/>
                </a:solidFill>
                <a:effectLst/>
                <a:latin typeface="Consolas"/>
              </a:rPr>
              <a:t>dir</a:t>
            </a:r>
            <a:r>
              <a:rPr lang="en-US" b="0">
                <a:solidFill>
                  <a:srgbClr val="0070C0"/>
                </a:solidFill>
                <a:effectLst/>
                <a:latin typeface="Consolas"/>
              </a:rPr>
              <a:t> = { "layer1": ["UL"], </a:t>
            </a:r>
          </a:p>
          <a:p>
            <a:r>
              <a:rPr lang="en-US">
                <a:solidFill>
                  <a:srgbClr val="0070C0"/>
                </a:solidFill>
                <a:latin typeface="Consolas"/>
              </a:rPr>
              <a:t>        </a:t>
            </a:r>
            <a:r>
              <a:rPr lang="en-US" b="0">
                <a:solidFill>
                  <a:srgbClr val="0070C0"/>
                </a:solidFill>
                <a:effectLst/>
                <a:latin typeface="Consolas"/>
              </a:rPr>
              <a:t>"layer2": ["BL"], </a:t>
            </a:r>
          </a:p>
          <a:p>
            <a:r>
              <a:rPr lang="en-US">
                <a:solidFill>
                  <a:srgbClr val="0070C0"/>
                </a:solidFill>
                <a:latin typeface="Consolas"/>
              </a:rPr>
              <a:t>        </a:t>
            </a:r>
            <a:r>
              <a:rPr lang="en-US" b="0">
                <a:solidFill>
                  <a:srgbClr val="0070C0"/>
                </a:solidFill>
                <a:effectLst/>
                <a:latin typeface="Consolas"/>
              </a:rPr>
              <a:t>"dir":</a:t>
            </a:r>
            <a:r>
              <a:rPr lang="en-US">
                <a:solidFill>
                  <a:srgbClr val="0070C0"/>
                </a:solidFill>
                <a:latin typeface="Consolas"/>
              </a:rPr>
              <a:t> </a:t>
            </a:r>
            <a:r>
              <a:rPr lang="en-US" b="0">
                <a:solidFill>
                  <a:srgbClr val="0070C0"/>
                </a:solidFill>
                <a:effectLst/>
                <a:latin typeface="Consolas"/>
              </a:rPr>
              <a:t> </a:t>
            </a:r>
            <a:r>
              <a:rPr lang="en-US">
                <a:solidFill>
                  <a:srgbClr val="0070C0"/>
                </a:solidFill>
                <a:latin typeface="Consolas"/>
              </a:rPr>
              <a:t>  </a:t>
            </a:r>
            <a:r>
              <a:rPr lang="en-US" b="0">
                <a:solidFill>
                  <a:srgbClr val="0070C0"/>
                </a:solidFill>
                <a:effectLst/>
                <a:latin typeface="Consolas"/>
              </a:rPr>
              <a:t>[True] }</a:t>
            </a:r>
          </a:p>
          <a:p>
            <a:r>
              <a:rPr lang="en-US" b="0" err="1">
                <a:solidFill>
                  <a:srgbClr val="0070C0"/>
                </a:solidFill>
                <a:effectLst/>
                <a:latin typeface="Consolas"/>
              </a:rPr>
              <a:t>ml.set_directed</a:t>
            </a:r>
            <a:r>
              <a:rPr lang="en-US" b="0">
                <a:solidFill>
                  <a:srgbClr val="0070C0"/>
                </a:solidFill>
                <a:effectLst/>
                <a:latin typeface="Consolas"/>
              </a:rPr>
              <a:t>(net, </a:t>
            </a:r>
            <a:r>
              <a:rPr lang="en-US" b="0" err="1">
                <a:solidFill>
                  <a:srgbClr val="0070C0"/>
                </a:solidFill>
                <a:effectLst/>
                <a:latin typeface="Consolas"/>
              </a:rPr>
              <a:t>dir</a:t>
            </a:r>
            <a:r>
              <a:rPr lang="en-US" b="0">
                <a:solidFill>
                  <a:srgbClr val="0070C0"/>
                </a:solidFill>
                <a:effectLst/>
                <a:latin typeface="Consolas"/>
              </a:rPr>
              <a:t>)</a:t>
            </a:r>
          </a:p>
        </p:txBody>
      </p:sp>
      <p:sp>
        <p:nvSpPr>
          <p:cNvPr id="11" name="TextBox 10">
            <a:extLst>
              <a:ext uri="{FF2B5EF4-FFF2-40B4-BE49-F238E27FC236}">
                <a16:creationId xmlns:a16="http://schemas.microsoft.com/office/drawing/2014/main" id="{A3DA246F-BA6C-4785-8CD2-E12FE2772C23}"/>
              </a:ext>
            </a:extLst>
          </p:cNvPr>
          <p:cNvSpPr txBox="1"/>
          <p:nvPr/>
        </p:nvSpPr>
        <p:spPr>
          <a:xfrm>
            <a:off x="4850152" y="3228012"/>
            <a:ext cx="4293848"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b="0" i="0">
                <a:effectLst/>
                <a:latin typeface="+mj-lt"/>
              </a:rPr>
              <a:t>New layers are by default undirected. Directed layers are created by setting the directed parameter to True, or using the </a:t>
            </a:r>
            <a:r>
              <a:rPr lang="en-US" b="0" i="0" err="1">
                <a:effectLst/>
                <a:latin typeface="+mj-lt"/>
              </a:rPr>
              <a:t>set_directed</a:t>
            </a:r>
            <a:r>
              <a:rPr lang="en-US" b="0" i="0">
                <a:effectLst/>
                <a:latin typeface="+mj-lt"/>
              </a:rPr>
              <a:t> function.</a:t>
            </a:r>
            <a:endParaRPr lang="en-US">
              <a:latin typeface="+mj-lt"/>
            </a:endParaRPr>
          </a:p>
        </p:txBody>
      </p:sp>
      <p:sp>
        <p:nvSpPr>
          <p:cNvPr id="13" name="TextBox 12">
            <a:extLst>
              <a:ext uri="{FF2B5EF4-FFF2-40B4-BE49-F238E27FC236}">
                <a16:creationId xmlns:a16="http://schemas.microsoft.com/office/drawing/2014/main" id="{FB07112D-F381-4F4B-AEDE-DE4E3EFD73C0}"/>
              </a:ext>
            </a:extLst>
          </p:cNvPr>
          <p:cNvSpPr txBox="1"/>
          <p:nvPr/>
        </p:nvSpPr>
        <p:spPr>
          <a:xfrm>
            <a:off x="569127" y="5535434"/>
            <a:ext cx="4780624" cy="369332"/>
          </a:xfrm>
          <a:prstGeom prst="rect">
            <a:avLst/>
          </a:prstGeom>
          <a:noFill/>
        </p:spPr>
        <p:txBody>
          <a:bodyPr wrap="square" lIns="91440" tIns="45720" rIns="91440" bIns="45720" anchor="t">
            <a:spAutoFit/>
          </a:bodyPr>
          <a:lstStyle/>
          <a:p>
            <a:r>
              <a:rPr lang="en-US" b="0">
                <a:solidFill>
                  <a:srgbClr val="0070C0"/>
                </a:solidFill>
                <a:effectLst/>
                <a:latin typeface="Consolas"/>
              </a:rPr>
              <a:t>df(</a:t>
            </a:r>
            <a:r>
              <a:rPr lang="en-US">
                <a:solidFill>
                  <a:srgbClr val="0070C0"/>
                </a:solidFill>
                <a:latin typeface="Consolas"/>
              </a:rPr>
              <a:t> </a:t>
            </a:r>
            <a:r>
              <a:rPr lang="en-US" b="0">
                <a:solidFill>
                  <a:srgbClr val="0070C0"/>
                </a:solidFill>
                <a:effectLst/>
                <a:latin typeface="Consolas"/>
              </a:rPr>
              <a:t>ml.is_directed(net</a:t>
            </a:r>
            <a:r>
              <a:rPr lang="en-US">
                <a:solidFill>
                  <a:srgbClr val="0070C0"/>
                </a:solidFill>
                <a:latin typeface="Consolas"/>
              </a:rPr>
              <a:t>) )</a:t>
            </a:r>
            <a:endParaRPr lang="en-US" b="0">
              <a:solidFill>
                <a:srgbClr val="0070C0"/>
              </a:solidFill>
              <a:effectLst/>
              <a:latin typeface="Consolas"/>
            </a:endParaRPr>
          </a:p>
        </p:txBody>
      </p:sp>
      <p:graphicFrame>
        <p:nvGraphicFramePr>
          <p:cNvPr id="14" name="Table 13">
            <a:extLst>
              <a:ext uri="{FF2B5EF4-FFF2-40B4-BE49-F238E27FC236}">
                <a16:creationId xmlns:a16="http://schemas.microsoft.com/office/drawing/2014/main" id="{F3BA1017-BAFE-42A4-8EA3-9B5936C01DC9}"/>
              </a:ext>
            </a:extLst>
          </p:cNvPr>
          <p:cNvGraphicFramePr>
            <a:graphicFrameLocks noGrp="1"/>
          </p:cNvGraphicFramePr>
          <p:nvPr>
            <p:extLst>
              <p:ext uri="{D42A27DB-BD31-4B8C-83A1-F6EECF244321}">
                <p14:modId xmlns:p14="http://schemas.microsoft.com/office/powerpoint/2010/main" val="967250952"/>
              </p:ext>
            </p:extLst>
          </p:nvPr>
        </p:nvGraphicFramePr>
        <p:xfrm>
          <a:off x="4850152" y="4964977"/>
          <a:ext cx="3744416" cy="1378108"/>
        </p:xfrm>
        <a:graphic>
          <a:graphicData uri="http://schemas.openxmlformats.org/drawingml/2006/table">
            <a:tbl>
              <a:tblPr/>
              <a:tblGrid>
                <a:gridCol w="936104">
                  <a:extLst>
                    <a:ext uri="{9D8B030D-6E8A-4147-A177-3AD203B41FA5}">
                      <a16:colId xmlns:a16="http://schemas.microsoft.com/office/drawing/2014/main" val="2363664481"/>
                    </a:ext>
                  </a:extLst>
                </a:gridCol>
                <a:gridCol w="936104">
                  <a:extLst>
                    <a:ext uri="{9D8B030D-6E8A-4147-A177-3AD203B41FA5}">
                      <a16:colId xmlns:a16="http://schemas.microsoft.com/office/drawing/2014/main" val="3466840113"/>
                    </a:ext>
                  </a:extLst>
                </a:gridCol>
                <a:gridCol w="936104">
                  <a:extLst>
                    <a:ext uri="{9D8B030D-6E8A-4147-A177-3AD203B41FA5}">
                      <a16:colId xmlns:a16="http://schemas.microsoft.com/office/drawing/2014/main" val="940298699"/>
                    </a:ext>
                  </a:extLst>
                </a:gridCol>
                <a:gridCol w="936104">
                  <a:extLst>
                    <a:ext uri="{9D8B030D-6E8A-4147-A177-3AD203B41FA5}">
                      <a16:colId xmlns:a16="http://schemas.microsoft.com/office/drawing/2014/main" val="1090652613"/>
                    </a:ext>
                  </a:extLst>
                </a:gridCol>
              </a:tblGrid>
              <a:tr h="341788">
                <a:tc>
                  <a:txBody>
                    <a:bodyPr/>
                    <a:lstStyle/>
                    <a:p>
                      <a:pPr algn="ctr" fontAlgn="ctr"/>
                      <a:r>
                        <a:rPr lang="en-US" sz="1100" b="1">
                          <a:effectLst/>
                        </a:rPr>
                        <a:t>layer1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1">
                          <a:effectLst/>
                        </a:rPr>
                        <a:t>layer2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1" err="1">
                          <a:effectLst/>
                        </a:rPr>
                        <a:t>dir</a:t>
                      </a:r>
                      <a:endParaRPr lang="en-US" sz="1100" b="1">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1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46271758"/>
                  </a:ext>
                </a:extLst>
              </a:tr>
              <a:tr h="195308">
                <a:tc>
                  <a:txBody>
                    <a:bodyPr/>
                    <a:lstStyle/>
                    <a:p>
                      <a:pPr algn="ctr" fontAlgn="ctr"/>
                      <a:r>
                        <a:rPr lang="en-US" sz="1100" b="1">
                          <a:effectLs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a:effectLst/>
                        </a:rPr>
                        <a:t>UL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a:effectLst/>
                        </a:rPr>
                        <a:t>UL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a:effectLs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5595300"/>
                  </a:ext>
                </a:extLst>
              </a:tr>
              <a:tr h="195308">
                <a:tc>
                  <a:txBody>
                    <a:bodyPr/>
                    <a:lstStyle/>
                    <a:p>
                      <a:pPr algn="ctr" fontAlgn="ctr"/>
                      <a:r>
                        <a:rPr lang="en-US" sz="1100" b="1">
                          <a:effectLs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a:effectLst/>
                        </a:rPr>
                        <a:t>UL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a:effectLst/>
                        </a:rPr>
                        <a:t>BL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a:effectLst/>
                        </a:rPr>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8916788"/>
                  </a:ext>
                </a:extLst>
              </a:tr>
              <a:tr h="195308">
                <a:tc>
                  <a:txBody>
                    <a:bodyPr/>
                    <a:lstStyle/>
                    <a:p>
                      <a:pPr algn="ctr" fontAlgn="ctr"/>
                      <a:r>
                        <a:rPr lang="en-US" sz="1100" b="1">
                          <a:effectLs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a:effectLst/>
                        </a:rPr>
                        <a:t>BL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a:effectLst/>
                        </a:rPr>
                        <a:t>UL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a:effectLst/>
                        </a:rPr>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7932754"/>
                  </a:ext>
                </a:extLst>
              </a:tr>
              <a:tr h="195308">
                <a:tc>
                  <a:txBody>
                    <a:bodyPr/>
                    <a:lstStyle/>
                    <a:p>
                      <a:pPr algn="ctr" fontAlgn="ctr"/>
                      <a:r>
                        <a:rPr lang="en-US" sz="1100" b="1">
                          <a:effectLst/>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a:effectLst/>
                        </a:rPr>
                        <a:t>BL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a:effectLst/>
                        </a:rPr>
                        <a:t>BL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a:effectLs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9322999"/>
                  </a:ext>
                </a:extLst>
              </a:tr>
            </a:tbl>
          </a:graphicData>
        </a:graphic>
      </p:graphicFrame>
      <p:pic>
        <p:nvPicPr>
          <p:cNvPr id="16" name="Graphic 15" descr="Badge 3 outline">
            <a:extLst>
              <a:ext uri="{FF2B5EF4-FFF2-40B4-BE49-F238E27FC236}">
                <a16:creationId xmlns:a16="http://schemas.microsoft.com/office/drawing/2014/main" id="{A98F7EA9-02E6-479B-842E-4E67367C1E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466" y="5471986"/>
            <a:ext cx="550623" cy="550623"/>
          </a:xfrm>
          <a:prstGeom prst="rect">
            <a:avLst/>
          </a:prstGeom>
        </p:spPr>
      </p:pic>
      <p:pic>
        <p:nvPicPr>
          <p:cNvPr id="18" name="Graphic 17" descr="Badge 1 outline">
            <a:extLst>
              <a:ext uri="{FF2B5EF4-FFF2-40B4-BE49-F238E27FC236}">
                <a16:creationId xmlns:a16="http://schemas.microsoft.com/office/drawing/2014/main" id="{3A0E2E39-F481-4DD7-8BAA-99F903873A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714" y="2060848"/>
            <a:ext cx="550623" cy="550623"/>
          </a:xfrm>
          <a:prstGeom prst="rect">
            <a:avLst/>
          </a:prstGeom>
        </p:spPr>
      </p:pic>
      <p:pic>
        <p:nvPicPr>
          <p:cNvPr id="20" name="Graphic 19" descr="Badge outline">
            <a:extLst>
              <a:ext uri="{FF2B5EF4-FFF2-40B4-BE49-F238E27FC236}">
                <a16:creationId xmlns:a16="http://schemas.microsoft.com/office/drawing/2014/main" id="{912C7E8F-7095-4A27-8A36-92E575A2F1B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3569259"/>
            <a:ext cx="550623" cy="550623"/>
          </a:xfrm>
          <a:prstGeom prst="rect">
            <a:avLst/>
          </a:prstGeom>
        </p:spPr>
      </p:pic>
    </p:spTree>
    <p:extLst>
      <p:ext uri="{BB962C8B-B14F-4D97-AF65-F5344CB8AC3E}">
        <p14:creationId xmlns:p14="http://schemas.microsoft.com/office/powerpoint/2010/main" val="1329409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EC4C5-FA2E-49F6-A9B8-85C7C21ED515}"/>
              </a:ext>
            </a:extLst>
          </p:cNvPr>
          <p:cNvSpPr>
            <a:spLocks noGrp="1"/>
          </p:cNvSpPr>
          <p:nvPr>
            <p:ph type="title"/>
          </p:nvPr>
        </p:nvSpPr>
        <p:spPr/>
        <p:txBody>
          <a:bodyPr/>
          <a:lstStyle/>
          <a:p>
            <a:r>
              <a:rPr lang="en-US">
                <a:ea typeface="+mj-lt"/>
                <a:cs typeface="+mj-lt"/>
              </a:rPr>
              <a:t>From an empty network: vertices</a:t>
            </a:r>
            <a:endParaRPr lang="en-US">
              <a:ea typeface="ＭＳ Ｐゴシック"/>
              <a:cs typeface="+mj-lt"/>
            </a:endParaRPr>
          </a:p>
        </p:txBody>
      </p:sp>
      <p:sp>
        <p:nvSpPr>
          <p:cNvPr id="10" name="TextBox 9">
            <a:extLst>
              <a:ext uri="{FF2B5EF4-FFF2-40B4-BE49-F238E27FC236}">
                <a16:creationId xmlns:a16="http://schemas.microsoft.com/office/drawing/2014/main" id="{AF6C1DF6-419A-4EC9-8E2D-9D64AC3BED29}"/>
              </a:ext>
            </a:extLst>
          </p:cNvPr>
          <p:cNvSpPr txBox="1"/>
          <p:nvPr/>
        </p:nvSpPr>
        <p:spPr>
          <a:xfrm>
            <a:off x="1008810" y="1483585"/>
            <a:ext cx="7975440" cy="923330"/>
          </a:xfrm>
          <a:prstGeom prst="rect">
            <a:avLst/>
          </a:prstGeom>
          <a:noFill/>
        </p:spPr>
        <p:txBody>
          <a:bodyPr wrap="square">
            <a:spAutoFit/>
          </a:bodyPr>
          <a:lstStyle/>
          <a:p>
            <a:r>
              <a:rPr lang="en-US" b="0" i="0">
                <a:effectLst/>
                <a:latin typeface="+mj-lt"/>
              </a:rPr>
              <a:t>The next step to populate a network is to add vertices, where a pair actor-layer defines a vertex. Actors are identified by their name, and are created automatically when vertices are added to the network.</a:t>
            </a:r>
            <a:endParaRPr lang="en-US">
              <a:latin typeface="+mj-lt"/>
            </a:endParaRPr>
          </a:p>
        </p:txBody>
      </p:sp>
      <p:pic>
        <p:nvPicPr>
          <p:cNvPr id="12" name="Graphic 11" descr="Badge 4 outline">
            <a:extLst>
              <a:ext uri="{FF2B5EF4-FFF2-40B4-BE49-F238E27FC236}">
                <a16:creationId xmlns:a16="http://schemas.microsoft.com/office/drawing/2014/main" id="{8EB68D3A-193E-4488-8176-07106CE544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8892" y="1480851"/>
            <a:ext cx="550623" cy="550623"/>
          </a:xfrm>
          <a:prstGeom prst="rect">
            <a:avLst/>
          </a:prstGeom>
        </p:spPr>
      </p:pic>
      <p:sp>
        <p:nvSpPr>
          <p:cNvPr id="15" name="TextBox 14">
            <a:extLst>
              <a:ext uri="{FF2B5EF4-FFF2-40B4-BE49-F238E27FC236}">
                <a16:creationId xmlns:a16="http://schemas.microsoft.com/office/drawing/2014/main" id="{50A80D34-F084-418C-960D-D598F8C39F33}"/>
              </a:ext>
            </a:extLst>
          </p:cNvPr>
          <p:cNvSpPr txBox="1"/>
          <p:nvPr/>
        </p:nvSpPr>
        <p:spPr>
          <a:xfrm>
            <a:off x="1008016" y="2356842"/>
            <a:ext cx="6984775" cy="1200329"/>
          </a:xfrm>
          <a:prstGeom prst="rect">
            <a:avLst/>
          </a:prstGeom>
          <a:noFill/>
        </p:spPr>
        <p:txBody>
          <a:bodyPr wrap="square" lIns="91440" tIns="45720" rIns="91440" bIns="45720" anchor="t">
            <a:spAutoFit/>
          </a:bodyPr>
          <a:lstStyle/>
          <a:p>
            <a:r>
              <a:rPr lang="en-US" b="0">
                <a:solidFill>
                  <a:srgbClr val="0070C0"/>
                </a:solidFill>
                <a:effectLst/>
                <a:latin typeface="Consolas"/>
              </a:rPr>
              <a:t>actors = ["A",  "B",  "C",  "A",  "B",  "C"]</a:t>
            </a:r>
          </a:p>
          <a:p>
            <a:r>
              <a:rPr lang="en-US" b="0">
                <a:solidFill>
                  <a:srgbClr val="0070C0"/>
                </a:solidFill>
                <a:effectLst/>
                <a:latin typeface="Consolas"/>
              </a:rPr>
              <a:t>layers = ["UL", "UL", "UL", "BL", "BL", "BL"]</a:t>
            </a:r>
          </a:p>
          <a:p>
            <a:r>
              <a:rPr lang="en-US" b="0">
                <a:solidFill>
                  <a:srgbClr val="0070C0"/>
                </a:solidFill>
                <a:effectLst/>
                <a:latin typeface="Consolas"/>
              </a:rPr>
              <a:t>vertices = {"actor": actors, "layer": layers}</a:t>
            </a:r>
            <a:br>
              <a:rPr lang="en-US" b="0">
                <a:effectLst/>
                <a:latin typeface="Consolas" panose="020B0609020204030204" pitchFamily="49" charset="0"/>
              </a:rPr>
            </a:br>
            <a:r>
              <a:rPr lang="en-US" b="0">
                <a:solidFill>
                  <a:srgbClr val="0070C0"/>
                </a:solidFill>
                <a:effectLst/>
                <a:latin typeface="Consolas"/>
              </a:rPr>
              <a:t>ml.add_vertices(net, vertices)</a:t>
            </a:r>
          </a:p>
        </p:txBody>
      </p:sp>
      <p:sp>
        <p:nvSpPr>
          <p:cNvPr id="6" name="TextBox 1">
            <a:extLst>
              <a:ext uri="{FF2B5EF4-FFF2-40B4-BE49-F238E27FC236}">
                <a16:creationId xmlns:a16="http://schemas.microsoft.com/office/drawing/2014/main" id="{2C868AEB-7392-405F-8C8E-AA6B5E070602}"/>
              </a:ext>
            </a:extLst>
          </p:cNvPr>
          <p:cNvSpPr txBox="1"/>
          <p:nvPr/>
        </p:nvSpPr>
        <p:spPr>
          <a:xfrm>
            <a:off x="9389" y="6294268"/>
            <a:ext cx="2448272" cy="369332"/>
          </a:xfrm>
          <a:prstGeom prst="rect">
            <a:avLst/>
          </a:prstGeom>
          <a:noFill/>
        </p:spPr>
        <p:txBody>
          <a:bodyPr wrap="square" lIns="91440" tIns="45720" rIns="91440" bIns="45720" anchor="t">
            <a:spAutoFit/>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a:solidFill>
                  <a:srgbClr val="0070C0"/>
                </a:solidFill>
                <a:effectLst/>
                <a:latin typeface="Consolas"/>
              </a:rPr>
              <a:t>df(</a:t>
            </a:r>
            <a:r>
              <a:rPr lang="en-US" b="0" err="1">
                <a:solidFill>
                  <a:srgbClr val="0070C0"/>
                </a:solidFill>
                <a:effectLst/>
                <a:latin typeface="Consolas"/>
              </a:rPr>
              <a:t>ml.layers</a:t>
            </a:r>
            <a:r>
              <a:rPr lang="en-US" b="0">
                <a:solidFill>
                  <a:srgbClr val="0070C0"/>
                </a:solidFill>
                <a:effectLst/>
                <a:latin typeface="Consolas"/>
              </a:rPr>
              <a:t>(net))</a:t>
            </a:r>
          </a:p>
        </p:txBody>
      </p:sp>
      <p:sp>
        <p:nvSpPr>
          <p:cNvPr id="7" name="TextBox 2">
            <a:extLst>
              <a:ext uri="{FF2B5EF4-FFF2-40B4-BE49-F238E27FC236}">
                <a16:creationId xmlns:a16="http://schemas.microsoft.com/office/drawing/2014/main" id="{D00CDC30-8234-435F-A738-227EE13B8748}"/>
              </a:ext>
            </a:extLst>
          </p:cNvPr>
          <p:cNvSpPr txBox="1"/>
          <p:nvPr/>
        </p:nvSpPr>
        <p:spPr>
          <a:xfrm>
            <a:off x="2645992" y="6299454"/>
            <a:ext cx="2920755" cy="369332"/>
          </a:xfrm>
          <a:prstGeom prst="rect">
            <a:avLst/>
          </a:prstGeom>
          <a:noFill/>
        </p:spPr>
        <p:txBody>
          <a:bodyPr wrap="square" lIns="91440" tIns="45720" rIns="91440" bIns="45720" anchor="t">
            <a:spAutoFit/>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a:solidFill>
                  <a:srgbClr val="0070C0"/>
                </a:solidFill>
                <a:effectLst/>
                <a:latin typeface="Consolas"/>
              </a:rPr>
              <a:t>df(</a:t>
            </a:r>
            <a:r>
              <a:rPr lang="en-US" b="0" err="1">
                <a:solidFill>
                  <a:srgbClr val="0070C0"/>
                </a:solidFill>
                <a:effectLst/>
                <a:latin typeface="Consolas"/>
              </a:rPr>
              <a:t>ml.actors</a:t>
            </a:r>
            <a:r>
              <a:rPr lang="en-US" b="0">
                <a:solidFill>
                  <a:srgbClr val="0070C0"/>
                </a:solidFill>
                <a:effectLst/>
                <a:latin typeface="Consolas"/>
              </a:rPr>
              <a:t>(net))</a:t>
            </a:r>
          </a:p>
        </p:txBody>
      </p:sp>
      <p:sp>
        <p:nvSpPr>
          <p:cNvPr id="8" name="TextBox 3">
            <a:extLst>
              <a:ext uri="{FF2B5EF4-FFF2-40B4-BE49-F238E27FC236}">
                <a16:creationId xmlns:a16="http://schemas.microsoft.com/office/drawing/2014/main" id="{3C596B50-59E5-4036-A9A9-949855E684DD}"/>
              </a:ext>
            </a:extLst>
          </p:cNvPr>
          <p:cNvSpPr txBox="1"/>
          <p:nvPr/>
        </p:nvSpPr>
        <p:spPr>
          <a:xfrm>
            <a:off x="5902231" y="6297226"/>
            <a:ext cx="2920755" cy="369332"/>
          </a:xfrm>
          <a:prstGeom prst="rect">
            <a:avLst/>
          </a:prstGeom>
          <a:noFill/>
        </p:spPr>
        <p:txBody>
          <a:bodyPr wrap="square" lIns="91440" tIns="45720" rIns="91440" bIns="45720" anchor="t">
            <a:spAutoFit/>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a:solidFill>
                  <a:srgbClr val="0070C0"/>
                </a:solidFill>
                <a:effectLst/>
                <a:latin typeface="Consolas"/>
              </a:rPr>
              <a:t>df(</a:t>
            </a:r>
            <a:r>
              <a:rPr lang="en-US" b="0" err="1">
                <a:solidFill>
                  <a:srgbClr val="0070C0"/>
                </a:solidFill>
                <a:effectLst/>
                <a:latin typeface="Consolas"/>
              </a:rPr>
              <a:t>ml.vertices</a:t>
            </a:r>
            <a:r>
              <a:rPr lang="en-US" b="0">
                <a:solidFill>
                  <a:srgbClr val="0070C0"/>
                </a:solidFill>
                <a:effectLst/>
                <a:latin typeface="Consolas"/>
              </a:rPr>
              <a:t>(net))</a:t>
            </a:r>
          </a:p>
        </p:txBody>
      </p:sp>
      <p:graphicFrame>
        <p:nvGraphicFramePr>
          <p:cNvPr id="4" name="Table 3">
            <a:extLst>
              <a:ext uri="{FF2B5EF4-FFF2-40B4-BE49-F238E27FC236}">
                <a16:creationId xmlns:a16="http://schemas.microsoft.com/office/drawing/2014/main" id="{4F0B0DAC-E073-49B3-A184-91BC9F9B2D09}"/>
              </a:ext>
            </a:extLst>
          </p:cNvPr>
          <p:cNvGraphicFramePr>
            <a:graphicFrameLocks noGrp="1"/>
          </p:cNvGraphicFramePr>
          <p:nvPr>
            <p:extLst>
              <p:ext uri="{D42A27DB-BD31-4B8C-83A1-F6EECF244321}">
                <p14:modId xmlns:p14="http://schemas.microsoft.com/office/powerpoint/2010/main" val="2144592552"/>
              </p:ext>
            </p:extLst>
          </p:nvPr>
        </p:nvGraphicFramePr>
        <p:xfrm>
          <a:off x="5277027" y="3710299"/>
          <a:ext cx="3715767" cy="2560320"/>
        </p:xfrm>
        <a:graphic>
          <a:graphicData uri="http://schemas.openxmlformats.org/drawingml/2006/table">
            <a:tbl>
              <a:tblPr firstRow="1" bandRow="1">
                <a:tableStyleId>{5C22544A-7EE6-4342-B048-85BDC9FD1C3A}</a:tableStyleId>
              </a:tblPr>
              <a:tblGrid>
                <a:gridCol w="1238589">
                  <a:extLst>
                    <a:ext uri="{9D8B030D-6E8A-4147-A177-3AD203B41FA5}">
                      <a16:colId xmlns:a16="http://schemas.microsoft.com/office/drawing/2014/main" val="2587669480"/>
                    </a:ext>
                  </a:extLst>
                </a:gridCol>
                <a:gridCol w="1238589">
                  <a:extLst>
                    <a:ext uri="{9D8B030D-6E8A-4147-A177-3AD203B41FA5}">
                      <a16:colId xmlns:a16="http://schemas.microsoft.com/office/drawing/2014/main" val="2585101456"/>
                    </a:ext>
                  </a:extLst>
                </a:gridCol>
                <a:gridCol w="1238589">
                  <a:extLst>
                    <a:ext uri="{9D8B030D-6E8A-4147-A177-3AD203B41FA5}">
                      <a16:colId xmlns:a16="http://schemas.microsoft.com/office/drawing/2014/main" val="1753987921"/>
                    </a:ext>
                  </a:extLst>
                </a:gridCol>
              </a:tblGrid>
              <a:tr h="339109">
                <a:tc>
                  <a:txBody>
                    <a:bodyPr/>
                    <a:lstStyle/>
                    <a:p>
                      <a:pPr lvl="0" algn="ctr">
                        <a:buNone/>
                      </a:pPr>
                      <a:endParaRPr lang="en-US">
                        <a:effectLst/>
                      </a:endParaRPr>
                    </a:p>
                  </a:txBody>
                  <a:tcPr/>
                </a:tc>
                <a:tc>
                  <a:txBody>
                    <a:bodyPr/>
                    <a:lstStyle/>
                    <a:p>
                      <a:pPr lvl="0" algn="ctr">
                        <a:buNone/>
                      </a:pPr>
                      <a:r>
                        <a:rPr lang="en-US">
                          <a:effectLst/>
                        </a:rPr>
                        <a:t>actor</a:t>
                      </a:r>
                    </a:p>
                  </a:txBody>
                  <a:tcPr/>
                </a:tc>
                <a:tc>
                  <a:txBody>
                    <a:bodyPr/>
                    <a:lstStyle/>
                    <a:p>
                      <a:pPr lvl="0" algn="ctr">
                        <a:buNone/>
                      </a:pPr>
                      <a:r>
                        <a:rPr lang="en-US">
                          <a:effectLst/>
                        </a:rPr>
                        <a:t>layer</a:t>
                      </a:r>
                    </a:p>
                  </a:txBody>
                  <a:tcPr/>
                </a:tc>
                <a:extLst>
                  <a:ext uri="{0D108BD9-81ED-4DB2-BD59-A6C34878D82A}">
                    <a16:rowId xmlns:a16="http://schemas.microsoft.com/office/drawing/2014/main" val="1186969093"/>
                  </a:ext>
                </a:extLst>
              </a:tr>
              <a:tr h="339110">
                <a:tc>
                  <a:txBody>
                    <a:bodyPr/>
                    <a:lstStyle/>
                    <a:p>
                      <a:pPr algn="ctr" rtl="0" fontAlgn="base"/>
                      <a:r>
                        <a:rPr lang="en-US">
                          <a:effectLst/>
                        </a:rPr>
                        <a:t>0​</a:t>
                      </a:r>
                    </a:p>
                  </a:txBody>
                  <a:tcPr/>
                </a:tc>
                <a:tc>
                  <a:txBody>
                    <a:bodyPr/>
                    <a:lstStyle/>
                    <a:p>
                      <a:pPr algn="ctr" rtl="0" fontAlgn="base"/>
                      <a:r>
                        <a:rPr lang="en-US">
                          <a:effectLst/>
                        </a:rPr>
                        <a:t>C​</a:t>
                      </a:r>
                    </a:p>
                  </a:txBody>
                  <a:tcPr/>
                </a:tc>
                <a:tc>
                  <a:txBody>
                    <a:bodyPr/>
                    <a:lstStyle/>
                    <a:p>
                      <a:pPr algn="ctr" rtl="0" fontAlgn="base"/>
                      <a:r>
                        <a:rPr lang="en-US">
                          <a:effectLst/>
                        </a:rPr>
                        <a:t>UL​</a:t>
                      </a:r>
                    </a:p>
                  </a:txBody>
                  <a:tcPr/>
                </a:tc>
                <a:extLst>
                  <a:ext uri="{0D108BD9-81ED-4DB2-BD59-A6C34878D82A}">
                    <a16:rowId xmlns:a16="http://schemas.microsoft.com/office/drawing/2014/main" val="3760533683"/>
                  </a:ext>
                </a:extLst>
              </a:tr>
              <a:tr h="339110">
                <a:tc>
                  <a:txBody>
                    <a:bodyPr/>
                    <a:lstStyle/>
                    <a:p>
                      <a:pPr algn="ctr" rtl="0" fontAlgn="base"/>
                      <a:r>
                        <a:rPr lang="en-US">
                          <a:effectLst/>
                        </a:rPr>
                        <a:t>1​</a:t>
                      </a:r>
                    </a:p>
                  </a:txBody>
                  <a:tcPr/>
                </a:tc>
                <a:tc>
                  <a:txBody>
                    <a:bodyPr/>
                    <a:lstStyle/>
                    <a:p>
                      <a:pPr algn="ctr" rtl="0" fontAlgn="base"/>
                      <a:r>
                        <a:rPr lang="en-US">
                          <a:effectLst/>
                        </a:rPr>
                        <a:t>A​</a:t>
                      </a:r>
                    </a:p>
                  </a:txBody>
                  <a:tcPr/>
                </a:tc>
                <a:tc>
                  <a:txBody>
                    <a:bodyPr/>
                    <a:lstStyle/>
                    <a:p>
                      <a:pPr algn="ctr" rtl="0" fontAlgn="base"/>
                      <a:r>
                        <a:rPr lang="en-US">
                          <a:effectLst/>
                        </a:rPr>
                        <a:t>UL​</a:t>
                      </a:r>
                    </a:p>
                  </a:txBody>
                  <a:tcPr/>
                </a:tc>
                <a:extLst>
                  <a:ext uri="{0D108BD9-81ED-4DB2-BD59-A6C34878D82A}">
                    <a16:rowId xmlns:a16="http://schemas.microsoft.com/office/drawing/2014/main" val="618808554"/>
                  </a:ext>
                </a:extLst>
              </a:tr>
              <a:tr h="339110">
                <a:tc>
                  <a:txBody>
                    <a:bodyPr/>
                    <a:lstStyle/>
                    <a:p>
                      <a:pPr algn="ctr" rtl="0" fontAlgn="base"/>
                      <a:r>
                        <a:rPr lang="en-US">
                          <a:effectLst/>
                        </a:rPr>
                        <a:t>2​</a:t>
                      </a:r>
                    </a:p>
                  </a:txBody>
                  <a:tcPr/>
                </a:tc>
                <a:tc>
                  <a:txBody>
                    <a:bodyPr/>
                    <a:lstStyle/>
                    <a:p>
                      <a:pPr algn="ctr" rtl="0" fontAlgn="base"/>
                      <a:r>
                        <a:rPr lang="en-US">
                          <a:effectLst/>
                        </a:rPr>
                        <a:t>B​</a:t>
                      </a:r>
                    </a:p>
                  </a:txBody>
                  <a:tcPr/>
                </a:tc>
                <a:tc>
                  <a:txBody>
                    <a:bodyPr/>
                    <a:lstStyle/>
                    <a:p>
                      <a:pPr algn="ctr" rtl="0" fontAlgn="base"/>
                      <a:r>
                        <a:rPr lang="en-US">
                          <a:effectLst/>
                        </a:rPr>
                        <a:t>UL​</a:t>
                      </a:r>
                    </a:p>
                  </a:txBody>
                  <a:tcPr/>
                </a:tc>
                <a:extLst>
                  <a:ext uri="{0D108BD9-81ED-4DB2-BD59-A6C34878D82A}">
                    <a16:rowId xmlns:a16="http://schemas.microsoft.com/office/drawing/2014/main" val="269996369"/>
                  </a:ext>
                </a:extLst>
              </a:tr>
              <a:tr h="339110">
                <a:tc>
                  <a:txBody>
                    <a:bodyPr/>
                    <a:lstStyle/>
                    <a:p>
                      <a:pPr algn="ctr" rtl="0" fontAlgn="base"/>
                      <a:r>
                        <a:rPr lang="en-US">
                          <a:effectLst/>
                        </a:rPr>
                        <a:t>3​</a:t>
                      </a:r>
                    </a:p>
                  </a:txBody>
                  <a:tcPr/>
                </a:tc>
                <a:tc>
                  <a:txBody>
                    <a:bodyPr/>
                    <a:lstStyle/>
                    <a:p>
                      <a:pPr algn="ctr" rtl="0" fontAlgn="base"/>
                      <a:r>
                        <a:rPr lang="en-US">
                          <a:effectLst/>
                        </a:rPr>
                        <a:t>C​</a:t>
                      </a:r>
                    </a:p>
                  </a:txBody>
                  <a:tcPr/>
                </a:tc>
                <a:tc>
                  <a:txBody>
                    <a:bodyPr/>
                    <a:lstStyle/>
                    <a:p>
                      <a:pPr algn="ctr" rtl="0" fontAlgn="base"/>
                      <a:r>
                        <a:rPr lang="en-US">
                          <a:effectLst/>
                        </a:rPr>
                        <a:t>BL​</a:t>
                      </a:r>
                    </a:p>
                  </a:txBody>
                  <a:tcPr/>
                </a:tc>
                <a:extLst>
                  <a:ext uri="{0D108BD9-81ED-4DB2-BD59-A6C34878D82A}">
                    <a16:rowId xmlns:a16="http://schemas.microsoft.com/office/drawing/2014/main" val="13215736"/>
                  </a:ext>
                </a:extLst>
              </a:tr>
              <a:tr h="339110">
                <a:tc>
                  <a:txBody>
                    <a:bodyPr/>
                    <a:lstStyle/>
                    <a:p>
                      <a:pPr algn="ctr" rtl="0" fontAlgn="base"/>
                      <a:r>
                        <a:rPr lang="en-US">
                          <a:effectLst/>
                        </a:rPr>
                        <a:t>4​</a:t>
                      </a:r>
                    </a:p>
                  </a:txBody>
                  <a:tcPr/>
                </a:tc>
                <a:tc>
                  <a:txBody>
                    <a:bodyPr/>
                    <a:lstStyle/>
                    <a:p>
                      <a:pPr algn="ctr" rtl="0" fontAlgn="base"/>
                      <a:r>
                        <a:rPr lang="en-US">
                          <a:effectLst/>
                        </a:rPr>
                        <a:t>A​</a:t>
                      </a:r>
                    </a:p>
                  </a:txBody>
                  <a:tcPr/>
                </a:tc>
                <a:tc>
                  <a:txBody>
                    <a:bodyPr/>
                    <a:lstStyle/>
                    <a:p>
                      <a:pPr algn="ctr" rtl="0" fontAlgn="base"/>
                      <a:r>
                        <a:rPr lang="en-US">
                          <a:effectLst/>
                        </a:rPr>
                        <a:t>BL​</a:t>
                      </a:r>
                    </a:p>
                  </a:txBody>
                  <a:tcPr/>
                </a:tc>
                <a:extLst>
                  <a:ext uri="{0D108BD9-81ED-4DB2-BD59-A6C34878D82A}">
                    <a16:rowId xmlns:a16="http://schemas.microsoft.com/office/drawing/2014/main" val="595415418"/>
                  </a:ext>
                </a:extLst>
              </a:tr>
              <a:tr h="339110">
                <a:tc>
                  <a:txBody>
                    <a:bodyPr/>
                    <a:lstStyle/>
                    <a:p>
                      <a:pPr algn="ctr" rtl="0" fontAlgn="base"/>
                      <a:r>
                        <a:rPr lang="en-US">
                          <a:effectLst/>
                        </a:rPr>
                        <a:t>5​</a:t>
                      </a:r>
                    </a:p>
                  </a:txBody>
                  <a:tcPr/>
                </a:tc>
                <a:tc>
                  <a:txBody>
                    <a:bodyPr/>
                    <a:lstStyle/>
                    <a:p>
                      <a:pPr algn="ctr" rtl="0" fontAlgn="base"/>
                      <a:r>
                        <a:rPr lang="en-US">
                          <a:effectLst/>
                        </a:rPr>
                        <a:t>B​</a:t>
                      </a:r>
                    </a:p>
                  </a:txBody>
                  <a:tcPr/>
                </a:tc>
                <a:tc>
                  <a:txBody>
                    <a:bodyPr/>
                    <a:lstStyle/>
                    <a:p>
                      <a:pPr algn="ctr" rtl="0" fontAlgn="base"/>
                      <a:r>
                        <a:rPr lang="en-US">
                          <a:effectLst/>
                        </a:rPr>
                        <a:t>BL​</a:t>
                      </a:r>
                    </a:p>
                  </a:txBody>
                  <a:tcPr/>
                </a:tc>
                <a:extLst>
                  <a:ext uri="{0D108BD9-81ED-4DB2-BD59-A6C34878D82A}">
                    <a16:rowId xmlns:a16="http://schemas.microsoft.com/office/drawing/2014/main" val="3675089442"/>
                  </a:ext>
                </a:extLst>
              </a:tr>
            </a:tbl>
          </a:graphicData>
        </a:graphic>
      </p:graphicFrame>
      <p:graphicFrame>
        <p:nvGraphicFramePr>
          <p:cNvPr id="9" name="Table 8">
            <a:extLst>
              <a:ext uri="{FF2B5EF4-FFF2-40B4-BE49-F238E27FC236}">
                <a16:creationId xmlns:a16="http://schemas.microsoft.com/office/drawing/2014/main" id="{7EF50DAC-7EEB-4BBF-BB9D-2B62F7B5D777}"/>
              </a:ext>
            </a:extLst>
          </p:cNvPr>
          <p:cNvGraphicFramePr>
            <a:graphicFrameLocks noGrp="1"/>
          </p:cNvGraphicFramePr>
          <p:nvPr>
            <p:extLst>
              <p:ext uri="{D42A27DB-BD31-4B8C-83A1-F6EECF244321}">
                <p14:modId xmlns:p14="http://schemas.microsoft.com/office/powerpoint/2010/main" val="20448761"/>
              </p:ext>
            </p:extLst>
          </p:nvPr>
        </p:nvGraphicFramePr>
        <p:xfrm>
          <a:off x="3409440" y="5064073"/>
          <a:ext cx="950740" cy="1230640"/>
        </p:xfrm>
        <a:graphic>
          <a:graphicData uri="http://schemas.openxmlformats.org/drawingml/2006/table">
            <a:tbl>
              <a:tblPr bandRow="1">
                <a:tableStyleId>{5C22544A-7EE6-4342-B048-85BDC9FD1C3A}</a:tableStyleId>
              </a:tblPr>
              <a:tblGrid>
                <a:gridCol w="475370">
                  <a:extLst>
                    <a:ext uri="{9D8B030D-6E8A-4147-A177-3AD203B41FA5}">
                      <a16:colId xmlns:a16="http://schemas.microsoft.com/office/drawing/2014/main" val="760474465"/>
                    </a:ext>
                  </a:extLst>
                </a:gridCol>
                <a:gridCol w="475370">
                  <a:extLst>
                    <a:ext uri="{9D8B030D-6E8A-4147-A177-3AD203B41FA5}">
                      <a16:colId xmlns:a16="http://schemas.microsoft.com/office/drawing/2014/main" val="3897798030"/>
                    </a:ext>
                  </a:extLst>
                </a:gridCol>
              </a:tblGrid>
              <a:tr h="447932">
                <a:tc>
                  <a:txBody>
                    <a:bodyPr/>
                    <a:lstStyle/>
                    <a:p>
                      <a:pPr algn="ctr" rtl="0" fontAlgn="base"/>
                      <a:r>
                        <a:rPr lang="en-US">
                          <a:effectLst/>
                        </a:rPr>
                        <a:t>0​</a:t>
                      </a:r>
                    </a:p>
                  </a:txBody>
                  <a:tcPr/>
                </a:tc>
                <a:tc>
                  <a:txBody>
                    <a:bodyPr/>
                    <a:lstStyle/>
                    <a:p>
                      <a:pPr algn="ctr" rtl="0" fontAlgn="base"/>
                      <a:r>
                        <a:rPr lang="en-US">
                          <a:effectLst/>
                        </a:rPr>
                        <a:t>C​</a:t>
                      </a:r>
                    </a:p>
                  </a:txBody>
                  <a:tcPr/>
                </a:tc>
                <a:extLst>
                  <a:ext uri="{0D108BD9-81ED-4DB2-BD59-A6C34878D82A}">
                    <a16:rowId xmlns:a16="http://schemas.microsoft.com/office/drawing/2014/main" val="3712784022"/>
                  </a:ext>
                </a:extLst>
              </a:tr>
              <a:tr h="391354">
                <a:tc>
                  <a:txBody>
                    <a:bodyPr/>
                    <a:lstStyle/>
                    <a:p>
                      <a:pPr algn="ctr" rtl="0" fontAlgn="base"/>
                      <a:r>
                        <a:rPr lang="en-US">
                          <a:effectLst/>
                        </a:rPr>
                        <a:t>1​</a:t>
                      </a:r>
                    </a:p>
                  </a:txBody>
                  <a:tcPr/>
                </a:tc>
                <a:tc>
                  <a:txBody>
                    <a:bodyPr/>
                    <a:lstStyle/>
                    <a:p>
                      <a:pPr algn="ctr" rtl="0" fontAlgn="base"/>
                      <a:r>
                        <a:rPr lang="en-US">
                          <a:effectLst/>
                        </a:rPr>
                        <a:t>A​</a:t>
                      </a:r>
                    </a:p>
                  </a:txBody>
                  <a:tcPr/>
                </a:tc>
                <a:extLst>
                  <a:ext uri="{0D108BD9-81ED-4DB2-BD59-A6C34878D82A}">
                    <a16:rowId xmlns:a16="http://schemas.microsoft.com/office/drawing/2014/main" val="2248284615"/>
                  </a:ext>
                </a:extLst>
              </a:tr>
              <a:tr h="391354">
                <a:tc>
                  <a:txBody>
                    <a:bodyPr/>
                    <a:lstStyle/>
                    <a:p>
                      <a:pPr algn="ctr" rtl="0" fontAlgn="base"/>
                      <a:r>
                        <a:rPr lang="en-US">
                          <a:effectLst/>
                        </a:rPr>
                        <a:t>2​</a:t>
                      </a:r>
                    </a:p>
                  </a:txBody>
                  <a:tcPr/>
                </a:tc>
                <a:tc>
                  <a:txBody>
                    <a:bodyPr/>
                    <a:lstStyle/>
                    <a:p>
                      <a:pPr algn="ctr" rtl="0" fontAlgn="base"/>
                      <a:r>
                        <a:rPr lang="en-US">
                          <a:effectLst/>
                        </a:rPr>
                        <a:t>B​</a:t>
                      </a:r>
                    </a:p>
                  </a:txBody>
                  <a:tcPr/>
                </a:tc>
                <a:extLst>
                  <a:ext uri="{0D108BD9-81ED-4DB2-BD59-A6C34878D82A}">
                    <a16:rowId xmlns:a16="http://schemas.microsoft.com/office/drawing/2014/main" val="1080125032"/>
                  </a:ext>
                </a:extLst>
              </a:tr>
            </a:tbl>
          </a:graphicData>
        </a:graphic>
      </p:graphicFrame>
      <p:graphicFrame>
        <p:nvGraphicFramePr>
          <p:cNvPr id="14" name="Table 13">
            <a:extLst>
              <a:ext uri="{FF2B5EF4-FFF2-40B4-BE49-F238E27FC236}">
                <a16:creationId xmlns:a16="http://schemas.microsoft.com/office/drawing/2014/main" id="{70313D3E-FD6D-401C-89C0-7D675EB7C00E}"/>
              </a:ext>
            </a:extLst>
          </p:cNvPr>
          <p:cNvGraphicFramePr>
            <a:graphicFrameLocks noGrp="1"/>
          </p:cNvGraphicFramePr>
          <p:nvPr>
            <p:extLst>
              <p:ext uri="{D42A27DB-BD31-4B8C-83A1-F6EECF244321}">
                <p14:modId xmlns:p14="http://schemas.microsoft.com/office/powerpoint/2010/main" val="2370429327"/>
              </p:ext>
            </p:extLst>
          </p:nvPr>
        </p:nvGraphicFramePr>
        <p:xfrm>
          <a:off x="689028" y="5530696"/>
          <a:ext cx="1000576" cy="731520"/>
        </p:xfrm>
        <a:graphic>
          <a:graphicData uri="http://schemas.openxmlformats.org/drawingml/2006/table">
            <a:tbl>
              <a:tblPr bandRow="1">
                <a:tableStyleId>{5C22544A-7EE6-4342-B048-85BDC9FD1C3A}</a:tableStyleId>
              </a:tblPr>
              <a:tblGrid>
                <a:gridCol w="500288">
                  <a:extLst>
                    <a:ext uri="{9D8B030D-6E8A-4147-A177-3AD203B41FA5}">
                      <a16:colId xmlns:a16="http://schemas.microsoft.com/office/drawing/2014/main" val="432182756"/>
                    </a:ext>
                  </a:extLst>
                </a:gridCol>
                <a:gridCol w="500288">
                  <a:extLst>
                    <a:ext uri="{9D8B030D-6E8A-4147-A177-3AD203B41FA5}">
                      <a16:colId xmlns:a16="http://schemas.microsoft.com/office/drawing/2014/main" val="3175341104"/>
                    </a:ext>
                  </a:extLst>
                </a:gridCol>
              </a:tblGrid>
              <a:tr h="0">
                <a:tc>
                  <a:txBody>
                    <a:bodyPr/>
                    <a:lstStyle/>
                    <a:p>
                      <a:pPr algn="r" rtl="0" fontAlgn="base"/>
                      <a:r>
                        <a:rPr lang="en-US">
                          <a:effectLst/>
                        </a:rPr>
                        <a:t>0​</a:t>
                      </a:r>
                    </a:p>
                  </a:txBody>
                  <a:tcPr anchor="ctr"/>
                </a:tc>
                <a:tc>
                  <a:txBody>
                    <a:bodyPr/>
                    <a:lstStyle/>
                    <a:p>
                      <a:pPr algn="r" rtl="0" fontAlgn="base"/>
                      <a:r>
                        <a:rPr lang="en-US">
                          <a:effectLst/>
                        </a:rPr>
                        <a:t>UL​</a:t>
                      </a:r>
                    </a:p>
                  </a:txBody>
                  <a:tcPr anchor="ctr"/>
                </a:tc>
                <a:extLst>
                  <a:ext uri="{0D108BD9-81ED-4DB2-BD59-A6C34878D82A}">
                    <a16:rowId xmlns:a16="http://schemas.microsoft.com/office/drawing/2014/main" val="1847140666"/>
                  </a:ext>
                </a:extLst>
              </a:tr>
              <a:tr h="0">
                <a:tc>
                  <a:txBody>
                    <a:bodyPr/>
                    <a:lstStyle/>
                    <a:p>
                      <a:pPr algn="r" rtl="0" fontAlgn="base"/>
                      <a:r>
                        <a:rPr lang="en-US">
                          <a:effectLst/>
                        </a:rPr>
                        <a:t>1​</a:t>
                      </a:r>
                    </a:p>
                  </a:txBody>
                  <a:tcPr anchor="ctr"/>
                </a:tc>
                <a:tc>
                  <a:txBody>
                    <a:bodyPr/>
                    <a:lstStyle/>
                    <a:p>
                      <a:pPr algn="r" rtl="0" fontAlgn="base"/>
                      <a:r>
                        <a:rPr lang="en-US">
                          <a:effectLst/>
                        </a:rPr>
                        <a:t>BL​</a:t>
                      </a:r>
                    </a:p>
                  </a:txBody>
                  <a:tcPr anchor="ctr"/>
                </a:tc>
                <a:extLst>
                  <a:ext uri="{0D108BD9-81ED-4DB2-BD59-A6C34878D82A}">
                    <a16:rowId xmlns:a16="http://schemas.microsoft.com/office/drawing/2014/main" val="2244105769"/>
                  </a:ext>
                </a:extLst>
              </a:tr>
            </a:tbl>
          </a:graphicData>
        </a:graphic>
      </p:graphicFrame>
    </p:spTree>
    <p:extLst>
      <p:ext uri="{BB962C8B-B14F-4D97-AF65-F5344CB8AC3E}">
        <p14:creationId xmlns:p14="http://schemas.microsoft.com/office/powerpoint/2010/main" val="20032316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EC4C5-FA2E-49F6-A9B8-85C7C21ED515}"/>
              </a:ext>
            </a:extLst>
          </p:cNvPr>
          <p:cNvSpPr>
            <a:spLocks noGrp="1"/>
          </p:cNvSpPr>
          <p:nvPr>
            <p:ph type="title"/>
          </p:nvPr>
        </p:nvSpPr>
        <p:spPr/>
        <p:txBody>
          <a:bodyPr/>
          <a:lstStyle/>
          <a:p>
            <a:r>
              <a:rPr lang="en-US"/>
              <a:t>From an empty network: edges</a:t>
            </a:r>
            <a:endParaRPr lang="en-US">
              <a:ea typeface="+mj-lt"/>
              <a:cs typeface="+mj-lt"/>
            </a:endParaRPr>
          </a:p>
        </p:txBody>
      </p:sp>
      <p:sp>
        <p:nvSpPr>
          <p:cNvPr id="11" name="TextBox 10">
            <a:extLst>
              <a:ext uri="{FF2B5EF4-FFF2-40B4-BE49-F238E27FC236}">
                <a16:creationId xmlns:a16="http://schemas.microsoft.com/office/drawing/2014/main" id="{E59C26A9-5A9B-4BB6-BAB7-6F96A7BB5CBD}"/>
              </a:ext>
            </a:extLst>
          </p:cNvPr>
          <p:cNvSpPr txBox="1"/>
          <p:nvPr/>
        </p:nvSpPr>
        <p:spPr>
          <a:xfrm>
            <a:off x="539552" y="1715050"/>
            <a:ext cx="8515929" cy="923330"/>
          </a:xfrm>
          <a:prstGeom prst="rect">
            <a:avLst/>
          </a:prstGeom>
          <a:noFill/>
        </p:spPr>
        <p:txBody>
          <a:bodyPr wrap="square" lIns="91440" tIns="45720" rIns="91440" bIns="45720" anchor="t">
            <a:spAutoFit/>
          </a:bodyPr>
          <a:lstStyle/>
          <a:p>
            <a:r>
              <a:rPr lang="en-US" b="0" i="0">
                <a:effectLst/>
                <a:latin typeface="+mj-lt"/>
              </a:rPr>
              <a:t>We can now add some edges, in this case between all the vertices in the upper layer and between vertices A and C in the bottom one. Inter-layer edges, although supported, are not exemplified </a:t>
            </a:r>
            <a:r>
              <a:rPr lang="en-US">
                <a:latin typeface="+mj-lt"/>
              </a:rPr>
              <a:t>here as we focus </a:t>
            </a:r>
            <a:r>
              <a:rPr lang="en-US" b="0" i="0">
                <a:effectLst/>
                <a:latin typeface="+mj-lt"/>
              </a:rPr>
              <a:t>on multiplex networks.</a:t>
            </a:r>
            <a:endParaRPr lang="en-US">
              <a:latin typeface="+mj-lt"/>
            </a:endParaRPr>
          </a:p>
        </p:txBody>
      </p:sp>
      <p:sp>
        <p:nvSpPr>
          <p:cNvPr id="14" name="TextBox 13">
            <a:extLst>
              <a:ext uri="{FF2B5EF4-FFF2-40B4-BE49-F238E27FC236}">
                <a16:creationId xmlns:a16="http://schemas.microsoft.com/office/drawing/2014/main" id="{6DFD0CF7-85AE-406C-95AD-42327A6ADB78}"/>
              </a:ext>
            </a:extLst>
          </p:cNvPr>
          <p:cNvSpPr txBox="1"/>
          <p:nvPr/>
        </p:nvSpPr>
        <p:spPr>
          <a:xfrm>
            <a:off x="539552" y="3201935"/>
            <a:ext cx="6788970" cy="2862322"/>
          </a:xfrm>
          <a:prstGeom prst="rect">
            <a:avLst/>
          </a:prstGeom>
          <a:noFill/>
        </p:spPr>
        <p:txBody>
          <a:bodyPr wrap="square" lIns="91440" tIns="45720" rIns="91440" bIns="45720" anchor="t">
            <a:spAutoFit/>
          </a:bodyPr>
          <a:lstStyle/>
          <a:p>
            <a:r>
              <a:rPr lang="en-US" b="0" err="1">
                <a:solidFill>
                  <a:srgbClr val="0070C0"/>
                </a:solidFill>
                <a:effectLst/>
                <a:latin typeface="Consolas"/>
              </a:rPr>
              <a:t>from_actor</a:t>
            </a:r>
            <a:r>
              <a:rPr lang="en-US" b="0">
                <a:solidFill>
                  <a:srgbClr val="0070C0"/>
                </a:solidFill>
                <a:effectLst/>
                <a:latin typeface="Consolas"/>
              </a:rPr>
              <a:t> = ["A",  "A",  "B",  "A"]</a:t>
            </a:r>
          </a:p>
          <a:p>
            <a:r>
              <a:rPr lang="en-US" b="0" err="1">
                <a:solidFill>
                  <a:srgbClr val="0070C0"/>
                </a:solidFill>
                <a:effectLst/>
                <a:latin typeface="Consolas"/>
              </a:rPr>
              <a:t>from_layer</a:t>
            </a:r>
            <a:r>
              <a:rPr lang="en-US" b="0">
                <a:solidFill>
                  <a:srgbClr val="0070C0"/>
                </a:solidFill>
                <a:effectLst/>
                <a:latin typeface="Consolas"/>
              </a:rPr>
              <a:t> = ["UL", "UL", "UL", "BL"]</a:t>
            </a:r>
          </a:p>
          <a:p>
            <a:r>
              <a:rPr lang="en-US" b="0" err="1">
                <a:solidFill>
                  <a:srgbClr val="0070C0"/>
                </a:solidFill>
                <a:effectLst/>
                <a:latin typeface="Consolas"/>
              </a:rPr>
              <a:t>to_actor</a:t>
            </a:r>
            <a:r>
              <a:rPr lang="en-US" b="0">
                <a:solidFill>
                  <a:srgbClr val="0070C0"/>
                </a:solidFill>
                <a:effectLst/>
                <a:latin typeface="Consolas"/>
              </a:rPr>
              <a:t> =   ["B",  "C",  "C",  "C"]</a:t>
            </a:r>
          </a:p>
          <a:p>
            <a:r>
              <a:rPr lang="en-US" b="0" err="1">
                <a:solidFill>
                  <a:srgbClr val="0070C0"/>
                </a:solidFill>
                <a:effectLst/>
                <a:latin typeface="Consolas"/>
              </a:rPr>
              <a:t>to_layer</a:t>
            </a:r>
            <a:r>
              <a:rPr lang="en-US" b="0">
                <a:solidFill>
                  <a:srgbClr val="0070C0"/>
                </a:solidFill>
                <a:effectLst/>
                <a:latin typeface="Consolas"/>
              </a:rPr>
              <a:t> =   ["UL", "UL", "UL", "BL"]</a:t>
            </a:r>
          </a:p>
          <a:p>
            <a:r>
              <a:rPr lang="en-US" b="0">
                <a:solidFill>
                  <a:srgbClr val="0070C0"/>
                </a:solidFill>
                <a:effectLst/>
                <a:latin typeface="Consolas"/>
              </a:rPr>
              <a:t>edges = {"</a:t>
            </a:r>
            <a:r>
              <a:rPr lang="en-US" b="0" err="1">
                <a:solidFill>
                  <a:srgbClr val="0070C0"/>
                </a:solidFill>
                <a:effectLst/>
                <a:latin typeface="Consolas"/>
              </a:rPr>
              <a:t>from_actor</a:t>
            </a:r>
            <a:r>
              <a:rPr lang="en-US" b="0">
                <a:solidFill>
                  <a:srgbClr val="0070C0"/>
                </a:solidFill>
                <a:effectLst/>
                <a:latin typeface="Consolas"/>
              </a:rPr>
              <a:t>": </a:t>
            </a:r>
            <a:r>
              <a:rPr lang="en-US" b="0" err="1">
                <a:solidFill>
                  <a:srgbClr val="0070C0"/>
                </a:solidFill>
                <a:effectLst/>
                <a:latin typeface="Consolas"/>
              </a:rPr>
              <a:t>from_actor</a:t>
            </a:r>
            <a:r>
              <a:rPr lang="en-US" b="0">
                <a:solidFill>
                  <a:srgbClr val="0070C0"/>
                </a:solidFill>
                <a:effectLst/>
                <a:latin typeface="Consolas"/>
              </a:rPr>
              <a:t>, </a:t>
            </a:r>
          </a:p>
          <a:p>
            <a:r>
              <a:rPr lang="en-US">
                <a:solidFill>
                  <a:srgbClr val="0070C0"/>
                </a:solidFill>
                <a:latin typeface="Consolas"/>
              </a:rPr>
              <a:t>         </a:t>
            </a:r>
            <a:r>
              <a:rPr lang="en-US" b="0">
                <a:solidFill>
                  <a:srgbClr val="0070C0"/>
                </a:solidFill>
                <a:effectLst/>
                <a:latin typeface="Consolas"/>
              </a:rPr>
              <a:t>"from_layer": from_layer, </a:t>
            </a:r>
          </a:p>
          <a:p>
            <a:r>
              <a:rPr lang="en-US">
                <a:solidFill>
                  <a:srgbClr val="0070C0"/>
                </a:solidFill>
                <a:latin typeface="Consolas"/>
              </a:rPr>
              <a:t>         </a:t>
            </a:r>
            <a:r>
              <a:rPr lang="en-US" b="0">
                <a:solidFill>
                  <a:srgbClr val="0070C0"/>
                </a:solidFill>
                <a:effectLst/>
                <a:latin typeface="Consolas"/>
              </a:rPr>
              <a:t>"to_actor":</a:t>
            </a:r>
            <a:r>
              <a:rPr lang="en-US">
                <a:solidFill>
                  <a:srgbClr val="0070C0"/>
                </a:solidFill>
                <a:latin typeface="Consolas"/>
              </a:rPr>
              <a:t>   </a:t>
            </a:r>
            <a:r>
              <a:rPr lang="en-US" b="0">
                <a:solidFill>
                  <a:srgbClr val="0070C0"/>
                </a:solidFill>
                <a:effectLst/>
                <a:latin typeface="Consolas"/>
              </a:rPr>
              <a:t>to_actor, </a:t>
            </a:r>
          </a:p>
          <a:p>
            <a:r>
              <a:rPr lang="en-US">
                <a:solidFill>
                  <a:srgbClr val="0070C0"/>
                </a:solidFill>
                <a:latin typeface="Consolas"/>
              </a:rPr>
              <a:t>         </a:t>
            </a:r>
            <a:r>
              <a:rPr lang="en-US" b="0">
                <a:solidFill>
                  <a:srgbClr val="0070C0"/>
                </a:solidFill>
                <a:effectLst/>
                <a:latin typeface="Consolas"/>
              </a:rPr>
              <a:t>"to_layer":</a:t>
            </a:r>
            <a:r>
              <a:rPr lang="en-US">
                <a:solidFill>
                  <a:srgbClr val="0070C0"/>
                </a:solidFill>
                <a:latin typeface="Consolas"/>
              </a:rPr>
              <a:t>   </a:t>
            </a:r>
            <a:r>
              <a:rPr lang="en-US" b="0">
                <a:solidFill>
                  <a:srgbClr val="0070C0"/>
                </a:solidFill>
                <a:effectLst/>
                <a:latin typeface="Consolas"/>
              </a:rPr>
              <a:t>to_layer}</a:t>
            </a:r>
          </a:p>
          <a:p>
            <a:br>
              <a:rPr lang="en-US" b="0">
                <a:effectLst/>
                <a:latin typeface="Consolas" panose="020B0609020204030204" pitchFamily="49" charset="0"/>
              </a:rPr>
            </a:br>
            <a:r>
              <a:rPr lang="en-US" b="0" err="1">
                <a:solidFill>
                  <a:srgbClr val="0070C0"/>
                </a:solidFill>
                <a:effectLst/>
                <a:latin typeface="Consolas"/>
              </a:rPr>
              <a:t>ml.add_edges</a:t>
            </a:r>
            <a:r>
              <a:rPr lang="en-US" b="0">
                <a:solidFill>
                  <a:srgbClr val="0070C0"/>
                </a:solidFill>
                <a:effectLst/>
                <a:latin typeface="Consolas"/>
              </a:rPr>
              <a:t>(net, edges)</a:t>
            </a:r>
          </a:p>
        </p:txBody>
      </p:sp>
      <p:pic>
        <p:nvPicPr>
          <p:cNvPr id="16" name="Graphic 15" descr="Badge 5 outline">
            <a:extLst>
              <a:ext uri="{FF2B5EF4-FFF2-40B4-BE49-F238E27FC236}">
                <a16:creationId xmlns:a16="http://schemas.microsoft.com/office/drawing/2014/main" id="{80380678-94C9-454E-BA5D-9CE46276D4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717" y="2025660"/>
            <a:ext cx="550623" cy="550623"/>
          </a:xfrm>
          <a:prstGeom prst="rect">
            <a:avLst/>
          </a:prstGeom>
        </p:spPr>
      </p:pic>
    </p:spTree>
    <p:extLst>
      <p:ext uri="{BB962C8B-B14F-4D97-AF65-F5344CB8AC3E}">
        <p14:creationId xmlns:p14="http://schemas.microsoft.com/office/powerpoint/2010/main" val="1256668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EC4C5-FA2E-49F6-A9B8-85C7C21ED515}"/>
              </a:ext>
            </a:extLst>
          </p:cNvPr>
          <p:cNvSpPr>
            <a:spLocks noGrp="1"/>
          </p:cNvSpPr>
          <p:nvPr>
            <p:ph type="title"/>
          </p:nvPr>
        </p:nvSpPr>
        <p:spPr/>
        <p:txBody>
          <a:bodyPr/>
          <a:lstStyle/>
          <a:p>
            <a:r>
              <a:rPr lang="en-US" sz="3200"/>
              <a:t>From an empty network: summary</a:t>
            </a:r>
            <a:endParaRPr lang="en-US" sz="3200">
              <a:ea typeface="+mj-lt"/>
              <a:cs typeface="+mj-lt"/>
            </a:endParaRPr>
          </a:p>
        </p:txBody>
      </p:sp>
      <p:graphicFrame>
        <p:nvGraphicFramePr>
          <p:cNvPr id="5" name="Table 4">
            <a:extLst>
              <a:ext uri="{FF2B5EF4-FFF2-40B4-BE49-F238E27FC236}">
                <a16:creationId xmlns:a16="http://schemas.microsoft.com/office/drawing/2014/main" id="{3B12B54A-6598-4908-90E0-DC4E02485FF5}"/>
              </a:ext>
            </a:extLst>
          </p:cNvPr>
          <p:cNvGraphicFramePr>
            <a:graphicFrameLocks noGrp="1"/>
          </p:cNvGraphicFramePr>
          <p:nvPr>
            <p:extLst>
              <p:ext uri="{D42A27DB-BD31-4B8C-83A1-F6EECF244321}">
                <p14:modId xmlns:p14="http://schemas.microsoft.com/office/powerpoint/2010/main" val="2005687930"/>
              </p:ext>
            </p:extLst>
          </p:nvPr>
        </p:nvGraphicFramePr>
        <p:xfrm>
          <a:off x="683568" y="2060848"/>
          <a:ext cx="6662058" cy="1524000"/>
        </p:xfrm>
        <a:graphic>
          <a:graphicData uri="http://schemas.openxmlformats.org/drawingml/2006/table">
            <a:tbl>
              <a:tblPr>
                <a:tableStyleId>{616DA210-FB5B-4158-B5E0-FEB733F419BA}</a:tableStyleId>
              </a:tblPr>
              <a:tblGrid>
                <a:gridCol w="1110343">
                  <a:extLst>
                    <a:ext uri="{9D8B030D-6E8A-4147-A177-3AD203B41FA5}">
                      <a16:colId xmlns:a16="http://schemas.microsoft.com/office/drawing/2014/main" val="42867952"/>
                    </a:ext>
                  </a:extLst>
                </a:gridCol>
                <a:gridCol w="1110343">
                  <a:extLst>
                    <a:ext uri="{9D8B030D-6E8A-4147-A177-3AD203B41FA5}">
                      <a16:colId xmlns:a16="http://schemas.microsoft.com/office/drawing/2014/main" val="955113996"/>
                    </a:ext>
                  </a:extLst>
                </a:gridCol>
                <a:gridCol w="1110343">
                  <a:extLst>
                    <a:ext uri="{9D8B030D-6E8A-4147-A177-3AD203B41FA5}">
                      <a16:colId xmlns:a16="http://schemas.microsoft.com/office/drawing/2014/main" val="3037264156"/>
                    </a:ext>
                  </a:extLst>
                </a:gridCol>
                <a:gridCol w="1110343">
                  <a:extLst>
                    <a:ext uri="{9D8B030D-6E8A-4147-A177-3AD203B41FA5}">
                      <a16:colId xmlns:a16="http://schemas.microsoft.com/office/drawing/2014/main" val="1300596720"/>
                    </a:ext>
                  </a:extLst>
                </a:gridCol>
                <a:gridCol w="1110343">
                  <a:extLst>
                    <a:ext uri="{9D8B030D-6E8A-4147-A177-3AD203B41FA5}">
                      <a16:colId xmlns:a16="http://schemas.microsoft.com/office/drawing/2014/main" val="2337423280"/>
                    </a:ext>
                  </a:extLst>
                </a:gridCol>
                <a:gridCol w="1110343">
                  <a:extLst>
                    <a:ext uri="{9D8B030D-6E8A-4147-A177-3AD203B41FA5}">
                      <a16:colId xmlns:a16="http://schemas.microsoft.com/office/drawing/2014/main" val="2865441609"/>
                    </a:ext>
                  </a:extLst>
                </a:gridCol>
              </a:tblGrid>
              <a:tr h="0">
                <a:tc>
                  <a:txBody>
                    <a:bodyPr/>
                    <a:lstStyle/>
                    <a:p>
                      <a:pPr algn="r" fontAlgn="ctr"/>
                      <a:endParaRPr lang="en-US" sz="1400" b="1">
                        <a:effectLst/>
                      </a:endParaRPr>
                    </a:p>
                  </a:txBody>
                  <a:tcPr anchor="ctr"/>
                </a:tc>
                <a:tc>
                  <a:txBody>
                    <a:bodyPr/>
                    <a:lstStyle/>
                    <a:p>
                      <a:pPr algn="r" fontAlgn="ctr"/>
                      <a:r>
                        <a:rPr lang="en-US" sz="1400" b="1" err="1">
                          <a:effectLst/>
                        </a:rPr>
                        <a:t>from_actor</a:t>
                      </a:r>
                      <a:endParaRPr lang="en-US" sz="1400" b="1">
                        <a:effectLst/>
                      </a:endParaRPr>
                    </a:p>
                  </a:txBody>
                  <a:tcPr anchor="ctr"/>
                </a:tc>
                <a:tc>
                  <a:txBody>
                    <a:bodyPr/>
                    <a:lstStyle/>
                    <a:p>
                      <a:pPr algn="r" fontAlgn="ctr"/>
                      <a:r>
                        <a:rPr lang="en-US" sz="1400" b="1" err="1">
                          <a:effectLst/>
                        </a:rPr>
                        <a:t>from_layer</a:t>
                      </a:r>
                      <a:endParaRPr lang="en-US" sz="1400" b="1">
                        <a:effectLst/>
                      </a:endParaRPr>
                    </a:p>
                  </a:txBody>
                  <a:tcPr anchor="ctr"/>
                </a:tc>
                <a:tc>
                  <a:txBody>
                    <a:bodyPr/>
                    <a:lstStyle/>
                    <a:p>
                      <a:pPr algn="r" fontAlgn="ctr"/>
                      <a:r>
                        <a:rPr lang="en-US" sz="1400" b="1" err="1">
                          <a:effectLst/>
                        </a:rPr>
                        <a:t>to_actor</a:t>
                      </a:r>
                      <a:endParaRPr lang="en-US" sz="1400" b="1">
                        <a:effectLst/>
                      </a:endParaRPr>
                    </a:p>
                  </a:txBody>
                  <a:tcPr anchor="ctr"/>
                </a:tc>
                <a:tc>
                  <a:txBody>
                    <a:bodyPr/>
                    <a:lstStyle/>
                    <a:p>
                      <a:pPr algn="r" fontAlgn="ctr"/>
                      <a:r>
                        <a:rPr lang="en-US" sz="1400" b="1" err="1">
                          <a:effectLst/>
                        </a:rPr>
                        <a:t>to_layer</a:t>
                      </a:r>
                      <a:endParaRPr lang="en-US" sz="1400" b="1">
                        <a:effectLst/>
                      </a:endParaRPr>
                    </a:p>
                  </a:txBody>
                  <a:tcPr anchor="ctr"/>
                </a:tc>
                <a:tc>
                  <a:txBody>
                    <a:bodyPr/>
                    <a:lstStyle/>
                    <a:p>
                      <a:pPr algn="r" fontAlgn="ctr"/>
                      <a:r>
                        <a:rPr lang="en-US" sz="1400" b="1" err="1">
                          <a:effectLst/>
                        </a:rPr>
                        <a:t>dir</a:t>
                      </a:r>
                      <a:endParaRPr lang="en-US" sz="1400" b="1">
                        <a:effectLst/>
                      </a:endParaRPr>
                    </a:p>
                  </a:txBody>
                  <a:tcPr anchor="ctr"/>
                </a:tc>
                <a:extLst>
                  <a:ext uri="{0D108BD9-81ED-4DB2-BD59-A6C34878D82A}">
                    <a16:rowId xmlns:a16="http://schemas.microsoft.com/office/drawing/2014/main" val="2338500828"/>
                  </a:ext>
                </a:extLst>
              </a:tr>
              <a:tr h="0">
                <a:tc>
                  <a:txBody>
                    <a:bodyPr/>
                    <a:lstStyle/>
                    <a:p>
                      <a:pPr algn="r" fontAlgn="ctr"/>
                      <a:r>
                        <a:rPr lang="en-US" sz="1400" b="1">
                          <a:effectLst/>
                        </a:rPr>
                        <a:t>0</a:t>
                      </a:r>
                    </a:p>
                  </a:txBody>
                  <a:tcPr anchor="ctr"/>
                </a:tc>
                <a:tc>
                  <a:txBody>
                    <a:bodyPr/>
                    <a:lstStyle/>
                    <a:p>
                      <a:pPr algn="r" fontAlgn="ctr"/>
                      <a:r>
                        <a:rPr lang="en-US" sz="1400">
                          <a:effectLst/>
                        </a:rPr>
                        <a:t>A</a:t>
                      </a:r>
                    </a:p>
                  </a:txBody>
                  <a:tcPr anchor="ctr"/>
                </a:tc>
                <a:tc>
                  <a:txBody>
                    <a:bodyPr/>
                    <a:lstStyle/>
                    <a:p>
                      <a:pPr algn="r" fontAlgn="ctr"/>
                      <a:r>
                        <a:rPr lang="en-US" sz="1400">
                          <a:effectLst/>
                        </a:rPr>
                        <a:t>BL</a:t>
                      </a:r>
                    </a:p>
                  </a:txBody>
                  <a:tcPr anchor="ctr"/>
                </a:tc>
                <a:tc>
                  <a:txBody>
                    <a:bodyPr/>
                    <a:lstStyle/>
                    <a:p>
                      <a:pPr algn="r" fontAlgn="ctr"/>
                      <a:r>
                        <a:rPr lang="en-US" sz="1400">
                          <a:effectLst/>
                        </a:rPr>
                        <a:t>C</a:t>
                      </a:r>
                    </a:p>
                  </a:txBody>
                  <a:tcPr anchor="ctr"/>
                </a:tc>
                <a:tc>
                  <a:txBody>
                    <a:bodyPr/>
                    <a:lstStyle/>
                    <a:p>
                      <a:pPr algn="r" fontAlgn="ctr"/>
                      <a:r>
                        <a:rPr lang="en-US" sz="1400">
                          <a:effectLst/>
                        </a:rPr>
                        <a:t>BL</a:t>
                      </a:r>
                    </a:p>
                  </a:txBody>
                  <a:tcPr anchor="ctr"/>
                </a:tc>
                <a:tc>
                  <a:txBody>
                    <a:bodyPr/>
                    <a:lstStyle/>
                    <a:p>
                      <a:pPr algn="r" fontAlgn="ctr"/>
                      <a:r>
                        <a:rPr lang="en-US" sz="1400">
                          <a:effectLst/>
                        </a:rPr>
                        <a:t>False</a:t>
                      </a:r>
                    </a:p>
                  </a:txBody>
                  <a:tcPr anchor="ctr"/>
                </a:tc>
                <a:extLst>
                  <a:ext uri="{0D108BD9-81ED-4DB2-BD59-A6C34878D82A}">
                    <a16:rowId xmlns:a16="http://schemas.microsoft.com/office/drawing/2014/main" val="684052670"/>
                  </a:ext>
                </a:extLst>
              </a:tr>
              <a:tr h="0">
                <a:tc>
                  <a:txBody>
                    <a:bodyPr/>
                    <a:lstStyle/>
                    <a:p>
                      <a:pPr algn="r" fontAlgn="ctr"/>
                      <a:r>
                        <a:rPr lang="en-US" sz="1400" b="1">
                          <a:effectLst/>
                        </a:rPr>
                        <a:t>1</a:t>
                      </a:r>
                    </a:p>
                  </a:txBody>
                  <a:tcPr anchor="ctr"/>
                </a:tc>
                <a:tc>
                  <a:txBody>
                    <a:bodyPr/>
                    <a:lstStyle/>
                    <a:p>
                      <a:pPr algn="r" fontAlgn="ctr"/>
                      <a:r>
                        <a:rPr lang="en-US" sz="1400">
                          <a:effectLst/>
                        </a:rPr>
                        <a:t>A</a:t>
                      </a:r>
                    </a:p>
                  </a:txBody>
                  <a:tcPr anchor="ctr"/>
                </a:tc>
                <a:tc>
                  <a:txBody>
                    <a:bodyPr/>
                    <a:lstStyle/>
                    <a:p>
                      <a:pPr algn="r" fontAlgn="ctr"/>
                      <a:r>
                        <a:rPr lang="en-US" sz="1400">
                          <a:effectLst/>
                        </a:rPr>
                        <a:t>UL</a:t>
                      </a:r>
                    </a:p>
                  </a:txBody>
                  <a:tcPr anchor="ctr"/>
                </a:tc>
                <a:tc>
                  <a:txBody>
                    <a:bodyPr/>
                    <a:lstStyle/>
                    <a:p>
                      <a:pPr algn="r" fontAlgn="ctr"/>
                      <a:r>
                        <a:rPr lang="en-US" sz="1400">
                          <a:effectLst/>
                        </a:rPr>
                        <a:t>C</a:t>
                      </a:r>
                    </a:p>
                  </a:txBody>
                  <a:tcPr anchor="ctr"/>
                </a:tc>
                <a:tc>
                  <a:txBody>
                    <a:bodyPr/>
                    <a:lstStyle/>
                    <a:p>
                      <a:pPr algn="r" fontAlgn="ctr"/>
                      <a:r>
                        <a:rPr lang="en-US" sz="1400">
                          <a:effectLst/>
                        </a:rPr>
                        <a:t>UL</a:t>
                      </a:r>
                    </a:p>
                  </a:txBody>
                  <a:tcPr anchor="ctr"/>
                </a:tc>
                <a:tc>
                  <a:txBody>
                    <a:bodyPr/>
                    <a:lstStyle/>
                    <a:p>
                      <a:pPr algn="r" fontAlgn="ctr"/>
                      <a:r>
                        <a:rPr lang="en-US" sz="1400">
                          <a:effectLst/>
                        </a:rPr>
                        <a:t>False</a:t>
                      </a:r>
                    </a:p>
                  </a:txBody>
                  <a:tcPr anchor="ctr"/>
                </a:tc>
                <a:extLst>
                  <a:ext uri="{0D108BD9-81ED-4DB2-BD59-A6C34878D82A}">
                    <a16:rowId xmlns:a16="http://schemas.microsoft.com/office/drawing/2014/main" val="3706378003"/>
                  </a:ext>
                </a:extLst>
              </a:tr>
              <a:tr h="0">
                <a:tc>
                  <a:txBody>
                    <a:bodyPr/>
                    <a:lstStyle/>
                    <a:p>
                      <a:pPr algn="r" fontAlgn="ctr"/>
                      <a:r>
                        <a:rPr lang="en-US" sz="1400" b="1">
                          <a:effectLst/>
                        </a:rPr>
                        <a:t>2</a:t>
                      </a:r>
                    </a:p>
                  </a:txBody>
                  <a:tcPr anchor="ctr"/>
                </a:tc>
                <a:tc>
                  <a:txBody>
                    <a:bodyPr/>
                    <a:lstStyle/>
                    <a:p>
                      <a:pPr algn="r" fontAlgn="ctr"/>
                      <a:r>
                        <a:rPr lang="en-US" sz="1400">
                          <a:effectLst/>
                        </a:rPr>
                        <a:t>A</a:t>
                      </a:r>
                    </a:p>
                  </a:txBody>
                  <a:tcPr anchor="ctr"/>
                </a:tc>
                <a:tc>
                  <a:txBody>
                    <a:bodyPr/>
                    <a:lstStyle/>
                    <a:p>
                      <a:pPr algn="r" fontAlgn="ctr"/>
                      <a:r>
                        <a:rPr lang="en-US" sz="1400">
                          <a:effectLst/>
                        </a:rPr>
                        <a:t>UL</a:t>
                      </a:r>
                    </a:p>
                  </a:txBody>
                  <a:tcPr anchor="ctr"/>
                </a:tc>
                <a:tc>
                  <a:txBody>
                    <a:bodyPr/>
                    <a:lstStyle/>
                    <a:p>
                      <a:pPr algn="r" fontAlgn="ctr"/>
                      <a:r>
                        <a:rPr lang="en-US" sz="1400">
                          <a:effectLst/>
                        </a:rPr>
                        <a:t>B</a:t>
                      </a:r>
                    </a:p>
                  </a:txBody>
                  <a:tcPr anchor="ctr"/>
                </a:tc>
                <a:tc>
                  <a:txBody>
                    <a:bodyPr/>
                    <a:lstStyle/>
                    <a:p>
                      <a:pPr algn="r" fontAlgn="ctr"/>
                      <a:r>
                        <a:rPr lang="en-US" sz="1400">
                          <a:effectLst/>
                        </a:rPr>
                        <a:t>UL</a:t>
                      </a:r>
                    </a:p>
                  </a:txBody>
                  <a:tcPr anchor="ctr"/>
                </a:tc>
                <a:tc>
                  <a:txBody>
                    <a:bodyPr/>
                    <a:lstStyle/>
                    <a:p>
                      <a:pPr algn="r" fontAlgn="ctr"/>
                      <a:r>
                        <a:rPr lang="en-US" sz="1400">
                          <a:effectLst/>
                        </a:rPr>
                        <a:t>False</a:t>
                      </a:r>
                    </a:p>
                  </a:txBody>
                  <a:tcPr anchor="ctr"/>
                </a:tc>
                <a:extLst>
                  <a:ext uri="{0D108BD9-81ED-4DB2-BD59-A6C34878D82A}">
                    <a16:rowId xmlns:a16="http://schemas.microsoft.com/office/drawing/2014/main" val="3017503066"/>
                  </a:ext>
                </a:extLst>
              </a:tr>
              <a:tr h="0">
                <a:tc>
                  <a:txBody>
                    <a:bodyPr/>
                    <a:lstStyle/>
                    <a:p>
                      <a:pPr algn="r" fontAlgn="ctr"/>
                      <a:r>
                        <a:rPr lang="en-US" sz="1400" b="1">
                          <a:effectLst/>
                        </a:rPr>
                        <a:t>3</a:t>
                      </a:r>
                    </a:p>
                  </a:txBody>
                  <a:tcPr anchor="ctr"/>
                </a:tc>
                <a:tc>
                  <a:txBody>
                    <a:bodyPr/>
                    <a:lstStyle/>
                    <a:p>
                      <a:pPr algn="r" fontAlgn="ctr"/>
                      <a:r>
                        <a:rPr lang="en-US" sz="1400">
                          <a:effectLst/>
                        </a:rPr>
                        <a:t>B</a:t>
                      </a:r>
                    </a:p>
                  </a:txBody>
                  <a:tcPr anchor="ctr"/>
                </a:tc>
                <a:tc>
                  <a:txBody>
                    <a:bodyPr/>
                    <a:lstStyle/>
                    <a:p>
                      <a:pPr algn="r" fontAlgn="ctr"/>
                      <a:r>
                        <a:rPr lang="en-US" sz="1400">
                          <a:effectLst/>
                        </a:rPr>
                        <a:t>UL</a:t>
                      </a:r>
                    </a:p>
                  </a:txBody>
                  <a:tcPr anchor="ctr"/>
                </a:tc>
                <a:tc>
                  <a:txBody>
                    <a:bodyPr/>
                    <a:lstStyle/>
                    <a:p>
                      <a:pPr algn="r" fontAlgn="ctr"/>
                      <a:r>
                        <a:rPr lang="en-US" sz="1400">
                          <a:effectLst/>
                        </a:rPr>
                        <a:t>C</a:t>
                      </a:r>
                    </a:p>
                  </a:txBody>
                  <a:tcPr anchor="ctr"/>
                </a:tc>
                <a:tc>
                  <a:txBody>
                    <a:bodyPr/>
                    <a:lstStyle/>
                    <a:p>
                      <a:pPr algn="r" fontAlgn="ctr"/>
                      <a:r>
                        <a:rPr lang="en-US" sz="1400">
                          <a:effectLst/>
                        </a:rPr>
                        <a:t>UL</a:t>
                      </a:r>
                    </a:p>
                  </a:txBody>
                  <a:tcPr anchor="ctr"/>
                </a:tc>
                <a:tc>
                  <a:txBody>
                    <a:bodyPr/>
                    <a:lstStyle/>
                    <a:p>
                      <a:pPr algn="r" fontAlgn="ctr"/>
                      <a:r>
                        <a:rPr lang="en-US" sz="1400">
                          <a:effectLst/>
                        </a:rPr>
                        <a:t>False</a:t>
                      </a:r>
                    </a:p>
                  </a:txBody>
                  <a:tcPr anchor="ctr"/>
                </a:tc>
                <a:extLst>
                  <a:ext uri="{0D108BD9-81ED-4DB2-BD59-A6C34878D82A}">
                    <a16:rowId xmlns:a16="http://schemas.microsoft.com/office/drawing/2014/main" val="2486450943"/>
                  </a:ext>
                </a:extLst>
              </a:tr>
            </a:tbl>
          </a:graphicData>
        </a:graphic>
      </p:graphicFrame>
      <p:graphicFrame>
        <p:nvGraphicFramePr>
          <p:cNvPr id="10" name="Table 9">
            <a:extLst>
              <a:ext uri="{FF2B5EF4-FFF2-40B4-BE49-F238E27FC236}">
                <a16:creationId xmlns:a16="http://schemas.microsoft.com/office/drawing/2014/main" id="{5A40779E-F2C1-4888-996F-59786EEEDAD8}"/>
              </a:ext>
            </a:extLst>
          </p:cNvPr>
          <p:cNvGraphicFramePr>
            <a:graphicFrameLocks noGrp="1"/>
          </p:cNvGraphicFramePr>
          <p:nvPr>
            <p:extLst>
              <p:ext uri="{D42A27DB-BD31-4B8C-83A1-F6EECF244321}">
                <p14:modId xmlns:p14="http://schemas.microsoft.com/office/powerpoint/2010/main" val="1260291847"/>
              </p:ext>
            </p:extLst>
          </p:nvPr>
        </p:nvGraphicFramePr>
        <p:xfrm>
          <a:off x="683568" y="4101171"/>
          <a:ext cx="3744416" cy="1378108"/>
        </p:xfrm>
        <a:graphic>
          <a:graphicData uri="http://schemas.openxmlformats.org/drawingml/2006/table">
            <a:tbl>
              <a:tblPr/>
              <a:tblGrid>
                <a:gridCol w="936104">
                  <a:extLst>
                    <a:ext uri="{9D8B030D-6E8A-4147-A177-3AD203B41FA5}">
                      <a16:colId xmlns:a16="http://schemas.microsoft.com/office/drawing/2014/main" val="2363664481"/>
                    </a:ext>
                  </a:extLst>
                </a:gridCol>
                <a:gridCol w="936104">
                  <a:extLst>
                    <a:ext uri="{9D8B030D-6E8A-4147-A177-3AD203B41FA5}">
                      <a16:colId xmlns:a16="http://schemas.microsoft.com/office/drawing/2014/main" val="3466840113"/>
                    </a:ext>
                  </a:extLst>
                </a:gridCol>
                <a:gridCol w="936104">
                  <a:extLst>
                    <a:ext uri="{9D8B030D-6E8A-4147-A177-3AD203B41FA5}">
                      <a16:colId xmlns:a16="http://schemas.microsoft.com/office/drawing/2014/main" val="940298699"/>
                    </a:ext>
                  </a:extLst>
                </a:gridCol>
                <a:gridCol w="936104">
                  <a:extLst>
                    <a:ext uri="{9D8B030D-6E8A-4147-A177-3AD203B41FA5}">
                      <a16:colId xmlns:a16="http://schemas.microsoft.com/office/drawing/2014/main" val="1090652613"/>
                    </a:ext>
                  </a:extLst>
                </a:gridCol>
              </a:tblGrid>
              <a:tr h="341788">
                <a:tc>
                  <a:txBody>
                    <a:bodyPr/>
                    <a:lstStyle/>
                    <a:p>
                      <a:pPr algn="ctr" fontAlgn="ctr"/>
                      <a:r>
                        <a:rPr lang="en-US" sz="1100" b="1">
                          <a:effectLst/>
                        </a:rPr>
                        <a:t>layer1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1">
                          <a:effectLst/>
                        </a:rPr>
                        <a:t>layer2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1" err="1">
                          <a:effectLst/>
                        </a:rPr>
                        <a:t>dir</a:t>
                      </a:r>
                      <a:endParaRPr lang="en-US" sz="1100" b="1">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1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46271758"/>
                  </a:ext>
                </a:extLst>
              </a:tr>
              <a:tr h="195308">
                <a:tc>
                  <a:txBody>
                    <a:bodyPr/>
                    <a:lstStyle/>
                    <a:p>
                      <a:pPr algn="ctr" fontAlgn="ctr"/>
                      <a:r>
                        <a:rPr lang="en-US" sz="1100" b="1">
                          <a:effectLs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a:effectLst/>
                        </a:rPr>
                        <a:t>UL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a:effectLst/>
                        </a:rPr>
                        <a:t>UL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a:effectLs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5595300"/>
                  </a:ext>
                </a:extLst>
              </a:tr>
              <a:tr h="195308">
                <a:tc>
                  <a:txBody>
                    <a:bodyPr/>
                    <a:lstStyle/>
                    <a:p>
                      <a:pPr algn="ctr" fontAlgn="ctr"/>
                      <a:r>
                        <a:rPr lang="en-US" sz="1100" b="1">
                          <a:effectLs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a:effectLst/>
                        </a:rPr>
                        <a:t>UL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a:effectLst/>
                        </a:rPr>
                        <a:t>BL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a:effectLst/>
                        </a:rPr>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8916788"/>
                  </a:ext>
                </a:extLst>
              </a:tr>
              <a:tr h="195308">
                <a:tc>
                  <a:txBody>
                    <a:bodyPr/>
                    <a:lstStyle/>
                    <a:p>
                      <a:pPr algn="ctr" fontAlgn="ctr"/>
                      <a:r>
                        <a:rPr lang="en-US" sz="1100" b="1">
                          <a:effectLs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a:effectLst/>
                        </a:rPr>
                        <a:t>BL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a:effectLst/>
                        </a:rPr>
                        <a:t>UL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a:effectLst/>
                        </a:rPr>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7932754"/>
                  </a:ext>
                </a:extLst>
              </a:tr>
              <a:tr h="195308">
                <a:tc>
                  <a:txBody>
                    <a:bodyPr/>
                    <a:lstStyle/>
                    <a:p>
                      <a:pPr algn="ctr" fontAlgn="ctr"/>
                      <a:r>
                        <a:rPr lang="en-US" sz="1100" b="1">
                          <a:effectLst/>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a:effectLst/>
                        </a:rPr>
                        <a:t>BL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a:effectLst/>
                        </a:rPr>
                        <a:t>BL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a:effectLs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9322999"/>
                  </a:ext>
                </a:extLst>
              </a:tr>
            </a:tbl>
          </a:graphicData>
        </a:graphic>
      </p:graphicFrame>
      <p:sp>
        <p:nvSpPr>
          <p:cNvPr id="12" name="TextBox 11">
            <a:extLst>
              <a:ext uri="{FF2B5EF4-FFF2-40B4-BE49-F238E27FC236}">
                <a16:creationId xmlns:a16="http://schemas.microsoft.com/office/drawing/2014/main" id="{86AF5CBF-D216-425C-A440-6668DD696953}"/>
              </a:ext>
            </a:extLst>
          </p:cNvPr>
          <p:cNvSpPr txBox="1"/>
          <p:nvPr/>
        </p:nvSpPr>
        <p:spPr>
          <a:xfrm>
            <a:off x="539552" y="1627500"/>
            <a:ext cx="2497791" cy="369332"/>
          </a:xfrm>
          <a:prstGeom prst="rect">
            <a:avLst/>
          </a:prstGeom>
          <a:noFill/>
        </p:spPr>
        <p:txBody>
          <a:bodyPr wrap="square" lIns="91440" tIns="45720" rIns="91440" bIns="45720" anchor="t">
            <a:spAutoFit/>
          </a:bodyPr>
          <a:lstStyle/>
          <a:p>
            <a:r>
              <a:rPr lang="en-US" b="0">
                <a:solidFill>
                  <a:srgbClr val="0070C0"/>
                </a:solidFill>
                <a:effectLst/>
                <a:latin typeface="Consolas"/>
              </a:rPr>
              <a:t>df(</a:t>
            </a:r>
            <a:r>
              <a:rPr lang="en-US" b="0" err="1">
                <a:solidFill>
                  <a:srgbClr val="0070C0"/>
                </a:solidFill>
                <a:effectLst/>
                <a:latin typeface="Consolas"/>
              </a:rPr>
              <a:t>ml.edges</a:t>
            </a:r>
            <a:r>
              <a:rPr lang="en-US" b="0">
                <a:solidFill>
                  <a:srgbClr val="0070C0"/>
                </a:solidFill>
                <a:effectLst/>
                <a:latin typeface="Consolas"/>
              </a:rPr>
              <a:t>(net))</a:t>
            </a:r>
          </a:p>
        </p:txBody>
      </p:sp>
      <p:sp>
        <p:nvSpPr>
          <p:cNvPr id="15" name="TextBox 14">
            <a:extLst>
              <a:ext uri="{FF2B5EF4-FFF2-40B4-BE49-F238E27FC236}">
                <a16:creationId xmlns:a16="http://schemas.microsoft.com/office/drawing/2014/main" id="{251B1B01-3E88-4EAE-8729-6F931B793E9B}"/>
              </a:ext>
            </a:extLst>
          </p:cNvPr>
          <p:cNvSpPr txBox="1"/>
          <p:nvPr/>
        </p:nvSpPr>
        <p:spPr>
          <a:xfrm>
            <a:off x="539546" y="3678598"/>
            <a:ext cx="4598632" cy="369332"/>
          </a:xfrm>
          <a:prstGeom prst="rect">
            <a:avLst/>
          </a:prstGeom>
          <a:noFill/>
        </p:spPr>
        <p:txBody>
          <a:bodyPr wrap="square" lIns="91440" tIns="45720" rIns="91440" bIns="45720" anchor="t">
            <a:spAutoFit/>
          </a:bodyPr>
          <a:lstStyle/>
          <a:p>
            <a:r>
              <a:rPr lang="en-US" b="0">
                <a:solidFill>
                  <a:srgbClr val="0070C0"/>
                </a:solidFill>
                <a:effectLst/>
                <a:latin typeface="Consolas"/>
              </a:rPr>
              <a:t>df(</a:t>
            </a:r>
            <a:r>
              <a:rPr lang="en-US" b="0" err="1">
                <a:solidFill>
                  <a:srgbClr val="0070C0"/>
                </a:solidFill>
                <a:effectLst/>
                <a:latin typeface="Consolas"/>
              </a:rPr>
              <a:t>ml.is_directed</a:t>
            </a:r>
            <a:r>
              <a:rPr lang="en-US" b="0">
                <a:solidFill>
                  <a:srgbClr val="0070C0"/>
                </a:solidFill>
                <a:effectLst/>
                <a:latin typeface="Consolas"/>
              </a:rPr>
              <a:t>(net))</a:t>
            </a:r>
          </a:p>
        </p:txBody>
      </p:sp>
      <p:sp>
        <p:nvSpPr>
          <p:cNvPr id="17" name="TextBox 16">
            <a:extLst>
              <a:ext uri="{FF2B5EF4-FFF2-40B4-BE49-F238E27FC236}">
                <a16:creationId xmlns:a16="http://schemas.microsoft.com/office/drawing/2014/main" id="{FC6D8406-9935-443A-8A22-3B4B442C0E47}"/>
              </a:ext>
            </a:extLst>
          </p:cNvPr>
          <p:cNvSpPr txBox="1"/>
          <p:nvPr/>
        </p:nvSpPr>
        <p:spPr>
          <a:xfrm>
            <a:off x="3529851" y="1629791"/>
            <a:ext cx="6881886" cy="338554"/>
          </a:xfrm>
          <a:prstGeom prst="rect">
            <a:avLst/>
          </a:prstGeom>
          <a:noFill/>
        </p:spPr>
        <p:txBody>
          <a:bodyPr wrap="square" lIns="91440" tIns="45720" rIns="91440" bIns="45720" anchor="t">
            <a:spAutoFit/>
          </a:bodyPr>
          <a:lstStyle/>
          <a:p>
            <a:r>
              <a:rPr lang="en-US" sz="1600">
                <a:latin typeface="Arial"/>
                <a:cs typeface="Arial"/>
              </a:rPr>
              <a:t>Layer</a:t>
            </a:r>
            <a:r>
              <a:rPr lang="en-US" sz="1600" b="0">
                <a:effectLst/>
                <a:latin typeface="Arial"/>
                <a:cs typeface="Arial"/>
              </a:rPr>
              <a:t> specific</a:t>
            </a:r>
            <a:r>
              <a:rPr lang="en-US" sz="1600">
                <a:latin typeface="Arial"/>
                <a:cs typeface="Arial"/>
              </a:rPr>
              <a:t>:</a:t>
            </a:r>
            <a:r>
              <a:rPr lang="en-US" sz="1600" b="0">
                <a:effectLst/>
                <a:latin typeface="Arial"/>
                <a:cs typeface="Arial"/>
              </a:rPr>
              <a:t> </a:t>
            </a:r>
            <a:r>
              <a:rPr lang="en-US" sz="1600" b="0">
                <a:solidFill>
                  <a:srgbClr val="0070C0"/>
                </a:solidFill>
                <a:effectLst/>
                <a:latin typeface="Consolas"/>
              </a:rPr>
              <a:t>df( </a:t>
            </a:r>
            <a:r>
              <a:rPr lang="en-US" sz="1600" b="0" err="1">
                <a:solidFill>
                  <a:srgbClr val="0070C0"/>
                </a:solidFill>
                <a:effectLst/>
                <a:latin typeface="Consolas"/>
              </a:rPr>
              <a:t>ml.edges</a:t>
            </a:r>
            <a:r>
              <a:rPr lang="en-US" sz="1600" b="0">
                <a:solidFill>
                  <a:srgbClr val="0070C0"/>
                </a:solidFill>
                <a:effectLst/>
                <a:latin typeface="Consolas"/>
              </a:rPr>
              <a:t>(net, layers1 = ["BL"]))</a:t>
            </a:r>
          </a:p>
        </p:txBody>
      </p:sp>
      <p:sp>
        <p:nvSpPr>
          <p:cNvPr id="9" name="TextBox 8">
            <a:extLst>
              <a:ext uri="{FF2B5EF4-FFF2-40B4-BE49-F238E27FC236}">
                <a16:creationId xmlns:a16="http://schemas.microsoft.com/office/drawing/2014/main" id="{110C21A8-7F4C-4854-970E-6593D883E633}"/>
              </a:ext>
            </a:extLst>
          </p:cNvPr>
          <p:cNvSpPr txBox="1"/>
          <p:nvPr/>
        </p:nvSpPr>
        <p:spPr>
          <a:xfrm>
            <a:off x="537693" y="6116274"/>
            <a:ext cx="7895882" cy="646331"/>
          </a:xfrm>
          <a:prstGeom prst="rect">
            <a:avLst/>
          </a:prstGeom>
          <a:noFill/>
        </p:spPr>
        <p:txBody>
          <a:bodyPr wrap="square" lIns="91440" tIns="45720" rIns="91440" bIns="45720" anchor="t">
            <a:spAutoFit/>
          </a:bodyPr>
          <a:lstStyle/>
          <a:p>
            <a:r>
              <a:rPr lang="en-US">
                <a:solidFill>
                  <a:srgbClr val="0070C0"/>
                </a:solidFill>
                <a:ea typeface="+mn-lt"/>
                <a:cs typeface="+mn-lt"/>
              </a:rPr>
              <a:t>l = ml.layout_multiforce(net, w_inter = [1000])</a:t>
            </a:r>
            <a:endParaRPr lang="en-US">
              <a:solidFill>
                <a:srgbClr val="0070C0"/>
              </a:solidFill>
              <a:cs typeface="Arial"/>
            </a:endParaRPr>
          </a:p>
          <a:p>
            <a:r>
              <a:rPr lang="en-US" b="0">
                <a:solidFill>
                  <a:srgbClr val="0070C0"/>
                </a:solidFill>
                <a:effectLst/>
                <a:ea typeface="+mn-lt"/>
                <a:cs typeface="+mn-lt"/>
              </a:rPr>
              <a:t>ml.plot(net</a:t>
            </a:r>
            <a:r>
              <a:rPr lang="en-US">
                <a:solidFill>
                  <a:srgbClr val="0070C0"/>
                </a:solidFill>
                <a:ea typeface="+mn-lt"/>
                <a:cs typeface="+mn-lt"/>
              </a:rPr>
              <a:t>, layout = l, vertex_labels_bbox = {"boxstyle":'round4', "fc":'white'})</a:t>
            </a:r>
            <a:endParaRPr lang="en-US">
              <a:solidFill>
                <a:srgbClr val="0070C0"/>
              </a:solidFill>
              <a:cs typeface="Arial"/>
            </a:endParaRPr>
          </a:p>
        </p:txBody>
      </p:sp>
      <p:pic>
        <p:nvPicPr>
          <p:cNvPr id="3" name="Picture 3">
            <a:extLst>
              <a:ext uri="{FF2B5EF4-FFF2-40B4-BE49-F238E27FC236}">
                <a16:creationId xmlns:a16="http://schemas.microsoft.com/office/drawing/2014/main" id="{FF50289C-0B6D-4850-B68A-464763F07885}"/>
              </a:ext>
            </a:extLst>
          </p:cNvPr>
          <p:cNvPicPr>
            <a:picLocks noChangeAspect="1"/>
          </p:cNvPicPr>
          <p:nvPr/>
        </p:nvPicPr>
        <p:blipFill>
          <a:blip r:embed="rId2"/>
          <a:stretch>
            <a:fillRect/>
          </a:stretch>
        </p:blipFill>
        <p:spPr>
          <a:xfrm>
            <a:off x="5272755" y="4887142"/>
            <a:ext cx="3006695" cy="1548896"/>
          </a:xfrm>
          <a:prstGeom prst="rect">
            <a:avLst/>
          </a:prstGeom>
        </p:spPr>
      </p:pic>
    </p:spTree>
    <p:extLst>
      <p:ext uri="{BB962C8B-B14F-4D97-AF65-F5344CB8AC3E}">
        <p14:creationId xmlns:p14="http://schemas.microsoft.com/office/powerpoint/2010/main" val="2286777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B08A-22AE-4CEE-8F93-9C094B572379}"/>
              </a:ext>
            </a:extLst>
          </p:cNvPr>
          <p:cNvSpPr>
            <a:spLocks noGrp="1"/>
          </p:cNvSpPr>
          <p:nvPr>
            <p:ph type="title"/>
          </p:nvPr>
        </p:nvSpPr>
        <p:spPr/>
        <p:txBody>
          <a:bodyPr/>
          <a:lstStyle/>
          <a:p>
            <a:r>
              <a:rPr lang="en-US" sz="3200"/>
              <a:t>From an empty network: attributes</a:t>
            </a:r>
            <a:endParaRPr lang="en-US" sz="3200">
              <a:ea typeface="+mj-lt"/>
              <a:cs typeface="+mj-lt"/>
            </a:endParaRPr>
          </a:p>
        </p:txBody>
      </p:sp>
      <p:sp>
        <p:nvSpPr>
          <p:cNvPr id="3" name="Content Placeholder 2">
            <a:extLst>
              <a:ext uri="{FF2B5EF4-FFF2-40B4-BE49-F238E27FC236}">
                <a16:creationId xmlns:a16="http://schemas.microsoft.com/office/drawing/2014/main" id="{B98DA444-EF3D-4EEB-B643-8879FC84D795}"/>
              </a:ext>
            </a:extLst>
          </p:cNvPr>
          <p:cNvSpPr>
            <a:spLocks noGrp="1"/>
          </p:cNvSpPr>
          <p:nvPr>
            <p:ph idx="1"/>
          </p:nvPr>
        </p:nvSpPr>
        <p:spPr/>
        <p:txBody>
          <a:bodyPr/>
          <a:lstStyle/>
          <a:p>
            <a:pPr marL="0" indent="0" algn="just">
              <a:buNone/>
            </a:pPr>
            <a:r>
              <a:rPr lang="en-US" b="0" i="0">
                <a:effectLst/>
                <a:latin typeface="+mj-lt"/>
              </a:rPr>
              <a:t>The </a:t>
            </a:r>
            <a:r>
              <a:rPr lang="en-US" b="1" i="0" err="1">
                <a:effectLst/>
                <a:latin typeface="+mj-lt"/>
              </a:rPr>
              <a:t>uunet.multinet</a:t>
            </a:r>
            <a:r>
              <a:rPr lang="en-US" b="0" i="0">
                <a:effectLst/>
                <a:latin typeface="+mj-lt"/>
              </a:rPr>
              <a:t> module provides a set of functions to create attributes and add and retrieve attribute values.</a:t>
            </a:r>
            <a:endParaRPr lang="en-US"/>
          </a:p>
          <a:p>
            <a:pPr marL="0" indent="0" algn="just">
              <a:buNone/>
            </a:pPr>
            <a:endParaRPr lang="en-US" i="1">
              <a:latin typeface="+mj-lt"/>
            </a:endParaRPr>
          </a:p>
          <a:p>
            <a:pPr marL="0" indent="0" algn="just">
              <a:buNone/>
            </a:pPr>
            <a:r>
              <a:rPr lang="en-US">
                <a:solidFill>
                  <a:srgbClr val="0070C0"/>
                </a:solidFill>
                <a:latin typeface="Consolas"/>
              </a:rPr>
              <a:t>attributes()</a:t>
            </a:r>
            <a:r>
              <a:rPr lang="en-US" b="0" i="0">
                <a:effectLst/>
                <a:latin typeface="+mj-lt"/>
              </a:rPr>
              <a:t> returns a dictionary with the name of the attribute and its type. It accepts a filtering parameter, target, to limit the query to specific types of objects: </a:t>
            </a:r>
            <a:r>
              <a:rPr lang="en-US">
                <a:latin typeface="+mj-lt"/>
              </a:rPr>
              <a:t>"</a:t>
            </a:r>
            <a:r>
              <a:rPr lang="en-US" b="0" i="0">
                <a:effectLst/>
                <a:latin typeface="+mj-lt"/>
              </a:rPr>
              <a:t>actor</a:t>
            </a:r>
            <a:r>
              <a:rPr lang="en-US">
                <a:latin typeface="+mj-lt"/>
              </a:rPr>
              <a:t>" </a:t>
            </a:r>
            <a:r>
              <a:rPr lang="en-US" b="0" i="0">
                <a:effectLst/>
                <a:latin typeface="+mj-lt"/>
              </a:rPr>
              <a:t>(attributes attached to actors), </a:t>
            </a:r>
            <a:r>
              <a:rPr lang="en-US">
                <a:latin typeface="+mj-lt"/>
              </a:rPr>
              <a:t>"</a:t>
            </a:r>
            <a:r>
              <a:rPr lang="en-US" b="0" i="0">
                <a:effectLst/>
                <a:latin typeface="+mj-lt"/>
              </a:rPr>
              <a:t>vertex</a:t>
            </a:r>
            <a:r>
              <a:rPr lang="en-US">
                <a:latin typeface="+mj-lt"/>
              </a:rPr>
              <a:t>"</a:t>
            </a:r>
            <a:r>
              <a:rPr lang="en-US" b="0" i="0">
                <a:effectLst/>
                <a:latin typeface="+mj-lt"/>
              </a:rPr>
              <a:t> (attributes attached to vertices) or </a:t>
            </a:r>
            <a:r>
              <a:rPr lang="en-US">
                <a:latin typeface="+mj-lt"/>
              </a:rPr>
              <a:t>"</a:t>
            </a:r>
            <a:r>
              <a:rPr lang="en-US" b="0" i="0">
                <a:effectLst/>
                <a:latin typeface="+mj-lt"/>
              </a:rPr>
              <a:t>edge</a:t>
            </a:r>
            <a:r>
              <a:rPr lang="en-US">
                <a:latin typeface="+mj-lt"/>
              </a:rPr>
              <a:t>"</a:t>
            </a:r>
            <a:r>
              <a:rPr lang="en-US" b="0" i="0">
                <a:effectLst/>
                <a:latin typeface="+mj-lt"/>
              </a:rPr>
              <a:t> (attributes attached to edges).</a:t>
            </a:r>
            <a:r>
              <a:rPr lang="en-US">
                <a:latin typeface="+mj-lt"/>
              </a:rPr>
              <a:t> </a:t>
            </a:r>
            <a:endParaRPr lang="en-US" b="0" i="0">
              <a:effectLst/>
              <a:latin typeface="+mj-lt"/>
              <a:cs typeface="Arial"/>
            </a:endParaRPr>
          </a:p>
          <a:p>
            <a:pPr marL="0" indent="0" algn="just">
              <a:buNone/>
            </a:pPr>
            <a:endParaRPr lang="en-US">
              <a:latin typeface="+mj-lt"/>
              <a:cs typeface="Arial"/>
            </a:endParaRPr>
          </a:p>
          <a:p>
            <a:pPr marL="0" indent="0" algn="just">
              <a:buNone/>
            </a:pPr>
            <a:r>
              <a:rPr lang="en-US">
                <a:latin typeface="+mj-lt"/>
              </a:rPr>
              <a:t>The target</a:t>
            </a:r>
            <a:r>
              <a:rPr lang="en-US" b="0" i="0">
                <a:effectLst/>
                <a:latin typeface="+mj-lt"/>
              </a:rPr>
              <a:t> </a:t>
            </a:r>
            <a:r>
              <a:rPr lang="en-US">
                <a:latin typeface="+mj-lt"/>
              </a:rPr>
              <a:t>is</a:t>
            </a:r>
            <a:r>
              <a:rPr lang="en-US" b="0" i="0">
                <a:effectLst/>
                <a:latin typeface="+mj-lt"/>
              </a:rPr>
              <a:t> "actor" by default.</a:t>
            </a:r>
            <a:endParaRPr lang="en-US">
              <a:latin typeface="+mj-lt"/>
              <a:cs typeface="Arial"/>
            </a:endParaRPr>
          </a:p>
        </p:txBody>
      </p:sp>
    </p:spTree>
    <p:extLst>
      <p:ext uri="{BB962C8B-B14F-4D97-AF65-F5344CB8AC3E}">
        <p14:creationId xmlns:p14="http://schemas.microsoft.com/office/powerpoint/2010/main" val="2698138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B08A-22AE-4CEE-8F93-9C094B572379}"/>
              </a:ext>
            </a:extLst>
          </p:cNvPr>
          <p:cNvSpPr>
            <a:spLocks noGrp="1"/>
          </p:cNvSpPr>
          <p:nvPr>
            <p:ph type="title"/>
          </p:nvPr>
        </p:nvSpPr>
        <p:spPr/>
        <p:txBody>
          <a:bodyPr/>
          <a:lstStyle/>
          <a:p>
            <a:r>
              <a:rPr lang="en-US"/>
              <a:t>Attributes</a:t>
            </a:r>
          </a:p>
        </p:txBody>
      </p:sp>
      <p:sp>
        <p:nvSpPr>
          <p:cNvPr id="7" name="TextBox 6">
            <a:extLst>
              <a:ext uri="{FF2B5EF4-FFF2-40B4-BE49-F238E27FC236}">
                <a16:creationId xmlns:a16="http://schemas.microsoft.com/office/drawing/2014/main" id="{2BE7BAA6-2B45-47BC-A859-E4106870705A}"/>
              </a:ext>
            </a:extLst>
          </p:cNvPr>
          <p:cNvSpPr txBox="1"/>
          <p:nvPr/>
        </p:nvSpPr>
        <p:spPr>
          <a:xfrm>
            <a:off x="467544" y="1988840"/>
            <a:ext cx="6161115" cy="923330"/>
          </a:xfrm>
          <a:prstGeom prst="rect">
            <a:avLst/>
          </a:prstGeom>
          <a:noFill/>
        </p:spPr>
        <p:txBody>
          <a:bodyPr wrap="square" lIns="91440" tIns="45720" rIns="91440" bIns="45720" anchor="t">
            <a:spAutoFit/>
          </a:bodyPr>
          <a:lstStyle/>
          <a:p>
            <a:endParaRPr lang="en-US" b="0">
              <a:effectLst/>
              <a:latin typeface="Consolas" panose="020B0609020204030204" pitchFamily="49" charset="0"/>
            </a:endParaRPr>
          </a:p>
          <a:p>
            <a:r>
              <a:rPr lang="en-US" b="0" err="1">
                <a:solidFill>
                  <a:srgbClr val="0070C0"/>
                </a:solidFill>
                <a:effectLst/>
                <a:latin typeface="Consolas"/>
              </a:rPr>
              <a:t>ml.add_attributes</a:t>
            </a:r>
            <a:r>
              <a:rPr lang="en-US" b="0">
                <a:solidFill>
                  <a:srgbClr val="0070C0"/>
                </a:solidFill>
                <a:effectLst/>
                <a:latin typeface="Consolas"/>
              </a:rPr>
              <a:t>(net, ["name", "surname"])</a:t>
            </a:r>
          </a:p>
          <a:p>
            <a:r>
              <a:rPr lang="en-US" b="0">
                <a:solidFill>
                  <a:srgbClr val="0070C0"/>
                </a:solidFill>
                <a:effectLst/>
                <a:latin typeface="Consolas"/>
              </a:rPr>
              <a:t>df( </a:t>
            </a:r>
            <a:r>
              <a:rPr lang="en-US" b="0" err="1">
                <a:solidFill>
                  <a:srgbClr val="0070C0"/>
                </a:solidFill>
                <a:effectLst/>
                <a:latin typeface="Consolas"/>
              </a:rPr>
              <a:t>ml.attributes</a:t>
            </a:r>
            <a:r>
              <a:rPr lang="en-US" b="0">
                <a:solidFill>
                  <a:srgbClr val="0070C0"/>
                </a:solidFill>
                <a:effectLst/>
                <a:latin typeface="Consolas"/>
              </a:rPr>
              <a:t>(net) )</a:t>
            </a:r>
          </a:p>
        </p:txBody>
      </p:sp>
      <p:graphicFrame>
        <p:nvGraphicFramePr>
          <p:cNvPr id="8" name="Table 7">
            <a:extLst>
              <a:ext uri="{FF2B5EF4-FFF2-40B4-BE49-F238E27FC236}">
                <a16:creationId xmlns:a16="http://schemas.microsoft.com/office/drawing/2014/main" id="{73F8A883-AF56-4E57-A12B-AF3814C71977}"/>
              </a:ext>
            </a:extLst>
          </p:cNvPr>
          <p:cNvGraphicFramePr>
            <a:graphicFrameLocks noGrp="1"/>
          </p:cNvGraphicFramePr>
          <p:nvPr>
            <p:extLst>
              <p:ext uri="{D42A27DB-BD31-4B8C-83A1-F6EECF244321}">
                <p14:modId xmlns:p14="http://schemas.microsoft.com/office/powerpoint/2010/main" val="2261303174"/>
              </p:ext>
            </p:extLst>
          </p:nvPr>
        </p:nvGraphicFramePr>
        <p:xfrm>
          <a:off x="471488" y="3068960"/>
          <a:ext cx="3886200" cy="1097280"/>
        </p:xfrm>
        <a:graphic>
          <a:graphicData uri="http://schemas.openxmlformats.org/drawingml/2006/table">
            <a:tbl>
              <a:tblPr>
                <a:tableStyleId>{616DA210-FB5B-4158-B5E0-FEB733F419BA}</a:tableStyleId>
              </a:tblPr>
              <a:tblGrid>
                <a:gridCol w="1295400">
                  <a:extLst>
                    <a:ext uri="{9D8B030D-6E8A-4147-A177-3AD203B41FA5}">
                      <a16:colId xmlns:a16="http://schemas.microsoft.com/office/drawing/2014/main" val="813097208"/>
                    </a:ext>
                  </a:extLst>
                </a:gridCol>
                <a:gridCol w="1295400">
                  <a:extLst>
                    <a:ext uri="{9D8B030D-6E8A-4147-A177-3AD203B41FA5}">
                      <a16:colId xmlns:a16="http://schemas.microsoft.com/office/drawing/2014/main" val="556122102"/>
                    </a:ext>
                  </a:extLst>
                </a:gridCol>
                <a:gridCol w="1295400">
                  <a:extLst>
                    <a:ext uri="{9D8B030D-6E8A-4147-A177-3AD203B41FA5}">
                      <a16:colId xmlns:a16="http://schemas.microsoft.com/office/drawing/2014/main" val="3198107190"/>
                    </a:ext>
                  </a:extLst>
                </a:gridCol>
              </a:tblGrid>
              <a:tr h="0">
                <a:tc>
                  <a:txBody>
                    <a:bodyPr/>
                    <a:lstStyle/>
                    <a:p>
                      <a:pPr algn="r" fontAlgn="ctr"/>
                      <a:endParaRPr lang="en-US" b="1">
                        <a:effectLst/>
                      </a:endParaRPr>
                    </a:p>
                  </a:txBody>
                  <a:tcPr anchor="ctr"/>
                </a:tc>
                <a:tc>
                  <a:txBody>
                    <a:bodyPr/>
                    <a:lstStyle/>
                    <a:p>
                      <a:pPr algn="r" fontAlgn="ctr"/>
                      <a:r>
                        <a:rPr lang="en-US" b="1">
                          <a:effectLst/>
                        </a:rPr>
                        <a:t>Name</a:t>
                      </a:r>
                    </a:p>
                  </a:txBody>
                  <a:tcPr anchor="ctr"/>
                </a:tc>
                <a:tc>
                  <a:txBody>
                    <a:bodyPr/>
                    <a:lstStyle/>
                    <a:p>
                      <a:r>
                        <a:rPr lang="en-US" b="1"/>
                        <a:t>Type</a:t>
                      </a:r>
                    </a:p>
                  </a:txBody>
                  <a:tcPr/>
                </a:tc>
                <a:extLst>
                  <a:ext uri="{0D108BD9-81ED-4DB2-BD59-A6C34878D82A}">
                    <a16:rowId xmlns:a16="http://schemas.microsoft.com/office/drawing/2014/main" val="1886404968"/>
                  </a:ext>
                </a:extLst>
              </a:tr>
              <a:tr h="0">
                <a:tc>
                  <a:txBody>
                    <a:bodyPr/>
                    <a:lstStyle/>
                    <a:p>
                      <a:pPr algn="r" fontAlgn="ctr"/>
                      <a:r>
                        <a:rPr lang="en-US" b="1">
                          <a:effectLst/>
                        </a:rPr>
                        <a:t>0</a:t>
                      </a:r>
                    </a:p>
                  </a:txBody>
                  <a:tcPr anchor="ctr"/>
                </a:tc>
                <a:tc>
                  <a:txBody>
                    <a:bodyPr/>
                    <a:lstStyle/>
                    <a:p>
                      <a:pPr algn="r" fontAlgn="ctr"/>
                      <a:r>
                        <a:rPr lang="en-US">
                          <a:effectLst/>
                        </a:rPr>
                        <a:t>surname</a:t>
                      </a:r>
                    </a:p>
                  </a:txBody>
                  <a:tcPr anchor="ctr"/>
                </a:tc>
                <a:tc>
                  <a:txBody>
                    <a:bodyPr/>
                    <a:lstStyle/>
                    <a:p>
                      <a:pPr algn="r" fontAlgn="ctr"/>
                      <a:r>
                        <a:rPr lang="en-US">
                          <a:effectLst/>
                        </a:rPr>
                        <a:t>string</a:t>
                      </a:r>
                    </a:p>
                  </a:txBody>
                  <a:tcPr anchor="ctr"/>
                </a:tc>
                <a:extLst>
                  <a:ext uri="{0D108BD9-81ED-4DB2-BD59-A6C34878D82A}">
                    <a16:rowId xmlns:a16="http://schemas.microsoft.com/office/drawing/2014/main" val="1440652992"/>
                  </a:ext>
                </a:extLst>
              </a:tr>
              <a:tr h="0">
                <a:tc>
                  <a:txBody>
                    <a:bodyPr/>
                    <a:lstStyle/>
                    <a:p>
                      <a:pPr algn="r" fontAlgn="ctr"/>
                      <a:r>
                        <a:rPr lang="en-US" b="1">
                          <a:effectLst/>
                        </a:rPr>
                        <a:t>1</a:t>
                      </a:r>
                    </a:p>
                  </a:txBody>
                  <a:tcPr anchor="ctr"/>
                </a:tc>
                <a:tc>
                  <a:txBody>
                    <a:bodyPr/>
                    <a:lstStyle/>
                    <a:p>
                      <a:pPr algn="r" fontAlgn="ctr"/>
                      <a:r>
                        <a:rPr lang="en-US">
                          <a:effectLst/>
                        </a:rPr>
                        <a:t>name</a:t>
                      </a:r>
                    </a:p>
                  </a:txBody>
                  <a:tcPr anchor="ctr"/>
                </a:tc>
                <a:tc>
                  <a:txBody>
                    <a:bodyPr/>
                    <a:lstStyle/>
                    <a:p>
                      <a:pPr algn="r" fontAlgn="ctr"/>
                      <a:r>
                        <a:rPr lang="en-US">
                          <a:effectLst/>
                        </a:rPr>
                        <a:t>string</a:t>
                      </a:r>
                    </a:p>
                  </a:txBody>
                  <a:tcPr anchor="ctr"/>
                </a:tc>
                <a:extLst>
                  <a:ext uri="{0D108BD9-81ED-4DB2-BD59-A6C34878D82A}">
                    <a16:rowId xmlns:a16="http://schemas.microsoft.com/office/drawing/2014/main" val="3905996385"/>
                  </a:ext>
                </a:extLst>
              </a:tr>
            </a:tbl>
          </a:graphicData>
        </a:graphic>
      </p:graphicFrame>
      <p:sp>
        <p:nvSpPr>
          <p:cNvPr id="10" name="TextBox 9">
            <a:extLst>
              <a:ext uri="{FF2B5EF4-FFF2-40B4-BE49-F238E27FC236}">
                <a16:creationId xmlns:a16="http://schemas.microsoft.com/office/drawing/2014/main" id="{50C4F17F-6E9F-4BF4-9AF0-E15F81589CC6}"/>
              </a:ext>
            </a:extLst>
          </p:cNvPr>
          <p:cNvSpPr txBox="1"/>
          <p:nvPr/>
        </p:nvSpPr>
        <p:spPr>
          <a:xfrm>
            <a:off x="79568" y="4559763"/>
            <a:ext cx="9147622" cy="923330"/>
          </a:xfrm>
          <a:prstGeom prst="rect">
            <a:avLst/>
          </a:prstGeom>
          <a:noFill/>
        </p:spPr>
        <p:txBody>
          <a:bodyPr wrap="square" lIns="91440" tIns="45720" rIns="91440" bIns="45720" anchor="t">
            <a:spAutoFit/>
          </a:bodyPr>
          <a:lstStyle/>
          <a:p>
            <a:r>
              <a:rPr lang="en-US" b="0" i="0">
                <a:effectLst/>
                <a:latin typeface="+mj-lt"/>
              </a:rPr>
              <a:t>Using </a:t>
            </a:r>
            <a:r>
              <a:rPr lang="en-US" b="0">
                <a:solidFill>
                  <a:srgbClr val="0070C0"/>
                </a:solidFill>
                <a:effectLst/>
                <a:latin typeface="Consolas"/>
              </a:rPr>
              <a:t>add_attributes</a:t>
            </a:r>
            <a:r>
              <a:rPr lang="en-US">
                <a:solidFill>
                  <a:srgbClr val="0070C0"/>
                </a:solidFill>
                <a:latin typeface="Consolas"/>
              </a:rPr>
              <a:t>()</a:t>
            </a:r>
            <a:r>
              <a:rPr lang="en-US" b="0" i="0">
                <a:effectLst/>
                <a:latin typeface="+mj-lt"/>
              </a:rPr>
              <a:t> we can also specify different attributes for vertices and edges on individual layers, for which we must supply the </a:t>
            </a:r>
            <a:r>
              <a:rPr lang="en-US" b="0">
                <a:solidFill>
                  <a:srgbClr val="0070C0"/>
                </a:solidFill>
                <a:effectLst/>
                <a:latin typeface="Consolas"/>
              </a:rPr>
              <a:t>layer</a:t>
            </a:r>
            <a:r>
              <a:rPr lang="en-US" b="0" i="0">
                <a:solidFill>
                  <a:srgbClr val="0070C0"/>
                </a:solidFill>
                <a:effectLst/>
                <a:latin typeface="Consolas"/>
              </a:rPr>
              <a:t> </a:t>
            </a:r>
            <a:r>
              <a:rPr lang="en-US" b="0" i="0">
                <a:effectLst/>
                <a:latin typeface="+mj-lt"/>
              </a:rPr>
              <a:t>parameter. If we want,</a:t>
            </a:r>
            <a:r>
              <a:rPr lang="en-US">
                <a:latin typeface="+mj-lt"/>
              </a:rPr>
              <a:t> </a:t>
            </a:r>
            <a:r>
              <a:rPr lang="en-US" b="0" i="0">
                <a:effectLst/>
                <a:latin typeface="+mj-lt"/>
              </a:rPr>
              <a:t>instead, to manage </a:t>
            </a:r>
            <a:r>
              <a:rPr lang="en-US">
                <a:latin typeface="+mj-lt"/>
              </a:rPr>
              <a:t>inter-layer edges two </a:t>
            </a:r>
            <a:r>
              <a:rPr lang="en-US" b="0" i="0">
                <a:effectLst/>
                <a:latin typeface="+mj-lt"/>
              </a:rPr>
              <a:t>parameters</a:t>
            </a:r>
            <a:r>
              <a:rPr lang="en-US">
                <a:latin typeface="+mj-lt"/>
              </a:rPr>
              <a:t> </a:t>
            </a:r>
            <a:r>
              <a:rPr lang="en-US" b="0" i="0">
                <a:effectLst/>
                <a:latin typeface="+mj-lt"/>
              </a:rPr>
              <a:t>are</a:t>
            </a:r>
            <a:r>
              <a:rPr lang="en-US">
                <a:latin typeface="+mj-lt"/>
              </a:rPr>
              <a:t> </a:t>
            </a:r>
            <a:r>
              <a:rPr lang="en-US" b="0" i="0">
                <a:effectLst/>
                <a:latin typeface="+mj-lt"/>
              </a:rPr>
              <a:t>needed, </a:t>
            </a:r>
            <a:r>
              <a:rPr lang="en-US" b="0">
                <a:solidFill>
                  <a:srgbClr val="0070C0"/>
                </a:solidFill>
                <a:effectLst/>
                <a:latin typeface="Consolas"/>
              </a:rPr>
              <a:t>layer1</a:t>
            </a:r>
            <a:r>
              <a:rPr lang="en-US" b="0" i="0">
                <a:solidFill>
                  <a:srgbClr val="0070C0"/>
                </a:solidFill>
                <a:effectLst/>
                <a:latin typeface="Consolas"/>
              </a:rPr>
              <a:t> </a:t>
            </a:r>
            <a:r>
              <a:rPr lang="en-US" b="0" i="0">
                <a:effectLst/>
                <a:latin typeface="+mj-lt"/>
              </a:rPr>
              <a:t>and </a:t>
            </a:r>
            <a:r>
              <a:rPr lang="en-US" b="0">
                <a:solidFill>
                  <a:srgbClr val="0070C0"/>
                </a:solidFill>
                <a:effectLst/>
                <a:latin typeface="Consolas"/>
              </a:rPr>
              <a:t>layer2</a:t>
            </a:r>
            <a:r>
              <a:rPr lang="en-US">
                <a:latin typeface="+mj-lt"/>
              </a:rPr>
              <a:t>.</a:t>
            </a:r>
            <a:endParaRPr lang="en-US">
              <a:cs typeface="Arial"/>
            </a:endParaRPr>
          </a:p>
        </p:txBody>
      </p:sp>
    </p:spTree>
    <p:extLst>
      <p:ext uri="{BB962C8B-B14F-4D97-AF65-F5344CB8AC3E}">
        <p14:creationId xmlns:p14="http://schemas.microsoft.com/office/powerpoint/2010/main" val="2104703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B08A-22AE-4CEE-8F93-9C094B572379}"/>
              </a:ext>
            </a:extLst>
          </p:cNvPr>
          <p:cNvSpPr>
            <a:spLocks noGrp="1"/>
          </p:cNvSpPr>
          <p:nvPr>
            <p:ph type="title"/>
          </p:nvPr>
        </p:nvSpPr>
        <p:spPr/>
        <p:txBody>
          <a:bodyPr/>
          <a:lstStyle/>
          <a:p>
            <a:r>
              <a:rPr lang="en-US"/>
              <a:t>Attributes</a:t>
            </a:r>
          </a:p>
        </p:txBody>
      </p:sp>
      <p:sp>
        <p:nvSpPr>
          <p:cNvPr id="9" name="TextBox 8">
            <a:extLst>
              <a:ext uri="{FF2B5EF4-FFF2-40B4-BE49-F238E27FC236}">
                <a16:creationId xmlns:a16="http://schemas.microsoft.com/office/drawing/2014/main" id="{C27B8D08-8267-452F-8D8C-F98033BCF9D8}"/>
              </a:ext>
            </a:extLst>
          </p:cNvPr>
          <p:cNvSpPr txBox="1"/>
          <p:nvPr/>
        </p:nvSpPr>
        <p:spPr>
          <a:xfrm>
            <a:off x="128699" y="2846827"/>
            <a:ext cx="9123821" cy="646331"/>
          </a:xfrm>
          <a:prstGeom prst="rect">
            <a:avLst/>
          </a:prstGeom>
          <a:noFill/>
        </p:spPr>
        <p:txBody>
          <a:bodyPr wrap="square" lIns="91440" tIns="45720" rIns="91440" bIns="45720" anchor="t">
            <a:spAutoFit/>
          </a:bodyPr>
          <a:lstStyle/>
          <a:p>
            <a:r>
              <a:rPr lang="en-US" b="0" err="1">
                <a:solidFill>
                  <a:srgbClr val="0070C0"/>
                </a:solidFill>
                <a:effectLst/>
                <a:latin typeface="Consolas"/>
              </a:rPr>
              <a:t>ml.set_values</a:t>
            </a:r>
            <a:r>
              <a:rPr lang="en-US" b="0">
                <a:solidFill>
                  <a:srgbClr val="0070C0"/>
                </a:solidFill>
                <a:effectLst/>
                <a:latin typeface="Consolas"/>
              </a:rPr>
              <a:t>(net, "name", ["A", "B"], values = ["Alice", "Barbara"])</a:t>
            </a:r>
          </a:p>
          <a:p>
            <a:r>
              <a:rPr lang="en-US" b="0">
                <a:solidFill>
                  <a:srgbClr val="0070C0"/>
                </a:solidFill>
                <a:effectLst/>
                <a:latin typeface="Consolas"/>
              </a:rPr>
              <a:t>df( </a:t>
            </a:r>
            <a:r>
              <a:rPr lang="en-US" b="0" err="1">
                <a:solidFill>
                  <a:srgbClr val="0070C0"/>
                </a:solidFill>
                <a:effectLst/>
                <a:latin typeface="Consolas"/>
              </a:rPr>
              <a:t>ml.get_values</a:t>
            </a:r>
            <a:r>
              <a:rPr lang="en-US" b="0">
                <a:solidFill>
                  <a:srgbClr val="0070C0"/>
                </a:solidFill>
                <a:effectLst/>
                <a:latin typeface="Consolas"/>
              </a:rPr>
              <a:t>(net, "name", ["A", "B"]) )</a:t>
            </a:r>
          </a:p>
        </p:txBody>
      </p:sp>
      <p:sp>
        <p:nvSpPr>
          <p:cNvPr id="11" name="TextBox 10">
            <a:extLst>
              <a:ext uri="{FF2B5EF4-FFF2-40B4-BE49-F238E27FC236}">
                <a16:creationId xmlns:a16="http://schemas.microsoft.com/office/drawing/2014/main" id="{3C70D957-79A8-4CC8-85BB-E5BBE2661A62}"/>
              </a:ext>
            </a:extLst>
          </p:cNvPr>
          <p:cNvSpPr txBox="1"/>
          <p:nvPr/>
        </p:nvSpPr>
        <p:spPr>
          <a:xfrm>
            <a:off x="323528" y="1651737"/>
            <a:ext cx="8674188" cy="646331"/>
          </a:xfrm>
          <a:prstGeom prst="rect">
            <a:avLst/>
          </a:prstGeom>
          <a:noFill/>
        </p:spPr>
        <p:txBody>
          <a:bodyPr wrap="square" lIns="91440" tIns="45720" rIns="91440" bIns="45720" anchor="t">
            <a:spAutoFit/>
          </a:bodyPr>
          <a:lstStyle/>
          <a:p>
            <a:r>
              <a:rPr lang="en-US" b="0">
                <a:solidFill>
                  <a:srgbClr val="0070C0"/>
                </a:solidFill>
                <a:effectLst/>
                <a:latin typeface="Consolas"/>
              </a:rPr>
              <a:t>get_values</a:t>
            </a:r>
            <a:r>
              <a:rPr lang="en-US">
                <a:solidFill>
                  <a:srgbClr val="0070C0"/>
                </a:solidFill>
                <a:latin typeface="Consolas"/>
              </a:rPr>
              <a:t>()</a:t>
            </a:r>
            <a:r>
              <a:rPr lang="en-US" b="0" i="0">
                <a:effectLst/>
                <a:latin typeface="+mj-lt"/>
              </a:rPr>
              <a:t> and </a:t>
            </a:r>
            <a:r>
              <a:rPr lang="en-US" b="0">
                <a:solidFill>
                  <a:srgbClr val="0070C0"/>
                </a:solidFill>
                <a:effectLst/>
                <a:latin typeface="Consolas"/>
              </a:rPr>
              <a:t>set_values</a:t>
            </a:r>
            <a:r>
              <a:rPr lang="en-US">
                <a:solidFill>
                  <a:srgbClr val="0070C0"/>
                </a:solidFill>
                <a:latin typeface="Consolas"/>
              </a:rPr>
              <a:t>()</a:t>
            </a:r>
            <a:r>
              <a:rPr lang="en-US" b="0" i="0">
                <a:effectLst/>
                <a:latin typeface="+mj-lt"/>
              </a:rPr>
              <a:t> can be used to set and retrieve attribute values. Notice that if an attribute has not been set, then a default value is returned.</a:t>
            </a:r>
            <a:r>
              <a:rPr lang="en-US">
                <a:latin typeface="+mj-lt"/>
              </a:rPr>
              <a:t> </a:t>
            </a:r>
          </a:p>
        </p:txBody>
      </p:sp>
      <p:graphicFrame>
        <p:nvGraphicFramePr>
          <p:cNvPr id="5" name="Table 4">
            <a:extLst>
              <a:ext uri="{FF2B5EF4-FFF2-40B4-BE49-F238E27FC236}">
                <a16:creationId xmlns:a16="http://schemas.microsoft.com/office/drawing/2014/main" id="{7134B7F4-0678-4D09-A9C1-27C46C78B233}"/>
              </a:ext>
            </a:extLst>
          </p:cNvPr>
          <p:cNvGraphicFramePr>
            <a:graphicFrameLocks noGrp="1"/>
          </p:cNvGraphicFramePr>
          <p:nvPr>
            <p:extLst>
              <p:ext uri="{D42A27DB-BD31-4B8C-83A1-F6EECF244321}">
                <p14:modId xmlns:p14="http://schemas.microsoft.com/office/powerpoint/2010/main" val="3253213232"/>
              </p:ext>
            </p:extLst>
          </p:nvPr>
        </p:nvGraphicFramePr>
        <p:xfrm>
          <a:off x="402657" y="3913849"/>
          <a:ext cx="2304256" cy="731520"/>
        </p:xfrm>
        <a:graphic>
          <a:graphicData uri="http://schemas.openxmlformats.org/drawingml/2006/table">
            <a:tbl>
              <a:tblPr>
                <a:tableStyleId>{616DA210-FB5B-4158-B5E0-FEB733F419BA}</a:tableStyleId>
              </a:tblPr>
              <a:tblGrid>
                <a:gridCol w="1152128">
                  <a:extLst>
                    <a:ext uri="{9D8B030D-6E8A-4147-A177-3AD203B41FA5}">
                      <a16:colId xmlns:a16="http://schemas.microsoft.com/office/drawing/2014/main" val="487799247"/>
                    </a:ext>
                  </a:extLst>
                </a:gridCol>
                <a:gridCol w="1152128">
                  <a:extLst>
                    <a:ext uri="{9D8B030D-6E8A-4147-A177-3AD203B41FA5}">
                      <a16:colId xmlns:a16="http://schemas.microsoft.com/office/drawing/2014/main" val="2143494978"/>
                    </a:ext>
                  </a:extLst>
                </a:gridCol>
              </a:tblGrid>
              <a:tr h="0">
                <a:tc>
                  <a:txBody>
                    <a:bodyPr/>
                    <a:lstStyle/>
                    <a:p>
                      <a:pPr algn="r" fontAlgn="ctr"/>
                      <a:r>
                        <a:rPr lang="en-US" b="1">
                          <a:effectLst/>
                        </a:rPr>
                        <a:t>0</a:t>
                      </a:r>
                    </a:p>
                  </a:txBody>
                  <a:tcPr anchor="ctr"/>
                </a:tc>
                <a:tc>
                  <a:txBody>
                    <a:bodyPr/>
                    <a:lstStyle/>
                    <a:p>
                      <a:pPr algn="r" fontAlgn="ctr"/>
                      <a:r>
                        <a:rPr lang="en-US">
                          <a:effectLst/>
                        </a:rPr>
                        <a:t>Alice</a:t>
                      </a:r>
                    </a:p>
                  </a:txBody>
                  <a:tcPr anchor="ctr"/>
                </a:tc>
                <a:extLst>
                  <a:ext uri="{0D108BD9-81ED-4DB2-BD59-A6C34878D82A}">
                    <a16:rowId xmlns:a16="http://schemas.microsoft.com/office/drawing/2014/main" val="2526579550"/>
                  </a:ext>
                </a:extLst>
              </a:tr>
              <a:tr h="0">
                <a:tc>
                  <a:txBody>
                    <a:bodyPr/>
                    <a:lstStyle/>
                    <a:p>
                      <a:pPr algn="r" fontAlgn="ctr"/>
                      <a:r>
                        <a:rPr lang="en-US" b="1">
                          <a:effectLst/>
                        </a:rPr>
                        <a:t>1</a:t>
                      </a:r>
                    </a:p>
                  </a:txBody>
                  <a:tcPr anchor="ctr"/>
                </a:tc>
                <a:tc>
                  <a:txBody>
                    <a:bodyPr/>
                    <a:lstStyle/>
                    <a:p>
                      <a:pPr algn="r" fontAlgn="ctr"/>
                      <a:r>
                        <a:rPr lang="en-US">
                          <a:effectLst/>
                        </a:rPr>
                        <a:t>Barbara</a:t>
                      </a:r>
                    </a:p>
                  </a:txBody>
                  <a:tcPr anchor="ctr"/>
                </a:tc>
                <a:extLst>
                  <a:ext uri="{0D108BD9-81ED-4DB2-BD59-A6C34878D82A}">
                    <a16:rowId xmlns:a16="http://schemas.microsoft.com/office/drawing/2014/main" val="3396283532"/>
                  </a:ext>
                </a:extLst>
              </a:tr>
            </a:tbl>
          </a:graphicData>
        </a:graphic>
      </p:graphicFrame>
    </p:spTree>
    <p:extLst>
      <p:ext uri="{BB962C8B-B14F-4D97-AF65-F5344CB8AC3E}">
        <p14:creationId xmlns:p14="http://schemas.microsoft.com/office/powerpoint/2010/main" val="2703308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2B3A3-A189-475A-BB0E-FFF7AD90178F}"/>
              </a:ext>
            </a:extLst>
          </p:cNvPr>
          <p:cNvSpPr>
            <a:spLocks noGrp="1"/>
          </p:cNvSpPr>
          <p:nvPr>
            <p:ph type="title"/>
          </p:nvPr>
        </p:nvSpPr>
        <p:spPr/>
        <p:txBody>
          <a:bodyPr/>
          <a:lstStyle/>
          <a:p>
            <a:r>
              <a:rPr lang="en-US">
                <a:cs typeface="Arial"/>
              </a:rPr>
              <a:t>From networkx graphs</a:t>
            </a:r>
            <a:endParaRPr lang="en-US"/>
          </a:p>
        </p:txBody>
      </p:sp>
      <p:sp>
        <p:nvSpPr>
          <p:cNvPr id="5" name="TextBox 4">
            <a:extLst>
              <a:ext uri="{FF2B5EF4-FFF2-40B4-BE49-F238E27FC236}">
                <a16:creationId xmlns:a16="http://schemas.microsoft.com/office/drawing/2014/main" id="{9314BCE3-A04B-4702-9702-A42630F3FEAE}"/>
              </a:ext>
            </a:extLst>
          </p:cNvPr>
          <p:cNvSpPr txBox="1"/>
          <p:nvPr/>
        </p:nvSpPr>
        <p:spPr>
          <a:xfrm>
            <a:off x="625865" y="1432868"/>
            <a:ext cx="7326554" cy="646331"/>
          </a:xfrm>
          <a:prstGeom prst="rect">
            <a:avLst/>
          </a:prstGeom>
          <a:noFill/>
        </p:spPr>
        <p:txBody>
          <a:bodyPr wrap="square">
            <a:spAutoFit/>
          </a:bodyPr>
          <a:lstStyle/>
          <a:p>
            <a:r>
              <a:rPr lang="en-US" b="0" i="0">
                <a:effectLst/>
                <a:latin typeface="+mj-lt"/>
              </a:rPr>
              <a:t>A multiplex network can also be created starting from </a:t>
            </a:r>
            <a:r>
              <a:rPr lang="en-US" b="0" i="0" err="1">
                <a:effectLst/>
                <a:latin typeface="+mj-lt"/>
              </a:rPr>
              <a:t>networkx</a:t>
            </a:r>
            <a:r>
              <a:rPr lang="en-US" b="0" i="0">
                <a:effectLst/>
                <a:latin typeface="+mj-lt"/>
              </a:rPr>
              <a:t> graphs, where each graph represents a layer.</a:t>
            </a:r>
            <a:endParaRPr lang="en-US">
              <a:latin typeface="+mj-lt"/>
            </a:endParaRPr>
          </a:p>
        </p:txBody>
      </p:sp>
      <p:sp>
        <p:nvSpPr>
          <p:cNvPr id="7" name="TextBox 6">
            <a:extLst>
              <a:ext uri="{FF2B5EF4-FFF2-40B4-BE49-F238E27FC236}">
                <a16:creationId xmlns:a16="http://schemas.microsoft.com/office/drawing/2014/main" id="{65B2C6E1-D8BA-4B39-9E1A-5B9633ADD881}"/>
              </a:ext>
            </a:extLst>
          </p:cNvPr>
          <p:cNvSpPr txBox="1"/>
          <p:nvPr/>
        </p:nvSpPr>
        <p:spPr>
          <a:xfrm>
            <a:off x="679611" y="2206372"/>
            <a:ext cx="5256584" cy="1477328"/>
          </a:xfrm>
          <a:prstGeom prst="rect">
            <a:avLst/>
          </a:prstGeom>
          <a:noFill/>
        </p:spPr>
        <p:txBody>
          <a:bodyPr wrap="square" lIns="91440" tIns="45720" rIns="91440" bIns="45720" anchor="t">
            <a:spAutoFit/>
          </a:bodyPr>
          <a:lstStyle/>
          <a:p>
            <a:r>
              <a:rPr lang="en-US" b="0">
                <a:solidFill>
                  <a:srgbClr val="0070C0"/>
                </a:solidFill>
                <a:effectLst/>
                <a:latin typeface="Consolas"/>
              </a:rPr>
              <a:t>import </a:t>
            </a:r>
            <a:r>
              <a:rPr lang="en-US" b="0" err="1">
                <a:solidFill>
                  <a:srgbClr val="0070C0"/>
                </a:solidFill>
                <a:effectLst/>
                <a:latin typeface="Consolas"/>
              </a:rPr>
              <a:t>networkx</a:t>
            </a:r>
            <a:r>
              <a:rPr lang="en-US" b="0">
                <a:solidFill>
                  <a:srgbClr val="0070C0"/>
                </a:solidFill>
                <a:effectLst/>
                <a:latin typeface="Consolas"/>
              </a:rPr>
              <a:t> as </a:t>
            </a:r>
            <a:r>
              <a:rPr lang="en-US" b="0" err="1">
                <a:solidFill>
                  <a:srgbClr val="0070C0"/>
                </a:solidFill>
                <a:effectLst/>
                <a:latin typeface="Consolas"/>
              </a:rPr>
              <a:t>nx</a:t>
            </a:r>
            <a:endParaRPr lang="en-US" b="0">
              <a:solidFill>
                <a:srgbClr val="0070C0"/>
              </a:solidFill>
              <a:effectLst/>
              <a:latin typeface="Consolas"/>
            </a:endParaRPr>
          </a:p>
          <a:p>
            <a:br>
              <a:rPr lang="en-US" b="0">
                <a:solidFill>
                  <a:srgbClr val="0070C0"/>
                </a:solidFill>
                <a:effectLst/>
                <a:latin typeface="Consolas" panose="020B0609020204030204" pitchFamily="49" charset="0"/>
              </a:rPr>
            </a:br>
            <a:r>
              <a:rPr lang="en-US" b="0">
                <a:solidFill>
                  <a:srgbClr val="0070C0"/>
                </a:solidFill>
                <a:effectLst/>
                <a:latin typeface="Consolas"/>
              </a:rPr>
              <a:t>l1 = nx.read_edgelist("example_nx1.dat</a:t>
            </a:r>
            <a:r>
              <a:rPr lang="en-US">
                <a:solidFill>
                  <a:srgbClr val="0070C0"/>
                </a:solidFill>
                <a:latin typeface="Consolas"/>
              </a:rPr>
              <a:t>)</a:t>
            </a:r>
            <a:endParaRPr lang="en-US" b="0">
              <a:solidFill>
                <a:srgbClr val="0070C0"/>
              </a:solidFill>
              <a:effectLst/>
              <a:latin typeface="Consolas" panose="020B0609020204030204" pitchFamily="49" charset="0"/>
            </a:endParaRPr>
          </a:p>
          <a:p>
            <a:r>
              <a:rPr lang="en-US" b="0">
                <a:solidFill>
                  <a:srgbClr val="0070C0"/>
                </a:solidFill>
                <a:effectLst/>
                <a:latin typeface="Consolas"/>
              </a:rPr>
              <a:t>l2 = nx.read_edgelist("example_nx2.dat</a:t>
            </a:r>
            <a:r>
              <a:rPr lang="en-US">
                <a:solidFill>
                  <a:srgbClr val="0070C0"/>
                </a:solidFill>
                <a:latin typeface="Consolas"/>
              </a:rPr>
              <a:t>)</a:t>
            </a:r>
            <a:endParaRPr lang="en-US" b="0">
              <a:solidFill>
                <a:srgbClr val="0070C0"/>
              </a:solidFill>
              <a:effectLst/>
              <a:latin typeface="Consolas" panose="020B0609020204030204" pitchFamily="49" charset="0"/>
            </a:endParaRPr>
          </a:p>
          <a:p>
            <a:endParaRPr lang="en-US" b="0">
              <a:effectLst/>
              <a:latin typeface="Consolas" panose="020B0609020204030204" pitchFamily="49" charset="0"/>
            </a:endParaRPr>
          </a:p>
        </p:txBody>
      </p:sp>
      <p:sp>
        <p:nvSpPr>
          <p:cNvPr id="11" name="TextBox 10">
            <a:extLst>
              <a:ext uri="{FF2B5EF4-FFF2-40B4-BE49-F238E27FC236}">
                <a16:creationId xmlns:a16="http://schemas.microsoft.com/office/drawing/2014/main" id="{2A65BCAA-BA8C-42C6-915D-D172460B5CF1}"/>
              </a:ext>
            </a:extLst>
          </p:cNvPr>
          <p:cNvSpPr txBox="1"/>
          <p:nvPr/>
        </p:nvSpPr>
        <p:spPr>
          <a:xfrm>
            <a:off x="693854" y="3620908"/>
            <a:ext cx="4598632" cy="1200329"/>
          </a:xfrm>
          <a:prstGeom prst="rect">
            <a:avLst/>
          </a:prstGeom>
          <a:noFill/>
        </p:spPr>
        <p:txBody>
          <a:bodyPr wrap="square" lIns="91440" tIns="45720" rIns="91440" bIns="45720" anchor="t">
            <a:spAutoFit/>
          </a:bodyPr>
          <a:lstStyle/>
          <a:p>
            <a:r>
              <a:rPr lang="en-US" b="0">
                <a:solidFill>
                  <a:srgbClr val="0070C0"/>
                </a:solidFill>
                <a:effectLst/>
                <a:latin typeface="Consolas"/>
              </a:rPr>
              <a:t>n = </a:t>
            </a:r>
            <a:r>
              <a:rPr lang="en-US" b="0" err="1">
                <a:solidFill>
                  <a:srgbClr val="0070C0"/>
                </a:solidFill>
                <a:effectLst/>
                <a:latin typeface="Consolas"/>
              </a:rPr>
              <a:t>ml.empty</a:t>
            </a:r>
            <a:r>
              <a:rPr lang="en-US" b="0">
                <a:solidFill>
                  <a:srgbClr val="0070C0"/>
                </a:solidFill>
                <a:effectLst/>
                <a:latin typeface="Consolas"/>
              </a:rPr>
              <a:t>()</a:t>
            </a:r>
          </a:p>
          <a:p>
            <a:r>
              <a:rPr lang="en-US" b="0" err="1">
                <a:solidFill>
                  <a:srgbClr val="0070C0"/>
                </a:solidFill>
                <a:effectLst/>
                <a:latin typeface="Consolas"/>
              </a:rPr>
              <a:t>ml.add_nx_layer</a:t>
            </a:r>
            <a:r>
              <a:rPr lang="en-US" b="0">
                <a:solidFill>
                  <a:srgbClr val="0070C0"/>
                </a:solidFill>
                <a:effectLst/>
                <a:latin typeface="Consolas"/>
              </a:rPr>
              <a:t>(n, l1, "layer1")</a:t>
            </a:r>
          </a:p>
          <a:p>
            <a:r>
              <a:rPr lang="en-US" b="0" err="1">
                <a:solidFill>
                  <a:srgbClr val="0070C0"/>
                </a:solidFill>
                <a:effectLst/>
                <a:latin typeface="Consolas"/>
              </a:rPr>
              <a:t>ml.add_nx_layer</a:t>
            </a:r>
            <a:r>
              <a:rPr lang="en-US" b="0">
                <a:solidFill>
                  <a:srgbClr val="0070C0"/>
                </a:solidFill>
                <a:effectLst/>
                <a:latin typeface="Consolas"/>
              </a:rPr>
              <a:t>(n, l2, "layer2")</a:t>
            </a:r>
          </a:p>
          <a:p>
            <a:r>
              <a:rPr lang="en-US" b="0">
                <a:solidFill>
                  <a:srgbClr val="0070C0"/>
                </a:solidFill>
                <a:effectLst/>
                <a:latin typeface="Consolas"/>
              </a:rPr>
              <a:t>df( </a:t>
            </a:r>
            <a:r>
              <a:rPr lang="en-US" b="0" err="1">
                <a:solidFill>
                  <a:srgbClr val="0070C0"/>
                </a:solidFill>
                <a:effectLst/>
                <a:latin typeface="Consolas"/>
              </a:rPr>
              <a:t>ml.edges</a:t>
            </a:r>
            <a:r>
              <a:rPr lang="en-US" b="0">
                <a:solidFill>
                  <a:srgbClr val="0070C0"/>
                </a:solidFill>
                <a:effectLst/>
                <a:latin typeface="Consolas"/>
              </a:rPr>
              <a:t>(n) )</a:t>
            </a:r>
          </a:p>
        </p:txBody>
      </p:sp>
      <p:graphicFrame>
        <p:nvGraphicFramePr>
          <p:cNvPr id="12" name="Table 11">
            <a:extLst>
              <a:ext uri="{FF2B5EF4-FFF2-40B4-BE49-F238E27FC236}">
                <a16:creationId xmlns:a16="http://schemas.microsoft.com/office/drawing/2014/main" id="{6C7CD8F3-F320-4C44-B4B6-9CEAFBB2E18A}"/>
              </a:ext>
            </a:extLst>
          </p:cNvPr>
          <p:cNvGraphicFramePr>
            <a:graphicFrameLocks noGrp="1"/>
          </p:cNvGraphicFramePr>
          <p:nvPr>
            <p:extLst>
              <p:ext uri="{D42A27DB-BD31-4B8C-83A1-F6EECF244321}">
                <p14:modId xmlns:p14="http://schemas.microsoft.com/office/powerpoint/2010/main" val="2623060338"/>
              </p:ext>
            </p:extLst>
          </p:nvPr>
        </p:nvGraphicFramePr>
        <p:xfrm>
          <a:off x="682560" y="4921093"/>
          <a:ext cx="6408712" cy="1676400"/>
        </p:xfrm>
        <a:graphic>
          <a:graphicData uri="http://schemas.openxmlformats.org/drawingml/2006/table">
            <a:tbl>
              <a:tblPr>
                <a:tableStyleId>{793D81CF-94F2-401A-BA57-92F5A7B2D0C5}</a:tableStyleId>
              </a:tblPr>
              <a:tblGrid>
                <a:gridCol w="233775">
                  <a:extLst>
                    <a:ext uri="{9D8B030D-6E8A-4147-A177-3AD203B41FA5}">
                      <a16:colId xmlns:a16="http://schemas.microsoft.com/office/drawing/2014/main" val="196060523"/>
                    </a:ext>
                  </a:extLst>
                </a:gridCol>
                <a:gridCol w="1350400">
                  <a:extLst>
                    <a:ext uri="{9D8B030D-6E8A-4147-A177-3AD203B41FA5}">
                      <a16:colId xmlns:a16="http://schemas.microsoft.com/office/drawing/2014/main" val="3215750602"/>
                    </a:ext>
                  </a:extLst>
                </a:gridCol>
                <a:gridCol w="1584177">
                  <a:extLst>
                    <a:ext uri="{9D8B030D-6E8A-4147-A177-3AD203B41FA5}">
                      <a16:colId xmlns:a16="http://schemas.microsoft.com/office/drawing/2014/main" val="3000913203"/>
                    </a:ext>
                  </a:extLst>
                </a:gridCol>
                <a:gridCol w="1080120">
                  <a:extLst>
                    <a:ext uri="{9D8B030D-6E8A-4147-A177-3AD203B41FA5}">
                      <a16:colId xmlns:a16="http://schemas.microsoft.com/office/drawing/2014/main" val="2218738039"/>
                    </a:ext>
                  </a:extLst>
                </a:gridCol>
                <a:gridCol w="1080120">
                  <a:extLst>
                    <a:ext uri="{9D8B030D-6E8A-4147-A177-3AD203B41FA5}">
                      <a16:colId xmlns:a16="http://schemas.microsoft.com/office/drawing/2014/main" val="3699577038"/>
                    </a:ext>
                  </a:extLst>
                </a:gridCol>
                <a:gridCol w="1080120">
                  <a:extLst>
                    <a:ext uri="{9D8B030D-6E8A-4147-A177-3AD203B41FA5}">
                      <a16:colId xmlns:a16="http://schemas.microsoft.com/office/drawing/2014/main" val="3454407739"/>
                    </a:ext>
                  </a:extLst>
                </a:gridCol>
              </a:tblGrid>
              <a:tr h="0">
                <a:tc>
                  <a:txBody>
                    <a:bodyPr/>
                    <a:lstStyle/>
                    <a:p>
                      <a:pPr algn="r" fontAlgn="ctr"/>
                      <a:endParaRPr lang="en-US" sz="1600" b="1">
                        <a:effectLst/>
                      </a:endParaRPr>
                    </a:p>
                  </a:txBody>
                  <a:tcPr anchor="ctr"/>
                </a:tc>
                <a:tc>
                  <a:txBody>
                    <a:bodyPr/>
                    <a:lstStyle/>
                    <a:p>
                      <a:pPr algn="r" fontAlgn="ctr"/>
                      <a:r>
                        <a:rPr lang="en-US" sz="1600" b="1" err="1">
                          <a:effectLst/>
                        </a:rPr>
                        <a:t>from_actor</a:t>
                      </a:r>
                      <a:endParaRPr lang="en-US" sz="1600" b="1">
                        <a:effectLst/>
                      </a:endParaRPr>
                    </a:p>
                  </a:txBody>
                  <a:tcPr/>
                </a:tc>
                <a:tc>
                  <a:txBody>
                    <a:bodyPr/>
                    <a:lstStyle/>
                    <a:p>
                      <a:pPr algn="r" fontAlgn="ctr"/>
                      <a:r>
                        <a:rPr lang="en-US" sz="1600" b="1" err="1">
                          <a:effectLst/>
                        </a:rPr>
                        <a:t>from_layer</a:t>
                      </a:r>
                      <a:endParaRPr lang="en-US" sz="1600" b="1">
                        <a:effectLst/>
                      </a:endParaRPr>
                    </a:p>
                  </a:txBody>
                  <a:tcPr/>
                </a:tc>
                <a:tc>
                  <a:txBody>
                    <a:bodyPr/>
                    <a:lstStyle/>
                    <a:p>
                      <a:pPr algn="r" fontAlgn="ctr"/>
                      <a:r>
                        <a:rPr lang="en-US" sz="1600" b="1" err="1">
                          <a:effectLst/>
                        </a:rPr>
                        <a:t>to_actor</a:t>
                      </a:r>
                      <a:endParaRPr lang="en-US" sz="1600" b="1">
                        <a:effectLst/>
                      </a:endParaRPr>
                    </a:p>
                  </a:txBody>
                  <a:tcPr/>
                </a:tc>
                <a:tc>
                  <a:txBody>
                    <a:bodyPr/>
                    <a:lstStyle/>
                    <a:p>
                      <a:pPr algn="r" fontAlgn="ctr"/>
                      <a:r>
                        <a:rPr lang="en-US" sz="1600" b="1" err="1">
                          <a:effectLst/>
                        </a:rPr>
                        <a:t>to_layer</a:t>
                      </a:r>
                      <a:endParaRPr lang="en-US" sz="1600" b="1">
                        <a:effectLst/>
                      </a:endParaRPr>
                    </a:p>
                  </a:txBody>
                  <a:tcPr/>
                </a:tc>
                <a:tc>
                  <a:txBody>
                    <a:bodyPr/>
                    <a:lstStyle/>
                    <a:p>
                      <a:pPr algn="r" fontAlgn="ctr"/>
                      <a:r>
                        <a:rPr lang="en-US" sz="1600" b="1" err="1">
                          <a:effectLst/>
                        </a:rPr>
                        <a:t>dir</a:t>
                      </a:r>
                      <a:endParaRPr lang="en-US" sz="1600" b="1">
                        <a:effectLst/>
                      </a:endParaRPr>
                    </a:p>
                  </a:txBody>
                  <a:tcPr/>
                </a:tc>
                <a:extLst>
                  <a:ext uri="{0D108BD9-81ED-4DB2-BD59-A6C34878D82A}">
                    <a16:rowId xmlns:a16="http://schemas.microsoft.com/office/drawing/2014/main" val="688036728"/>
                  </a:ext>
                </a:extLst>
              </a:tr>
              <a:tr h="0">
                <a:tc>
                  <a:txBody>
                    <a:bodyPr/>
                    <a:lstStyle/>
                    <a:p>
                      <a:pPr algn="r" fontAlgn="ctr"/>
                      <a:r>
                        <a:rPr lang="en-US" sz="1600" b="1">
                          <a:effectLst/>
                        </a:rPr>
                        <a:t>0</a:t>
                      </a:r>
                    </a:p>
                  </a:txBody>
                  <a:tcPr anchor="ctr"/>
                </a:tc>
                <a:tc>
                  <a:txBody>
                    <a:bodyPr/>
                    <a:lstStyle/>
                    <a:p>
                      <a:pPr algn="r" fontAlgn="ctr"/>
                      <a:r>
                        <a:rPr lang="en-US" sz="1600">
                          <a:effectLst/>
                        </a:rPr>
                        <a:t>A</a:t>
                      </a:r>
                    </a:p>
                  </a:txBody>
                  <a:tcPr anchor="ctr"/>
                </a:tc>
                <a:tc>
                  <a:txBody>
                    <a:bodyPr/>
                    <a:lstStyle/>
                    <a:p>
                      <a:pPr algn="r" fontAlgn="ctr"/>
                      <a:r>
                        <a:rPr lang="en-US" sz="1600">
                          <a:effectLst/>
                        </a:rPr>
                        <a:t>layer2</a:t>
                      </a:r>
                    </a:p>
                  </a:txBody>
                  <a:tcPr anchor="ctr"/>
                </a:tc>
                <a:tc>
                  <a:txBody>
                    <a:bodyPr/>
                    <a:lstStyle/>
                    <a:p>
                      <a:pPr algn="r" fontAlgn="ctr"/>
                      <a:r>
                        <a:rPr lang="en-US" sz="1600">
                          <a:effectLst/>
                        </a:rPr>
                        <a:t>C</a:t>
                      </a:r>
                    </a:p>
                  </a:txBody>
                  <a:tcPr anchor="ctr"/>
                </a:tc>
                <a:tc>
                  <a:txBody>
                    <a:bodyPr/>
                    <a:lstStyle/>
                    <a:p>
                      <a:pPr algn="r" fontAlgn="ctr"/>
                      <a:r>
                        <a:rPr lang="en-US" sz="1600">
                          <a:effectLst/>
                        </a:rPr>
                        <a:t>layer2</a:t>
                      </a:r>
                    </a:p>
                  </a:txBody>
                  <a:tcPr anchor="ctr"/>
                </a:tc>
                <a:tc>
                  <a:txBody>
                    <a:bodyPr/>
                    <a:lstStyle/>
                    <a:p>
                      <a:pPr algn="r" fontAlgn="ctr"/>
                      <a:r>
                        <a:rPr lang="en-US" sz="1600">
                          <a:effectLst/>
                        </a:rPr>
                        <a:t>False</a:t>
                      </a:r>
                    </a:p>
                  </a:txBody>
                  <a:tcPr anchor="ctr"/>
                </a:tc>
                <a:extLst>
                  <a:ext uri="{0D108BD9-81ED-4DB2-BD59-A6C34878D82A}">
                    <a16:rowId xmlns:a16="http://schemas.microsoft.com/office/drawing/2014/main" val="3619369877"/>
                  </a:ext>
                </a:extLst>
              </a:tr>
              <a:tr h="0">
                <a:tc>
                  <a:txBody>
                    <a:bodyPr/>
                    <a:lstStyle/>
                    <a:p>
                      <a:pPr algn="r" fontAlgn="ctr"/>
                      <a:r>
                        <a:rPr lang="en-US" sz="1600" b="1">
                          <a:effectLst/>
                        </a:rPr>
                        <a:t>1</a:t>
                      </a:r>
                    </a:p>
                  </a:txBody>
                  <a:tcPr anchor="ctr"/>
                </a:tc>
                <a:tc>
                  <a:txBody>
                    <a:bodyPr/>
                    <a:lstStyle/>
                    <a:p>
                      <a:pPr algn="r" fontAlgn="ctr"/>
                      <a:r>
                        <a:rPr lang="en-US" sz="1600">
                          <a:effectLst/>
                        </a:rPr>
                        <a:t>B</a:t>
                      </a:r>
                    </a:p>
                  </a:txBody>
                  <a:tcPr anchor="ctr"/>
                </a:tc>
                <a:tc>
                  <a:txBody>
                    <a:bodyPr/>
                    <a:lstStyle/>
                    <a:p>
                      <a:pPr algn="r" fontAlgn="ctr"/>
                      <a:r>
                        <a:rPr lang="en-US" sz="1600">
                          <a:effectLst/>
                        </a:rPr>
                        <a:t>layer1</a:t>
                      </a:r>
                    </a:p>
                  </a:txBody>
                  <a:tcPr anchor="ctr"/>
                </a:tc>
                <a:tc>
                  <a:txBody>
                    <a:bodyPr/>
                    <a:lstStyle/>
                    <a:p>
                      <a:pPr algn="r" fontAlgn="ctr"/>
                      <a:r>
                        <a:rPr lang="en-US" sz="1600">
                          <a:effectLst/>
                        </a:rPr>
                        <a:t>C</a:t>
                      </a:r>
                    </a:p>
                  </a:txBody>
                  <a:tcPr anchor="ctr"/>
                </a:tc>
                <a:tc>
                  <a:txBody>
                    <a:bodyPr/>
                    <a:lstStyle/>
                    <a:p>
                      <a:pPr algn="r" fontAlgn="ctr"/>
                      <a:r>
                        <a:rPr lang="en-US" sz="1600">
                          <a:effectLst/>
                        </a:rPr>
                        <a:t>layer1</a:t>
                      </a:r>
                    </a:p>
                  </a:txBody>
                  <a:tcPr anchor="ctr"/>
                </a:tc>
                <a:tc>
                  <a:txBody>
                    <a:bodyPr/>
                    <a:lstStyle/>
                    <a:p>
                      <a:pPr algn="r" fontAlgn="ctr"/>
                      <a:r>
                        <a:rPr lang="en-US" sz="1600">
                          <a:effectLst/>
                        </a:rPr>
                        <a:t>False</a:t>
                      </a:r>
                    </a:p>
                  </a:txBody>
                  <a:tcPr anchor="ctr"/>
                </a:tc>
                <a:extLst>
                  <a:ext uri="{0D108BD9-81ED-4DB2-BD59-A6C34878D82A}">
                    <a16:rowId xmlns:a16="http://schemas.microsoft.com/office/drawing/2014/main" val="2270019282"/>
                  </a:ext>
                </a:extLst>
              </a:tr>
              <a:tr h="0">
                <a:tc>
                  <a:txBody>
                    <a:bodyPr/>
                    <a:lstStyle/>
                    <a:p>
                      <a:pPr algn="r" fontAlgn="ctr"/>
                      <a:r>
                        <a:rPr lang="en-US" sz="1600" b="1">
                          <a:effectLst/>
                        </a:rPr>
                        <a:t>2</a:t>
                      </a:r>
                    </a:p>
                  </a:txBody>
                  <a:tcPr anchor="ctr"/>
                </a:tc>
                <a:tc>
                  <a:txBody>
                    <a:bodyPr/>
                    <a:lstStyle/>
                    <a:p>
                      <a:pPr algn="r" fontAlgn="ctr"/>
                      <a:r>
                        <a:rPr lang="en-US" sz="1600">
                          <a:effectLst/>
                        </a:rPr>
                        <a:t>A</a:t>
                      </a:r>
                    </a:p>
                  </a:txBody>
                  <a:tcPr anchor="ctr"/>
                </a:tc>
                <a:tc>
                  <a:txBody>
                    <a:bodyPr/>
                    <a:lstStyle/>
                    <a:p>
                      <a:pPr algn="r" fontAlgn="ctr"/>
                      <a:r>
                        <a:rPr lang="en-US" sz="1600">
                          <a:effectLst/>
                        </a:rPr>
                        <a:t>layer1</a:t>
                      </a:r>
                    </a:p>
                  </a:txBody>
                  <a:tcPr anchor="ctr"/>
                </a:tc>
                <a:tc>
                  <a:txBody>
                    <a:bodyPr/>
                    <a:lstStyle/>
                    <a:p>
                      <a:pPr algn="r" fontAlgn="ctr"/>
                      <a:r>
                        <a:rPr lang="en-US" sz="1600">
                          <a:effectLst/>
                        </a:rPr>
                        <a:t>C</a:t>
                      </a:r>
                    </a:p>
                  </a:txBody>
                  <a:tcPr anchor="ctr"/>
                </a:tc>
                <a:tc>
                  <a:txBody>
                    <a:bodyPr/>
                    <a:lstStyle/>
                    <a:p>
                      <a:pPr algn="r" fontAlgn="ctr"/>
                      <a:r>
                        <a:rPr lang="en-US" sz="1600">
                          <a:effectLst/>
                        </a:rPr>
                        <a:t>layer1</a:t>
                      </a:r>
                    </a:p>
                  </a:txBody>
                  <a:tcPr anchor="ctr"/>
                </a:tc>
                <a:tc>
                  <a:txBody>
                    <a:bodyPr/>
                    <a:lstStyle/>
                    <a:p>
                      <a:pPr algn="r" fontAlgn="ctr"/>
                      <a:r>
                        <a:rPr lang="en-US" sz="1600">
                          <a:effectLst/>
                        </a:rPr>
                        <a:t>False</a:t>
                      </a:r>
                    </a:p>
                  </a:txBody>
                  <a:tcPr anchor="ctr"/>
                </a:tc>
                <a:extLst>
                  <a:ext uri="{0D108BD9-81ED-4DB2-BD59-A6C34878D82A}">
                    <a16:rowId xmlns:a16="http://schemas.microsoft.com/office/drawing/2014/main" val="2850756292"/>
                  </a:ext>
                </a:extLst>
              </a:tr>
              <a:tr h="0">
                <a:tc>
                  <a:txBody>
                    <a:bodyPr/>
                    <a:lstStyle/>
                    <a:p>
                      <a:pPr algn="r" fontAlgn="ctr"/>
                      <a:r>
                        <a:rPr lang="en-US" sz="1600" b="1">
                          <a:effectLst/>
                        </a:rPr>
                        <a:t>3</a:t>
                      </a:r>
                    </a:p>
                  </a:txBody>
                  <a:tcPr anchor="ctr"/>
                </a:tc>
                <a:tc>
                  <a:txBody>
                    <a:bodyPr/>
                    <a:lstStyle/>
                    <a:p>
                      <a:pPr algn="r" fontAlgn="ctr"/>
                      <a:r>
                        <a:rPr lang="en-US" sz="1600">
                          <a:effectLst/>
                        </a:rPr>
                        <a:t>A</a:t>
                      </a:r>
                    </a:p>
                  </a:txBody>
                  <a:tcPr anchor="ctr"/>
                </a:tc>
                <a:tc>
                  <a:txBody>
                    <a:bodyPr/>
                    <a:lstStyle/>
                    <a:p>
                      <a:pPr algn="r" fontAlgn="ctr"/>
                      <a:r>
                        <a:rPr lang="en-US" sz="1600">
                          <a:effectLst/>
                        </a:rPr>
                        <a:t>layer1</a:t>
                      </a:r>
                    </a:p>
                  </a:txBody>
                  <a:tcPr anchor="ctr"/>
                </a:tc>
                <a:tc>
                  <a:txBody>
                    <a:bodyPr/>
                    <a:lstStyle/>
                    <a:p>
                      <a:pPr algn="r" fontAlgn="ctr"/>
                      <a:r>
                        <a:rPr lang="en-US" sz="1600">
                          <a:effectLst/>
                        </a:rPr>
                        <a:t>B</a:t>
                      </a:r>
                    </a:p>
                  </a:txBody>
                  <a:tcPr anchor="ctr"/>
                </a:tc>
                <a:tc>
                  <a:txBody>
                    <a:bodyPr/>
                    <a:lstStyle/>
                    <a:p>
                      <a:pPr algn="r" fontAlgn="ctr"/>
                      <a:r>
                        <a:rPr lang="en-US" sz="1600">
                          <a:effectLst/>
                        </a:rPr>
                        <a:t>layer1</a:t>
                      </a:r>
                    </a:p>
                  </a:txBody>
                  <a:tcPr anchor="ctr"/>
                </a:tc>
                <a:tc>
                  <a:txBody>
                    <a:bodyPr/>
                    <a:lstStyle/>
                    <a:p>
                      <a:pPr algn="r" fontAlgn="ctr"/>
                      <a:r>
                        <a:rPr lang="en-US" sz="1600">
                          <a:effectLst/>
                        </a:rPr>
                        <a:t>False</a:t>
                      </a:r>
                    </a:p>
                  </a:txBody>
                  <a:tcPr anchor="ctr"/>
                </a:tc>
                <a:extLst>
                  <a:ext uri="{0D108BD9-81ED-4DB2-BD59-A6C34878D82A}">
                    <a16:rowId xmlns:a16="http://schemas.microsoft.com/office/drawing/2014/main" val="1023325367"/>
                  </a:ext>
                </a:extLst>
              </a:tr>
            </a:tbl>
          </a:graphicData>
        </a:graphic>
      </p:graphicFrame>
    </p:spTree>
    <p:extLst>
      <p:ext uri="{BB962C8B-B14F-4D97-AF65-F5344CB8AC3E}">
        <p14:creationId xmlns:p14="http://schemas.microsoft.com/office/powerpoint/2010/main" val="950229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oreno_multiplex.tiff"/>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7212" y="1762445"/>
            <a:ext cx="3053284" cy="4132066"/>
          </a:xfrm>
          <a:prstGeom prst="rect">
            <a:avLst/>
          </a:prstGeom>
        </p:spPr>
      </p:pic>
      <p:sp>
        <p:nvSpPr>
          <p:cNvPr id="6" name="Shape 246"/>
          <p:cNvSpPr/>
          <p:nvPr/>
        </p:nvSpPr>
        <p:spPr>
          <a:xfrm>
            <a:off x="4601443" y="1654001"/>
            <a:ext cx="4540497" cy="4241701"/>
          </a:xfrm>
          <a:prstGeom prst="rect">
            <a:avLst/>
          </a:prstGeom>
          <a:blipFill>
            <a:blip r:embed="rId3"/>
            <a:srcRect/>
            <a:stretch>
              <a:fillRect b="-12417"/>
            </a:stretch>
          </a:blipFill>
          <a:ln>
            <a:noFill/>
          </a:ln>
        </p:spPr>
      </p:sp>
      <p:sp>
        <p:nvSpPr>
          <p:cNvPr id="7" name="Shape 247"/>
          <p:cNvSpPr/>
          <p:nvPr/>
        </p:nvSpPr>
        <p:spPr>
          <a:xfrm>
            <a:off x="5536462" y="5900963"/>
            <a:ext cx="3604375" cy="792088"/>
          </a:xfrm>
          <a:prstGeom prst="rect">
            <a:avLst/>
          </a:prstGeom>
          <a:solidFill>
            <a:schemeClr val="bg1"/>
          </a:solidFill>
          <a:ln w="19050" cap="flat">
            <a:noFill/>
            <a:prstDash val="solid"/>
            <a:round/>
            <a:headEnd type="none" w="med" len="med"/>
            <a:tailEnd type="none" w="med" len="med"/>
          </a:ln>
        </p:spPr>
        <p:txBody>
          <a:bodyPr lIns="91425" tIns="91425" rIns="91425" bIns="91425" anchor="ctr" anchorCtr="0">
            <a:noAutofit/>
          </a:bodyPr>
          <a:lstStyle/>
          <a:p>
            <a:r>
              <a:rPr lang="en" sz="1600"/>
              <a:t>Padgett &amp; McLean, 2006</a:t>
            </a:r>
            <a:endParaRPr lang="en-US">
              <a:cs typeface="Arial"/>
            </a:endParaRPr>
          </a:p>
        </p:txBody>
      </p:sp>
      <p:sp>
        <p:nvSpPr>
          <p:cNvPr id="2" name="Title 1">
            <a:extLst>
              <a:ext uri="{FF2B5EF4-FFF2-40B4-BE49-F238E27FC236}">
                <a16:creationId xmlns:a16="http://schemas.microsoft.com/office/drawing/2014/main" id="{0FBB7435-43BF-4794-86C0-AAEE1D9AE694}"/>
              </a:ext>
            </a:extLst>
          </p:cNvPr>
          <p:cNvSpPr>
            <a:spLocks noGrp="1"/>
          </p:cNvSpPr>
          <p:nvPr>
            <p:ph type="title"/>
          </p:nvPr>
        </p:nvSpPr>
        <p:spPr/>
        <p:txBody>
          <a:bodyPr/>
          <a:lstStyle/>
          <a:p>
            <a:r>
              <a:rPr lang="en-US">
                <a:ea typeface="+mj-lt"/>
                <a:cs typeface="+mj-lt"/>
              </a:rPr>
              <a:t>Multiplex networks</a:t>
            </a:r>
            <a:br>
              <a:rPr lang="en-US">
                <a:ea typeface="+mj-lt"/>
                <a:cs typeface="+mj-lt"/>
              </a:rPr>
            </a:br>
            <a:endParaRPr lang="en-US">
              <a:ea typeface="+mj-lt"/>
              <a:cs typeface="+mj-lt"/>
            </a:endParaRPr>
          </a:p>
        </p:txBody>
      </p:sp>
      <p:sp>
        <p:nvSpPr>
          <p:cNvPr id="5" name="Rectangle 4"/>
          <p:cNvSpPr/>
          <p:nvPr/>
        </p:nvSpPr>
        <p:spPr>
          <a:xfrm>
            <a:off x="1303221" y="6125738"/>
            <a:ext cx="1968664"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91440" tIns="45720" rIns="91440" bIns="45720" anchor="t">
            <a:spAutoFit/>
          </a:bodyPr>
          <a:lstStyle/>
          <a:p>
            <a:r>
              <a:rPr lang="en-US" sz="1600"/>
              <a:t>Moreno, 1934</a:t>
            </a:r>
            <a:endParaRPr lang="en-US"/>
          </a:p>
        </p:txBody>
      </p:sp>
    </p:spTree>
    <p:extLst>
      <p:ext uri="{BB962C8B-B14F-4D97-AF65-F5344CB8AC3E}">
        <p14:creationId xmlns:p14="http://schemas.microsoft.com/office/powerpoint/2010/main" val="3486260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Getting network data</a:t>
            </a:r>
          </a:p>
        </p:txBody>
      </p:sp>
      <p:sp>
        <p:nvSpPr>
          <p:cNvPr id="3" name="Content Placeholder 2"/>
          <p:cNvSpPr>
            <a:spLocks noGrp="1"/>
          </p:cNvSpPr>
          <p:nvPr>
            <p:ph idx="4294967295"/>
          </p:nvPr>
        </p:nvSpPr>
        <p:spPr>
          <a:xfrm>
            <a:off x="691429" y="1557338"/>
            <a:ext cx="8062912" cy="4824412"/>
          </a:xfrm>
        </p:spPr>
        <p:txBody>
          <a:bodyPr/>
          <a:lstStyle/>
          <a:p>
            <a:pPr marL="0" indent="0">
              <a:buNone/>
            </a:pPr>
            <a:r>
              <a:rPr lang="en-US" sz="2400">
                <a:solidFill>
                  <a:schemeClr val="bg1">
                    <a:lumMod val="85000"/>
                  </a:schemeClr>
                </a:solidFill>
              </a:rPr>
              <a:t>Networks can be created in the following ways: </a:t>
            </a:r>
            <a:endParaRPr lang="en-US" sz="2400">
              <a:solidFill>
                <a:schemeClr val="bg1">
                  <a:lumMod val="85000"/>
                </a:schemeClr>
              </a:solidFill>
              <a:cs typeface="Arial"/>
            </a:endParaRPr>
          </a:p>
          <a:p>
            <a:pPr marL="457200" indent="-457200">
              <a:buAutoNum type="arabicPeriod"/>
            </a:pPr>
            <a:r>
              <a:rPr lang="en-US" sz="2400">
                <a:solidFill>
                  <a:schemeClr val="bg1">
                    <a:lumMod val="85000"/>
                  </a:schemeClr>
                </a:solidFill>
                <a:ea typeface="+mn-lt"/>
                <a:cs typeface="+mn-lt"/>
              </a:rPr>
              <a:t>From an empty network: ml.empty()</a:t>
            </a:r>
          </a:p>
          <a:p>
            <a:pPr marL="857250" lvl="1" indent="-457200">
              <a:buFont typeface="Arial"/>
              <a:buChar char="–"/>
            </a:pPr>
            <a:r>
              <a:rPr lang="en-US" sz="2400">
                <a:solidFill>
                  <a:schemeClr val="bg1">
                    <a:lumMod val="85000"/>
                  </a:schemeClr>
                </a:solidFill>
                <a:ea typeface="+mn-lt"/>
                <a:cs typeface="+mn-lt"/>
              </a:rPr>
              <a:t>Manually adding layers, vertices, edges, attributes.</a:t>
            </a:r>
            <a:endParaRPr lang="en-US" sz="2400">
              <a:solidFill>
                <a:schemeClr val="bg1">
                  <a:lumMod val="85000"/>
                </a:schemeClr>
              </a:solidFill>
              <a:cs typeface="Arial"/>
            </a:endParaRPr>
          </a:p>
          <a:p>
            <a:pPr marL="857250" lvl="1" indent="-457200">
              <a:buFont typeface="Arial"/>
              <a:buChar char="–"/>
            </a:pPr>
            <a:r>
              <a:rPr lang="en-US" sz="2400">
                <a:solidFill>
                  <a:schemeClr val="bg1">
                    <a:lumMod val="85000"/>
                  </a:schemeClr>
                </a:solidFill>
                <a:cs typeface="Arial"/>
              </a:rPr>
              <a:t>Adding networkx graphs as layers.</a:t>
            </a:r>
          </a:p>
          <a:p>
            <a:pPr marL="457200" indent="-457200">
              <a:buFont typeface="+mj-lt"/>
              <a:buAutoNum type="arabicPeriod"/>
            </a:pPr>
            <a:r>
              <a:rPr lang="en-US" sz="2400">
                <a:solidFill>
                  <a:srgbClr val="000000"/>
                </a:solidFill>
              </a:rPr>
              <a:t>Reading it from a file: </a:t>
            </a:r>
            <a:r>
              <a:rPr lang="en-US" sz="2400">
                <a:solidFill>
                  <a:srgbClr val="0070C0"/>
                </a:solidFill>
                <a:ea typeface="+mn-lt"/>
                <a:cs typeface="+mn-lt"/>
              </a:rPr>
              <a:t>ml.read()</a:t>
            </a:r>
          </a:p>
          <a:p>
            <a:pPr marL="457200" indent="-457200">
              <a:buAutoNum type="arabicPeriod"/>
            </a:pPr>
            <a:r>
              <a:rPr lang="en-US" sz="2400">
                <a:solidFill>
                  <a:schemeClr val="bg1">
                    <a:lumMod val="85000"/>
                  </a:schemeClr>
                </a:solidFill>
                <a:ea typeface="+mn-lt"/>
                <a:cs typeface="+mn-lt"/>
              </a:rPr>
              <a:t>Growing a synthetic network: ml.grow()</a:t>
            </a:r>
            <a:endParaRPr lang="en-US" sz="2400">
              <a:solidFill>
                <a:schemeClr val="bg1">
                  <a:lumMod val="85000"/>
                </a:schemeClr>
              </a:solidFill>
              <a:cs typeface="Arial"/>
            </a:endParaRPr>
          </a:p>
          <a:p>
            <a:pPr marL="457200" indent="-457200">
              <a:buAutoNum type="arabicPeriod"/>
            </a:pPr>
            <a:r>
              <a:rPr lang="en-US" sz="2400">
                <a:solidFill>
                  <a:schemeClr val="bg1">
                    <a:lumMod val="85000"/>
                  </a:schemeClr>
                </a:solidFill>
                <a:ea typeface="+mn-lt"/>
                <a:cs typeface="+mn-lt"/>
              </a:rPr>
              <a:t>Loading a predefined network: ml.data()</a:t>
            </a:r>
          </a:p>
          <a:p>
            <a:pPr marL="857250" lvl="1" indent="-457200">
              <a:buFont typeface="Arial,Sans-Serif"/>
              <a:buChar char="–"/>
            </a:pPr>
            <a:r>
              <a:rPr lang="en-US" sz="2400">
                <a:solidFill>
                  <a:schemeClr val="bg1">
                    <a:lumMod val="85000"/>
                  </a:schemeClr>
                </a:solidFill>
                <a:ea typeface="+mn-lt"/>
                <a:cs typeface="+mn-lt"/>
              </a:rPr>
              <a:t>aucs, florentine, sampson, bankwiring, tailorshop.</a:t>
            </a:r>
          </a:p>
          <a:p>
            <a:pPr marL="0" indent="0">
              <a:buNone/>
            </a:pPr>
            <a:endParaRPr lang="en-US" sz="2400">
              <a:ea typeface="ＭＳ Ｐゴシック"/>
              <a:cs typeface="+mn-lt"/>
            </a:endParaRPr>
          </a:p>
        </p:txBody>
      </p:sp>
    </p:spTree>
    <p:extLst>
      <p:ext uri="{BB962C8B-B14F-4D97-AF65-F5344CB8AC3E}">
        <p14:creationId xmlns:p14="http://schemas.microsoft.com/office/powerpoint/2010/main" val="28315835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ACE34-5B5E-48B9-AC71-064995A1ECCB}"/>
              </a:ext>
            </a:extLst>
          </p:cNvPr>
          <p:cNvSpPr>
            <a:spLocks noGrp="1"/>
          </p:cNvSpPr>
          <p:nvPr>
            <p:ph type="title"/>
          </p:nvPr>
        </p:nvSpPr>
        <p:spPr>
          <a:xfrm>
            <a:off x="1763688" y="609600"/>
            <a:ext cx="7272808" cy="803176"/>
          </a:xfrm>
        </p:spPr>
        <p:txBody>
          <a:bodyPr/>
          <a:lstStyle/>
          <a:p>
            <a:pPr algn="l"/>
            <a:r>
              <a:rPr lang="en-US" i="0">
                <a:effectLst/>
                <a:latin typeface="Arial"/>
                <a:cs typeface="Arial"/>
              </a:rPr>
              <a:t>Input, output and generation</a:t>
            </a:r>
            <a:endParaRPr lang="en-US">
              <a:latin typeface="Arial"/>
              <a:cs typeface="Arial"/>
            </a:endParaRPr>
          </a:p>
        </p:txBody>
      </p:sp>
      <p:sp>
        <p:nvSpPr>
          <p:cNvPr id="5" name="TextBox 4">
            <a:extLst>
              <a:ext uri="{FF2B5EF4-FFF2-40B4-BE49-F238E27FC236}">
                <a16:creationId xmlns:a16="http://schemas.microsoft.com/office/drawing/2014/main" id="{66A003CF-81FE-412F-A6E0-85CCF9F7EF30}"/>
              </a:ext>
            </a:extLst>
          </p:cNvPr>
          <p:cNvSpPr txBox="1"/>
          <p:nvPr/>
        </p:nvSpPr>
        <p:spPr>
          <a:xfrm>
            <a:off x="581588" y="1936885"/>
            <a:ext cx="7894684" cy="3046988"/>
          </a:xfrm>
          <a:prstGeom prst="rect">
            <a:avLst/>
          </a:prstGeom>
          <a:noFill/>
        </p:spPr>
        <p:txBody>
          <a:bodyPr wrap="square" lIns="91440" tIns="45720" rIns="91440" bIns="45720" anchor="t">
            <a:spAutoFit/>
          </a:bodyPr>
          <a:lstStyle/>
          <a:p>
            <a:pPr algn="just"/>
            <a:r>
              <a:rPr lang="en-US" sz="2400" b="0" i="0">
                <a:effectLst/>
                <a:latin typeface="+mj-lt"/>
              </a:rPr>
              <a:t>In </a:t>
            </a:r>
            <a:r>
              <a:rPr lang="en-US" sz="2400" b="1" i="0" err="1">
                <a:effectLst/>
                <a:latin typeface="+mj-lt"/>
              </a:rPr>
              <a:t>uunet.multinet</a:t>
            </a:r>
            <a:r>
              <a:rPr lang="en-US" sz="2400" b="0" i="0">
                <a:effectLst/>
                <a:latin typeface="+mj-lt"/>
              </a:rPr>
              <a:t> networks can be read from files using a package-specific text-based format, and written to file using the same format or the </a:t>
            </a:r>
            <a:r>
              <a:rPr lang="en-US" sz="2400" b="0" i="0" err="1">
                <a:effectLst/>
                <a:latin typeface="+mj-lt"/>
              </a:rPr>
              <a:t>GraphML</a:t>
            </a:r>
            <a:r>
              <a:rPr lang="en-US" sz="2400" b="0" i="0">
                <a:effectLst/>
                <a:latin typeface="+mj-lt"/>
              </a:rPr>
              <a:t> syntax.</a:t>
            </a:r>
            <a:endParaRPr lang="en-US" sz="2400"/>
          </a:p>
          <a:p>
            <a:pPr algn="just"/>
            <a:endParaRPr lang="en-US" sz="2400">
              <a:latin typeface="+mj-lt"/>
            </a:endParaRPr>
          </a:p>
          <a:p>
            <a:pPr algn="just"/>
            <a:r>
              <a:rPr lang="en-US" sz="2400" b="0" i="0">
                <a:effectLst/>
                <a:latin typeface="+mj-lt"/>
              </a:rPr>
              <a:t>The </a:t>
            </a:r>
            <a:r>
              <a:rPr lang="en-US" sz="2400" b="1" i="0" err="1">
                <a:effectLst/>
                <a:latin typeface="+mj-lt"/>
              </a:rPr>
              <a:t>uunet.multinet</a:t>
            </a:r>
            <a:r>
              <a:rPr lang="en-US" sz="2400" b="0" i="0">
                <a:effectLst/>
                <a:latin typeface="+mj-lt"/>
              </a:rPr>
              <a:t> format is not compatible with other packages, but it allows us to specify various details, such as the directionality of intra-layer edges and attributes, as in the following </a:t>
            </a:r>
            <a:r>
              <a:rPr lang="en-US" sz="2400">
                <a:latin typeface="+mj-lt"/>
              </a:rPr>
              <a:t>examples.</a:t>
            </a:r>
            <a:endParaRPr lang="en-US" sz="2400" b="0" i="0">
              <a:effectLst/>
              <a:latin typeface="+mj-lt"/>
              <a:cs typeface="Arial"/>
            </a:endParaRPr>
          </a:p>
        </p:txBody>
      </p:sp>
    </p:spTree>
    <p:extLst>
      <p:ext uri="{BB962C8B-B14F-4D97-AF65-F5344CB8AC3E}">
        <p14:creationId xmlns:p14="http://schemas.microsoft.com/office/powerpoint/2010/main" val="28237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Input file format (basic)</a:t>
            </a:r>
          </a:p>
        </p:txBody>
      </p:sp>
      <p:pic>
        <p:nvPicPr>
          <p:cNvPr id="4" name="Picture 3">
            <a:extLst>
              <a:ext uri="{FF2B5EF4-FFF2-40B4-BE49-F238E27FC236}">
                <a16:creationId xmlns:a16="http://schemas.microsoft.com/office/drawing/2014/main" id="{D10133A3-2203-49AB-A71B-A34268EDA523}"/>
              </a:ext>
            </a:extLst>
          </p:cNvPr>
          <p:cNvPicPr>
            <a:picLocks noChangeAspect="1"/>
          </p:cNvPicPr>
          <p:nvPr/>
        </p:nvPicPr>
        <p:blipFill>
          <a:blip r:embed="rId3"/>
          <a:stretch>
            <a:fillRect/>
          </a:stretch>
        </p:blipFill>
        <p:spPr>
          <a:xfrm>
            <a:off x="3215505" y="3306183"/>
            <a:ext cx="5068007" cy="2762636"/>
          </a:xfrm>
          <a:prstGeom prst="rect">
            <a:avLst/>
          </a:prstGeom>
        </p:spPr>
      </p:pic>
      <p:sp>
        <p:nvSpPr>
          <p:cNvPr id="47" name="TextBox 46">
            <a:extLst>
              <a:ext uri="{FF2B5EF4-FFF2-40B4-BE49-F238E27FC236}">
                <a16:creationId xmlns:a16="http://schemas.microsoft.com/office/drawing/2014/main" id="{0CDD9A66-8809-42AF-81F0-CC4D02FE770B}"/>
              </a:ext>
            </a:extLst>
          </p:cNvPr>
          <p:cNvSpPr txBox="1"/>
          <p:nvPr/>
        </p:nvSpPr>
        <p:spPr>
          <a:xfrm>
            <a:off x="149893" y="1619970"/>
            <a:ext cx="8955891" cy="923330"/>
          </a:xfrm>
          <a:prstGeom prst="rect">
            <a:avLst/>
          </a:prstGeom>
          <a:noFill/>
        </p:spPr>
        <p:txBody>
          <a:bodyPr wrap="square" lIns="91440" tIns="45720" rIns="91440" bIns="45720" anchor="t">
            <a:spAutoFit/>
          </a:bodyPr>
          <a:lstStyle/>
          <a:p>
            <a:r>
              <a:rPr lang="en-US" b="0">
                <a:solidFill>
                  <a:srgbClr val="0070C0"/>
                </a:solidFill>
                <a:effectLst/>
                <a:latin typeface="Consolas"/>
                <a:cs typeface="Cascadia Code" panose="020B0609020000020004" pitchFamily="49" charset="0"/>
              </a:rPr>
              <a:t>n = </a:t>
            </a:r>
            <a:r>
              <a:rPr lang="en-US" b="0" err="1">
                <a:solidFill>
                  <a:srgbClr val="0070C0"/>
                </a:solidFill>
                <a:effectLst/>
                <a:latin typeface="Consolas"/>
                <a:cs typeface="Cascadia Code" panose="020B0609020000020004" pitchFamily="49" charset="0"/>
              </a:rPr>
              <a:t>ml.read</a:t>
            </a:r>
            <a:r>
              <a:rPr lang="en-US" b="0">
                <a:solidFill>
                  <a:srgbClr val="0070C0"/>
                </a:solidFill>
                <a:effectLst/>
                <a:latin typeface="Consolas"/>
                <a:cs typeface="Cascadia Code" panose="020B0609020000020004" pitchFamily="49" charset="0"/>
              </a:rPr>
              <a:t>("example1.txt")</a:t>
            </a:r>
          </a:p>
          <a:p>
            <a:endParaRPr lang="en-US" b="0">
              <a:solidFill>
                <a:srgbClr val="0070C0"/>
              </a:solidFill>
              <a:effectLst/>
              <a:latin typeface="Consolas"/>
              <a:cs typeface="Cascadia Code" panose="020B0609020000020004" pitchFamily="49" charset="0"/>
            </a:endParaRPr>
          </a:p>
          <a:p>
            <a:r>
              <a:rPr lang="en-US" b="0" err="1">
                <a:solidFill>
                  <a:srgbClr val="0070C0"/>
                </a:solidFill>
                <a:effectLst/>
                <a:latin typeface="Consolas"/>
                <a:cs typeface="Cascadia Code" panose="020B0609020000020004" pitchFamily="49" charset="0"/>
              </a:rPr>
              <a:t>ml.plot</a:t>
            </a:r>
            <a:r>
              <a:rPr lang="en-US" b="0">
                <a:solidFill>
                  <a:srgbClr val="0070C0"/>
                </a:solidFill>
                <a:effectLst/>
                <a:latin typeface="Consolas"/>
                <a:cs typeface="Cascadia Code" panose="020B0609020000020004" pitchFamily="49" charset="0"/>
              </a:rPr>
              <a:t>(n, </a:t>
            </a:r>
            <a:r>
              <a:rPr lang="en-US" b="0" err="1">
                <a:solidFill>
                  <a:srgbClr val="0070C0"/>
                </a:solidFill>
                <a:effectLst/>
                <a:latin typeface="Consolas"/>
                <a:cs typeface="Cascadia Code" panose="020B0609020000020004" pitchFamily="49" charset="0"/>
              </a:rPr>
              <a:t>vertex_labels_bbox</a:t>
            </a:r>
            <a:r>
              <a:rPr lang="en-US" b="0">
                <a:solidFill>
                  <a:srgbClr val="0070C0"/>
                </a:solidFill>
                <a:effectLst/>
                <a:latin typeface="Consolas"/>
                <a:cs typeface="Cascadia Code" panose="020B0609020000020004" pitchFamily="49" charset="0"/>
              </a:rPr>
              <a:t> = {"boxstyle":'round4', "</a:t>
            </a:r>
            <a:r>
              <a:rPr lang="en-US" b="0" err="1">
                <a:solidFill>
                  <a:srgbClr val="0070C0"/>
                </a:solidFill>
                <a:effectLst/>
                <a:latin typeface="Consolas"/>
                <a:cs typeface="Cascadia Code" panose="020B0609020000020004" pitchFamily="49" charset="0"/>
              </a:rPr>
              <a:t>fc":'white</a:t>
            </a:r>
            <a:r>
              <a:rPr lang="en-US" b="0">
                <a:solidFill>
                  <a:srgbClr val="0070C0"/>
                </a:solidFill>
                <a:effectLst/>
                <a:latin typeface="Consolas"/>
                <a:cs typeface="Cascadia Code" panose="020B0609020000020004" pitchFamily="49" charset="0"/>
              </a:rPr>
              <a:t>'})</a:t>
            </a:r>
          </a:p>
        </p:txBody>
      </p:sp>
      <p:sp>
        <p:nvSpPr>
          <p:cNvPr id="48" name="TextBox 47">
            <a:extLst>
              <a:ext uri="{FF2B5EF4-FFF2-40B4-BE49-F238E27FC236}">
                <a16:creationId xmlns:a16="http://schemas.microsoft.com/office/drawing/2014/main" id="{3B9F026D-F94D-43D0-A93D-6F4C6A0A6B1D}"/>
              </a:ext>
            </a:extLst>
          </p:cNvPr>
          <p:cNvSpPr txBox="1"/>
          <p:nvPr/>
        </p:nvSpPr>
        <p:spPr>
          <a:xfrm>
            <a:off x="552603" y="3308731"/>
            <a:ext cx="1817481" cy="2554545"/>
          </a:xfrm>
          <a:prstGeom prst="rect">
            <a:avLst/>
          </a:prstGeom>
          <a:solidFill>
            <a:schemeClr val="accent1"/>
          </a:solidFill>
          <a:ln w="12700">
            <a:solidFill>
              <a:schemeClr val="tx1"/>
            </a:solidFill>
          </a:ln>
        </p:spPr>
        <p:txBody>
          <a:bodyPr wrap="square" lIns="91440" tIns="45720" rIns="91440" bIns="45720" anchor="t">
            <a:spAutoFit/>
          </a:bodyPr>
          <a:lstStyle/>
          <a:p>
            <a:r>
              <a:rPr lang="en-US" sz="2000"/>
              <a:t>a1,a2,layer1</a:t>
            </a:r>
            <a:endParaRPr lang="en-US"/>
          </a:p>
          <a:p>
            <a:r>
              <a:rPr lang="en-US" sz="2000"/>
              <a:t>a2,a3,layer1</a:t>
            </a:r>
            <a:endParaRPr lang="en-US"/>
          </a:p>
          <a:p>
            <a:r>
              <a:rPr lang="en-US" sz="2000"/>
              <a:t>a1,a4,layer1</a:t>
            </a:r>
            <a:endParaRPr lang="en-US"/>
          </a:p>
          <a:p>
            <a:r>
              <a:rPr lang="en-US" sz="2000"/>
              <a:t>a2,a5,layer1</a:t>
            </a:r>
            <a:endParaRPr lang="en-US"/>
          </a:p>
          <a:p>
            <a:r>
              <a:rPr lang="en-US" sz="2000"/>
              <a:t>a5,a1,layer2</a:t>
            </a:r>
            <a:endParaRPr lang="en-US"/>
          </a:p>
          <a:p>
            <a:r>
              <a:rPr lang="en-US" sz="2000"/>
              <a:t>a1,a6,layer2</a:t>
            </a:r>
            <a:endParaRPr lang="en-US"/>
          </a:p>
          <a:p>
            <a:r>
              <a:rPr lang="en-US" sz="2000"/>
              <a:t>a6,a2,layer2</a:t>
            </a:r>
            <a:endParaRPr lang="en-US"/>
          </a:p>
          <a:p>
            <a:r>
              <a:rPr lang="en-US" sz="2000"/>
              <a:t>a2,a3,layer2</a:t>
            </a:r>
            <a:endParaRPr lang="en-US">
              <a:cs typeface="Arial"/>
            </a:endParaRPr>
          </a:p>
        </p:txBody>
      </p:sp>
      <p:sp>
        <p:nvSpPr>
          <p:cNvPr id="49" name="TextBox 48">
            <a:extLst>
              <a:ext uri="{FF2B5EF4-FFF2-40B4-BE49-F238E27FC236}">
                <a16:creationId xmlns:a16="http://schemas.microsoft.com/office/drawing/2014/main" id="{C2AD3D92-6659-4233-9C02-E027BA8DEBBC}"/>
              </a:ext>
            </a:extLst>
          </p:cNvPr>
          <p:cNvSpPr txBox="1"/>
          <p:nvPr/>
        </p:nvSpPr>
        <p:spPr>
          <a:xfrm>
            <a:off x="550220" y="2877827"/>
            <a:ext cx="2002857" cy="400110"/>
          </a:xfrm>
          <a:prstGeom prst="rect">
            <a:avLst/>
          </a:prstGeom>
          <a:noFill/>
        </p:spPr>
        <p:txBody>
          <a:bodyPr wrap="square" lIns="91440" tIns="45720" rIns="91440" bIns="45720" anchor="t">
            <a:spAutoFit/>
          </a:bodyPr>
          <a:lstStyle/>
          <a:p>
            <a:r>
              <a:rPr lang="en-US" sz="2000" b="0">
                <a:effectLst/>
                <a:latin typeface="Cascadia Code"/>
                <a:cs typeface="Cascadia Code" panose="020B0609020000020004" pitchFamily="49" charset="0"/>
              </a:rPr>
              <a:t>example1.txt</a:t>
            </a:r>
            <a:endParaRPr lang="en-US" sz="2000">
              <a:latin typeface="Cascadia Code"/>
              <a:cs typeface="Arial"/>
            </a:endParaRPr>
          </a:p>
        </p:txBody>
      </p:sp>
    </p:spTree>
    <p:extLst>
      <p:ext uri="{BB962C8B-B14F-4D97-AF65-F5344CB8AC3E}">
        <p14:creationId xmlns:p14="http://schemas.microsoft.com/office/powerpoint/2010/main" val="1612214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bwMode="auto">
          <a:xfrm>
            <a:off x="1616714" y="0"/>
            <a:ext cx="4752528" cy="6728876"/>
          </a:xfrm>
          <a:prstGeom prst="roundRect">
            <a:avLst>
              <a:gd name="adj" fmla="val 0"/>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sz="1600">
                <a:latin typeface="Berling"/>
                <a:ea typeface="ＭＳ Ｐゴシック"/>
              </a:rPr>
              <a:t>#TYPE multiplex</a:t>
            </a:r>
          </a:p>
          <a:p>
            <a:pPr eaLnBrk="0" fontAlgn="base" hangingPunct="0">
              <a:spcBef>
                <a:spcPct val="0"/>
              </a:spcBef>
              <a:spcAft>
                <a:spcPct val="0"/>
              </a:spcAft>
            </a:pPr>
            <a:endParaRPr lang="en-US" sz="1600">
              <a:latin typeface="Berling" pitchFamily="18" charset="0"/>
              <a:ea typeface="ＭＳ Ｐゴシック" charset="-128"/>
            </a:endParaRPr>
          </a:p>
          <a:p>
            <a:pPr eaLnBrk="0" fontAlgn="base" hangingPunct="0">
              <a:spcBef>
                <a:spcPct val="0"/>
              </a:spcBef>
              <a:spcAft>
                <a:spcPct val="0"/>
              </a:spcAft>
            </a:pPr>
            <a:r>
              <a:rPr lang="en-US" sz="1600">
                <a:latin typeface="Berling"/>
                <a:ea typeface="ＭＳ Ｐゴシック"/>
              </a:rPr>
              <a:t>#LAYERS</a:t>
            </a:r>
          </a:p>
          <a:p>
            <a:pPr eaLnBrk="0" fontAlgn="base" hangingPunct="0">
              <a:spcBef>
                <a:spcPct val="0"/>
              </a:spcBef>
              <a:spcAft>
                <a:spcPct val="0"/>
              </a:spcAft>
            </a:pPr>
            <a:r>
              <a:rPr lang="en-US" sz="1600">
                <a:latin typeface="Berling"/>
                <a:ea typeface="ＭＳ Ｐゴシック"/>
              </a:rPr>
              <a:t>research, UNDIRECTED</a:t>
            </a:r>
          </a:p>
          <a:p>
            <a:pPr eaLnBrk="0" fontAlgn="base" hangingPunct="0">
              <a:spcBef>
                <a:spcPct val="0"/>
              </a:spcBef>
              <a:spcAft>
                <a:spcPct val="0"/>
              </a:spcAft>
            </a:pPr>
            <a:r>
              <a:rPr lang="en-US" sz="1600">
                <a:latin typeface="Berling"/>
                <a:ea typeface="ＭＳ Ｐゴシック"/>
              </a:rPr>
              <a:t>twitter, DIRECTED</a:t>
            </a:r>
          </a:p>
          <a:p>
            <a:pPr eaLnBrk="0" fontAlgn="base" hangingPunct="0">
              <a:spcBef>
                <a:spcPct val="0"/>
              </a:spcBef>
              <a:spcAft>
                <a:spcPct val="0"/>
              </a:spcAft>
            </a:pPr>
            <a:endParaRPr lang="en-US" sz="1600">
              <a:latin typeface="Berling" pitchFamily="18" charset="0"/>
              <a:ea typeface="ＭＳ Ｐゴシック" charset="-128"/>
            </a:endParaRPr>
          </a:p>
          <a:p>
            <a:pPr eaLnBrk="0" fontAlgn="base" hangingPunct="0">
              <a:spcBef>
                <a:spcPct val="0"/>
              </a:spcBef>
              <a:spcAft>
                <a:spcPct val="0"/>
              </a:spcAft>
            </a:pPr>
            <a:r>
              <a:rPr lang="en-US" sz="1600">
                <a:latin typeface="Berling"/>
                <a:ea typeface="ＭＳ Ｐゴシック"/>
              </a:rPr>
              <a:t>#ACTOR ATTRIBUTES</a:t>
            </a:r>
          </a:p>
          <a:p>
            <a:pPr eaLnBrk="0" fontAlgn="base" hangingPunct="0">
              <a:spcBef>
                <a:spcPct val="0"/>
              </a:spcBef>
              <a:spcAft>
                <a:spcPct val="0"/>
              </a:spcAft>
            </a:pPr>
            <a:r>
              <a:rPr lang="en-US" sz="1600">
                <a:latin typeface="Berling"/>
                <a:ea typeface="ＭＳ Ｐゴシック"/>
              </a:rPr>
              <a:t>affiliation, STRING</a:t>
            </a:r>
          </a:p>
          <a:p>
            <a:pPr eaLnBrk="0" fontAlgn="base" hangingPunct="0">
              <a:spcBef>
                <a:spcPct val="0"/>
              </a:spcBef>
              <a:spcAft>
                <a:spcPct val="0"/>
              </a:spcAft>
            </a:pPr>
            <a:endParaRPr lang="en-US" sz="1600">
              <a:latin typeface="Berling" pitchFamily="18" charset="0"/>
              <a:ea typeface="ＭＳ Ｐゴシック" charset="-128"/>
            </a:endParaRPr>
          </a:p>
          <a:p>
            <a:pPr eaLnBrk="0" fontAlgn="base" hangingPunct="0">
              <a:spcBef>
                <a:spcPct val="0"/>
              </a:spcBef>
              <a:spcAft>
                <a:spcPct val="0"/>
              </a:spcAft>
            </a:pPr>
            <a:r>
              <a:rPr lang="en-US" sz="1600">
                <a:latin typeface="Berling"/>
                <a:ea typeface="ＭＳ Ｐゴシック"/>
              </a:rPr>
              <a:t>#VERTEX ATTRIBUTES</a:t>
            </a:r>
          </a:p>
          <a:p>
            <a:pPr eaLnBrk="0" fontAlgn="base" hangingPunct="0">
              <a:spcBef>
                <a:spcPct val="0"/>
              </a:spcBef>
              <a:spcAft>
                <a:spcPct val="0"/>
              </a:spcAft>
            </a:pPr>
            <a:r>
              <a:rPr lang="en-US" sz="1600">
                <a:latin typeface="Berling"/>
                <a:ea typeface="ＭＳ Ｐゴシック"/>
              </a:rPr>
              <a:t>twitter, </a:t>
            </a:r>
            <a:r>
              <a:rPr lang="en-US" sz="1600" err="1">
                <a:latin typeface="Berling"/>
                <a:ea typeface="ＭＳ Ｐゴシック"/>
              </a:rPr>
              <a:t>num_tweets</a:t>
            </a:r>
            <a:r>
              <a:rPr lang="en-US" sz="1600">
                <a:latin typeface="Berling"/>
                <a:ea typeface="ＭＳ Ｐゴシック"/>
              </a:rPr>
              <a:t>, NUMERIC</a:t>
            </a:r>
          </a:p>
          <a:p>
            <a:pPr eaLnBrk="0" fontAlgn="base" hangingPunct="0">
              <a:spcBef>
                <a:spcPct val="0"/>
              </a:spcBef>
              <a:spcAft>
                <a:spcPct val="0"/>
              </a:spcAft>
            </a:pPr>
            <a:endParaRPr lang="en-US" sz="1600">
              <a:latin typeface="Berling" pitchFamily="18" charset="0"/>
              <a:ea typeface="ＭＳ Ｐゴシック" charset="-128"/>
            </a:endParaRPr>
          </a:p>
          <a:p>
            <a:pPr eaLnBrk="0" fontAlgn="base" hangingPunct="0">
              <a:spcBef>
                <a:spcPct val="0"/>
              </a:spcBef>
              <a:spcAft>
                <a:spcPct val="0"/>
              </a:spcAft>
            </a:pPr>
            <a:r>
              <a:rPr lang="en-US" sz="1600">
                <a:latin typeface="Berling"/>
                <a:ea typeface="ＭＳ Ｐゴシック"/>
              </a:rPr>
              <a:t>#EDGE ATTRIBUTES</a:t>
            </a:r>
          </a:p>
          <a:p>
            <a:pPr eaLnBrk="0" fontAlgn="base" hangingPunct="0">
              <a:spcBef>
                <a:spcPct val="0"/>
              </a:spcBef>
              <a:spcAft>
                <a:spcPct val="0"/>
              </a:spcAft>
            </a:pPr>
            <a:r>
              <a:rPr lang="en-US" sz="1600">
                <a:latin typeface="Berling"/>
                <a:ea typeface="ＭＳ Ｐゴシック"/>
              </a:rPr>
              <a:t>research, </a:t>
            </a:r>
            <a:r>
              <a:rPr lang="en-US" sz="1600" err="1">
                <a:latin typeface="Berling"/>
                <a:ea typeface="ＭＳ Ｐゴシック"/>
              </a:rPr>
              <a:t>num_publications</a:t>
            </a:r>
            <a:r>
              <a:rPr lang="en-US" sz="1600">
                <a:latin typeface="Berling"/>
                <a:ea typeface="ＭＳ Ｐゴシック"/>
              </a:rPr>
              <a:t>, NUMERIC</a:t>
            </a:r>
          </a:p>
          <a:p>
            <a:pPr eaLnBrk="0" fontAlgn="base" hangingPunct="0">
              <a:spcBef>
                <a:spcPct val="0"/>
              </a:spcBef>
              <a:spcAft>
                <a:spcPct val="0"/>
              </a:spcAft>
            </a:pPr>
            <a:endParaRPr lang="en-US" sz="1600">
              <a:latin typeface="Berling" pitchFamily="18" charset="0"/>
              <a:ea typeface="ＭＳ Ｐゴシック" charset="-128"/>
            </a:endParaRPr>
          </a:p>
          <a:p>
            <a:pPr eaLnBrk="0" fontAlgn="base" hangingPunct="0">
              <a:spcBef>
                <a:spcPct val="0"/>
              </a:spcBef>
              <a:spcAft>
                <a:spcPct val="0"/>
              </a:spcAft>
            </a:pPr>
            <a:r>
              <a:rPr lang="en-US" sz="1600">
                <a:latin typeface="Berling"/>
                <a:ea typeface="ＭＳ Ｐゴシック"/>
              </a:rPr>
              <a:t>#ACTORS</a:t>
            </a:r>
          </a:p>
          <a:p>
            <a:pPr eaLnBrk="0" fontAlgn="base" hangingPunct="0">
              <a:spcBef>
                <a:spcPct val="0"/>
              </a:spcBef>
              <a:spcAft>
                <a:spcPct val="0"/>
              </a:spcAft>
            </a:pPr>
            <a:r>
              <a:rPr lang="en-US" sz="1600" err="1">
                <a:latin typeface="Berling"/>
                <a:ea typeface="ＭＳ Ｐゴシック"/>
              </a:rPr>
              <a:t>Luca,ITU</a:t>
            </a:r>
            <a:endParaRPr lang="en-US" sz="1600">
              <a:latin typeface="Berling"/>
              <a:ea typeface="ＭＳ Ｐゴシック"/>
            </a:endParaRPr>
          </a:p>
          <a:p>
            <a:pPr eaLnBrk="0" fontAlgn="base" hangingPunct="0">
              <a:spcBef>
                <a:spcPct val="0"/>
              </a:spcBef>
              <a:spcAft>
                <a:spcPct val="0"/>
              </a:spcAft>
            </a:pPr>
            <a:r>
              <a:rPr lang="en-US" sz="1600" err="1">
                <a:latin typeface="Berling"/>
                <a:ea typeface="ＭＳ Ｐゴシック"/>
              </a:rPr>
              <a:t>Matteo,UU</a:t>
            </a:r>
            <a:endParaRPr lang="en-US" sz="1600">
              <a:latin typeface="Berling"/>
              <a:ea typeface="ＭＳ Ｐゴシック"/>
            </a:endParaRPr>
          </a:p>
          <a:p>
            <a:pPr eaLnBrk="0" fontAlgn="base" hangingPunct="0">
              <a:spcBef>
                <a:spcPct val="0"/>
              </a:spcBef>
              <a:spcAft>
                <a:spcPct val="0"/>
              </a:spcAft>
            </a:pPr>
            <a:r>
              <a:rPr lang="en-US" sz="1600" err="1">
                <a:latin typeface="Berling"/>
                <a:ea typeface="ＭＳ Ｐゴシック"/>
              </a:rPr>
              <a:t>Davide,UU</a:t>
            </a:r>
            <a:endParaRPr lang="en-US" sz="1600">
              <a:latin typeface="Berling"/>
              <a:ea typeface="ＭＳ Ｐゴシック"/>
            </a:endParaRPr>
          </a:p>
          <a:p>
            <a:pPr eaLnBrk="0" fontAlgn="base" hangingPunct="0">
              <a:spcBef>
                <a:spcPct val="0"/>
              </a:spcBef>
              <a:spcAft>
                <a:spcPct val="0"/>
              </a:spcAft>
            </a:pPr>
            <a:endParaRPr lang="en-US" sz="1600">
              <a:latin typeface="Berling" pitchFamily="18" charset="0"/>
              <a:ea typeface="ＭＳ Ｐゴシック" charset="-128"/>
            </a:endParaRPr>
          </a:p>
          <a:p>
            <a:pPr eaLnBrk="0" fontAlgn="base" hangingPunct="0">
              <a:spcBef>
                <a:spcPct val="0"/>
              </a:spcBef>
              <a:spcAft>
                <a:spcPct val="0"/>
              </a:spcAft>
            </a:pPr>
            <a:r>
              <a:rPr lang="en-US" sz="1600">
                <a:latin typeface="Berling"/>
                <a:ea typeface="ＭＳ Ｐゴシック"/>
              </a:rPr>
              <a:t>#VERTICES</a:t>
            </a:r>
          </a:p>
          <a:p>
            <a:pPr eaLnBrk="0" fontAlgn="base" hangingPunct="0">
              <a:spcBef>
                <a:spcPct val="0"/>
              </a:spcBef>
              <a:spcAft>
                <a:spcPct val="0"/>
              </a:spcAft>
            </a:pPr>
            <a:r>
              <a:rPr lang="en-US" sz="1600">
                <a:latin typeface="Berling"/>
                <a:ea typeface="ＭＳ Ｐゴシック"/>
              </a:rPr>
              <a:t>Luca,twitter,53</a:t>
            </a:r>
          </a:p>
          <a:p>
            <a:pPr eaLnBrk="0" fontAlgn="base" hangingPunct="0">
              <a:spcBef>
                <a:spcPct val="0"/>
              </a:spcBef>
              <a:spcAft>
                <a:spcPct val="0"/>
              </a:spcAft>
            </a:pPr>
            <a:r>
              <a:rPr lang="en-US" sz="1600">
                <a:latin typeface="Berling"/>
                <a:ea typeface="ＭＳ Ｐゴシック"/>
              </a:rPr>
              <a:t>Matteo,twitter,13</a:t>
            </a:r>
          </a:p>
          <a:p>
            <a:pPr eaLnBrk="0" fontAlgn="base" hangingPunct="0">
              <a:spcBef>
                <a:spcPct val="0"/>
              </a:spcBef>
              <a:spcAft>
                <a:spcPct val="0"/>
              </a:spcAft>
            </a:pPr>
            <a:endParaRPr lang="en-US" sz="1600">
              <a:latin typeface="Berling" pitchFamily="18" charset="0"/>
              <a:ea typeface="ＭＳ Ｐゴシック" charset="-128"/>
            </a:endParaRPr>
          </a:p>
          <a:p>
            <a:pPr eaLnBrk="0" fontAlgn="base" hangingPunct="0">
              <a:spcBef>
                <a:spcPct val="0"/>
              </a:spcBef>
              <a:spcAft>
                <a:spcPct val="0"/>
              </a:spcAft>
            </a:pPr>
            <a:r>
              <a:rPr lang="en-US" sz="1600">
                <a:latin typeface="Berling"/>
                <a:ea typeface="ＭＳ Ｐゴシック"/>
              </a:rPr>
              <a:t>#EDGES</a:t>
            </a:r>
          </a:p>
          <a:p>
            <a:pPr eaLnBrk="0" fontAlgn="base" hangingPunct="0">
              <a:spcBef>
                <a:spcPct val="0"/>
              </a:spcBef>
              <a:spcAft>
                <a:spcPct val="0"/>
              </a:spcAft>
            </a:pPr>
            <a:r>
              <a:rPr lang="en-US" sz="1600">
                <a:latin typeface="Berling"/>
                <a:ea typeface="ＭＳ Ｐゴシック"/>
              </a:rPr>
              <a:t>Luca,Matteo,research,9</a:t>
            </a:r>
          </a:p>
          <a:p>
            <a:pPr eaLnBrk="0" fontAlgn="base" hangingPunct="0">
              <a:spcBef>
                <a:spcPct val="0"/>
              </a:spcBef>
              <a:spcAft>
                <a:spcPct val="0"/>
              </a:spcAft>
            </a:pPr>
            <a:r>
              <a:rPr lang="en-US" sz="1600" err="1">
                <a:latin typeface="Berling"/>
                <a:ea typeface="ＭＳ Ｐゴシック"/>
              </a:rPr>
              <a:t>Luca,Matteo,twitter</a:t>
            </a:r>
            <a:endParaRPr lang="en-US" sz="1600">
              <a:latin typeface="Berling"/>
              <a:ea typeface="ＭＳ Ｐゴシック"/>
            </a:endParaRPr>
          </a:p>
        </p:txBody>
      </p:sp>
      <p:sp>
        <p:nvSpPr>
          <p:cNvPr id="3" name="TextBox 2">
            <a:extLst>
              <a:ext uri="{FF2B5EF4-FFF2-40B4-BE49-F238E27FC236}">
                <a16:creationId xmlns:a16="http://schemas.microsoft.com/office/drawing/2014/main" id="{C99B8F70-EBFC-4083-BA09-0CB3ED56A710}"/>
              </a:ext>
            </a:extLst>
          </p:cNvPr>
          <p:cNvSpPr txBox="1"/>
          <p:nvPr/>
        </p:nvSpPr>
        <p:spPr>
          <a:xfrm rot="16200000">
            <a:off x="154737" y="2564722"/>
            <a:ext cx="2375945" cy="461665"/>
          </a:xfrm>
          <a:prstGeom prst="rect">
            <a:avLst/>
          </a:prstGeom>
          <a:noFill/>
        </p:spPr>
        <p:txBody>
          <a:bodyPr wrap="square" lIns="91440" tIns="45720" rIns="91440" bIns="45720" anchor="t">
            <a:spAutoFit/>
          </a:bodyPr>
          <a:lstStyle/>
          <a:p>
            <a:r>
              <a:rPr lang="en-US" sz="2400">
                <a:latin typeface="Cascadia Code"/>
                <a:cs typeface="Cascadia Code" panose="020B0609020000020004" pitchFamily="49" charset="0"/>
              </a:rPr>
              <a:t>example2</a:t>
            </a:r>
            <a:r>
              <a:rPr lang="en-US" sz="2400" b="0">
                <a:effectLst/>
                <a:latin typeface="Cascadia Code"/>
                <a:cs typeface="Cascadia Code" panose="020B0609020000020004" pitchFamily="49" charset="0"/>
              </a:rPr>
              <a:t>.txt</a:t>
            </a:r>
            <a:endParaRPr lang="en-US" sz="2400">
              <a:latin typeface="Cascadia Code"/>
            </a:endParaRPr>
          </a:p>
        </p:txBody>
      </p:sp>
      <p:sp>
        <p:nvSpPr>
          <p:cNvPr id="2" name="Title 1"/>
          <p:cNvSpPr>
            <a:spLocks noGrp="1"/>
          </p:cNvSpPr>
          <p:nvPr>
            <p:ph type="title"/>
          </p:nvPr>
        </p:nvSpPr>
        <p:spPr>
          <a:xfrm>
            <a:off x="4283483" y="609600"/>
            <a:ext cx="4464981" cy="803176"/>
          </a:xfrm>
          <a:solidFill>
            <a:schemeClr val="bg1"/>
          </a:solidFill>
        </p:spPr>
        <p:txBody>
          <a:bodyPr/>
          <a:lstStyle/>
          <a:p>
            <a:r>
              <a:rPr lang="en-US"/>
              <a:t>Input file format (full)</a:t>
            </a:r>
          </a:p>
        </p:txBody>
      </p:sp>
    </p:spTree>
    <p:extLst>
      <p:ext uri="{BB962C8B-B14F-4D97-AF65-F5344CB8AC3E}">
        <p14:creationId xmlns:p14="http://schemas.microsoft.com/office/powerpoint/2010/main" val="41189752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E5AEB-0B80-463D-82E6-963CFF980751}"/>
              </a:ext>
            </a:extLst>
          </p:cNvPr>
          <p:cNvSpPr>
            <a:spLocks noGrp="1"/>
          </p:cNvSpPr>
          <p:nvPr>
            <p:ph type="title"/>
          </p:nvPr>
        </p:nvSpPr>
        <p:spPr/>
        <p:txBody>
          <a:bodyPr/>
          <a:lstStyle/>
          <a:p>
            <a:r>
              <a:rPr lang="en-US">
                <a:cs typeface="Arial"/>
              </a:rPr>
              <a:t>Aligned multiplex networks</a:t>
            </a:r>
            <a:endParaRPr lang="en-US"/>
          </a:p>
        </p:txBody>
      </p:sp>
      <p:sp>
        <p:nvSpPr>
          <p:cNvPr id="4" name="TextBox 3">
            <a:extLst>
              <a:ext uri="{FF2B5EF4-FFF2-40B4-BE49-F238E27FC236}">
                <a16:creationId xmlns:a16="http://schemas.microsoft.com/office/drawing/2014/main" id="{EC121231-912D-4A70-A7A6-15429DCD76BC}"/>
              </a:ext>
            </a:extLst>
          </p:cNvPr>
          <p:cNvSpPr txBox="1"/>
          <p:nvPr/>
        </p:nvSpPr>
        <p:spPr>
          <a:xfrm>
            <a:off x="258014" y="1528314"/>
            <a:ext cx="5826154" cy="1384995"/>
          </a:xfrm>
          <a:prstGeom prst="rect">
            <a:avLst/>
          </a:prstGeom>
          <a:noFill/>
        </p:spPr>
        <p:txBody>
          <a:bodyPr wrap="square" lIns="91440" tIns="45720" rIns="91440" bIns="45720" anchor="t">
            <a:spAutoFit/>
          </a:bodyPr>
          <a:lstStyle/>
          <a:p>
            <a:r>
              <a:rPr lang="en-US" sz="2800">
                <a:solidFill>
                  <a:srgbClr val="0070C0"/>
                </a:solidFill>
                <a:latin typeface="Consolas"/>
              </a:rPr>
              <a:t>n </a:t>
            </a:r>
            <a:r>
              <a:rPr lang="en-US" sz="2800" b="0">
                <a:solidFill>
                  <a:srgbClr val="0070C0"/>
                </a:solidFill>
                <a:effectLst/>
                <a:latin typeface="Consolas"/>
              </a:rPr>
              <a:t>= ml.read</a:t>
            </a:r>
            <a:r>
              <a:rPr lang="en-US" sz="2800">
                <a:solidFill>
                  <a:srgbClr val="0070C0"/>
                </a:solidFill>
                <a:latin typeface="Consolas"/>
              </a:rPr>
              <a:t>("example2</a:t>
            </a:r>
            <a:r>
              <a:rPr lang="en-US" sz="2800" b="0">
                <a:solidFill>
                  <a:srgbClr val="0070C0"/>
                </a:solidFill>
                <a:effectLst/>
                <a:latin typeface="Consolas"/>
              </a:rPr>
              <a:t>.txt")</a:t>
            </a:r>
            <a:endParaRPr lang="en-US" sz="2800">
              <a:solidFill>
                <a:srgbClr val="0070C0"/>
              </a:solidFill>
              <a:ea typeface="+mn-lt"/>
              <a:cs typeface="+mn-lt"/>
            </a:endParaRPr>
          </a:p>
          <a:p>
            <a:endParaRPr lang="en-US" sz="2800" b="0">
              <a:effectLst/>
              <a:latin typeface="Consolas" panose="020B0609020204030204" pitchFamily="49" charset="0"/>
              <a:ea typeface="ＭＳ Ｐゴシック"/>
              <a:cs typeface="+mn-lt"/>
            </a:endParaRPr>
          </a:p>
          <a:p>
            <a:endParaRPr lang="en-US" sz="2800" b="0">
              <a:effectLst/>
              <a:latin typeface="Consolas" panose="020B0609020204030204" pitchFamily="49" charset="0"/>
            </a:endParaRPr>
          </a:p>
        </p:txBody>
      </p:sp>
      <p:sp>
        <p:nvSpPr>
          <p:cNvPr id="6" name="TextBox 5">
            <a:extLst>
              <a:ext uri="{FF2B5EF4-FFF2-40B4-BE49-F238E27FC236}">
                <a16:creationId xmlns:a16="http://schemas.microsoft.com/office/drawing/2014/main" id="{D76A5797-5B31-4005-87E9-0A74600EDFCB}"/>
              </a:ext>
            </a:extLst>
          </p:cNvPr>
          <p:cNvSpPr txBox="1"/>
          <p:nvPr/>
        </p:nvSpPr>
        <p:spPr>
          <a:xfrm>
            <a:off x="255724" y="3794232"/>
            <a:ext cx="8961829" cy="523220"/>
          </a:xfrm>
          <a:prstGeom prst="rect">
            <a:avLst/>
          </a:prstGeom>
          <a:noFill/>
        </p:spPr>
        <p:txBody>
          <a:bodyPr wrap="square" lIns="91440" tIns="45720" rIns="91440" bIns="45720" anchor="t">
            <a:spAutoFit/>
          </a:bodyPr>
          <a:lstStyle/>
          <a:p>
            <a:r>
              <a:rPr lang="en-US" sz="2800">
                <a:solidFill>
                  <a:srgbClr val="0070C0"/>
                </a:solidFill>
                <a:latin typeface="Consolas"/>
                <a:ea typeface="+mn-lt"/>
                <a:cs typeface="+mn-lt"/>
              </a:rPr>
              <a:t>n = ml.read("example2.txt", aligned = True)</a:t>
            </a:r>
            <a:endParaRPr lang="en-US" sz="2800" b="0">
              <a:solidFill>
                <a:srgbClr val="0070C0"/>
              </a:solidFill>
              <a:effectLst/>
              <a:latin typeface="Consolas"/>
            </a:endParaRPr>
          </a:p>
        </p:txBody>
      </p:sp>
      <p:sp>
        <p:nvSpPr>
          <p:cNvPr id="8" name="TextBox 7">
            <a:extLst>
              <a:ext uri="{FF2B5EF4-FFF2-40B4-BE49-F238E27FC236}">
                <a16:creationId xmlns:a16="http://schemas.microsoft.com/office/drawing/2014/main" id="{3D3C6722-A269-4391-B089-AE19669306B6}"/>
              </a:ext>
            </a:extLst>
          </p:cNvPr>
          <p:cNvSpPr txBox="1"/>
          <p:nvPr/>
        </p:nvSpPr>
        <p:spPr>
          <a:xfrm>
            <a:off x="212554" y="6080745"/>
            <a:ext cx="6712532" cy="646331"/>
          </a:xfrm>
          <a:prstGeom prst="rect">
            <a:avLst/>
          </a:prstGeom>
          <a:noFill/>
        </p:spPr>
        <p:txBody>
          <a:bodyPr wrap="square" lIns="91440" tIns="45720" rIns="91440" bIns="45720" anchor="t">
            <a:spAutoFit/>
          </a:bodyPr>
          <a:lstStyle/>
          <a:p>
            <a:r>
              <a:rPr lang="en-US" b="0">
                <a:effectLst/>
                <a:latin typeface="+mj-lt"/>
              </a:rPr>
              <a:t>the </a:t>
            </a:r>
            <a:r>
              <a:rPr lang="en-US" b="0">
                <a:solidFill>
                  <a:srgbClr val="0070C0"/>
                </a:solidFill>
                <a:effectLst/>
                <a:latin typeface="Consolas"/>
              </a:rPr>
              <a:t>aligned = True</a:t>
            </a:r>
            <a:r>
              <a:rPr lang="en-US" b="0" i="0">
                <a:effectLst/>
                <a:latin typeface="+mj-lt"/>
              </a:rPr>
              <a:t> parameter in the second call </a:t>
            </a:r>
            <a:r>
              <a:rPr lang="en-US">
                <a:latin typeface="+mj-lt"/>
              </a:rPr>
              <a:t>ensures</a:t>
            </a:r>
            <a:r>
              <a:rPr lang="en-US" b="0" i="0">
                <a:effectLst/>
                <a:latin typeface="+mj-lt"/>
              </a:rPr>
              <a:t> </a:t>
            </a:r>
            <a:r>
              <a:rPr lang="en-US">
                <a:latin typeface="+mj-lt"/>
              </a:rPr>
              <a:t>that there is a</a:t>
            </a:r>
            <a:r>
              <a:rPr lang="en-US" b="0" i="0">
                <a:effectLst/>
                <a:latin typeface="+mj-lt"/>
              </a:rPr>
              <a:t> vertex to each layer for every actor in the input file.</a:t>
            </a:r>
            <a:endParaRPr lang="en-US">
              <a:latin typeface="+mj-lt"/>
            </a:endParaRPr>
          </a:p>
        </p:txBody>
      </p:sp>
      <p:pic>
        <p:nvPicPr>
          <p:cNvPr id="5" name="Picture 8" descr="Chart&#10;&#10;Description automatically generated">
            <a:extLst>
              <a:ext uri="{FF2B5EF4-FFF2-40B4-BE49-F238E27FC236}">
                <a16:creationId xmlns:a16="http://schemas.microsoft.com/office/drawing/2014/main" id="{8589CD01-DDAF-4AA7-B348-2AEF92369D45}"/>
              </a:ext>
            </a:extLst>
          </p:cNvPr>
          <p:cNvPicPr>
            <a:picLocks noChangeAspect="1"/>
          </p:cNvPicPr>
          <p:nvPr/>
        </p:nvPicPr>
        <p:blipFill>
          <a:blip r:embed="rId2"/>
          <a:stretch>
            <a:fillRect/>
          </a:stretch>
        </p:blipFill>
        <p:spPr>
          <a:xfrm>
            <a:off x="579690" y="4249928"/>
            <a:ext cx="3639415" cy="1881178"/>
          </a:xfrm>
          <a:prstGeom prst="rect">
            <a:avLst/>
          </a:prstGeom>
        </p:spPr>
      </p:pic>
      <p:pic>
        <p:nvPicPr>
          <p:cNvPr id="9" name="Picture 9" descr="Chart, line chart&#10;&#10;Description automatically generated">
            <a:extLst>
              <a:ext uri="{FF2B5EF4-FFF2-40B4-BE49-F238E27FC236}">
                <a16:creationId xmlns:a16="http://schemas.microsoft.com/office/drawing/2014/main" id="{5BD5D0DD-4C3B-4A12-B66F-7118DF4AAE9B}"/>
              </a:ext>
            </a:extLst>
          </p:cNvPr>
          <p:cNvPicPr>
            <a:picLocks noChangeAspect="1"/>
          </p:cNvPicPr>
          <p:nvPr/>
        </p:nvPicPr>
        <p:blipFill>
          <a:blip r:embed="rId3"/>
          <a:stretch>
            <a:fillRect/>
          </a:stretch>
        </p:blipFill>
        <p:spPr>
          <a:xfrm>
            <a:off x="579690" y="1971819"/>
            <a:ext cx="3626427" cy="1868190"/>
          </a:xfrm>
          <a:prstGeom prst="rect">
            <a:avLst/>
          </a:prstGeom>
        </p:spPr>
      </p:pic>
    </p:spTree>
    <p:extLst>
      <p:ext uri="{BB962C8B-B14F-4D97-AF65-F5344CB8AC3E}">
        <p14:creationId xmlns:p14="http://schemas.microsoft.com/office/powerpoint/2010/main" val="3133934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Getting network data</a:t>
            </a:r>
          </a:p>
        </p:txBody>
      </p:sp>
      <p:sp>
        <p:nvSpPr>
          <p:cNvPr id="3" name="Content Placeholder 2"/>
          <p:cNvSpPr>
            <a:spLocks noGrp="1"/>
          </p:cNvSpPr>
          <p:nvPr>
            <p:ph idx="4294967295"/>
          </p:nvPr>
        </p:nvSpPr>
        <p:spPr>
          <a:xfrm>
            <a:off x="691429" y="1557338"/>
            <a:ext cx="8062912" cy="4824412"/>
          </a:xfrm>
        </p:spPr>
        <p:txBody>
          <a:bodyPr/>
          <a:lstStyle/>
          <a:p>
            <a:pPr marL="0" indent="0">
              <a:buNone/>
            </a:pPr>
            <a:r>
              <a:rPr lang="en-US" sz="2400">
                <a:solidFill>
                  <a:schemeClr val="bg1">
                    <a:lumMod val="85000"/>
                  </a:schemeClr>
                </a:solidFill>
              </a:rPr>
              <a:t>Networks can be created in the following ways: </a:t>
            </a:r>
            <a:endParaRPr lang="en-US" sz="2400">
              <a:solidFill>
                <a:schemeClr val="bg1">
                  <a:lumMod val="85000"/>
                </a:schemeClr>
              </a:solidFill>
              <a:cs typeface="Arial"/>
            </a:endParaRPr>
          </a:p>
          <a:p>
            <a:pPr marL="457200" indent="-457200">
              <a:buAutoNum type="arabicPeriod"/>
            </a:pPr>
            <a:r>
              <a:rPr lang="en-US" sz="2400">
                <a:solidFill>
                  <a:schemeClr val="bg1">
                    <a:lumMod val="85000"/>
                  </a:schemeClr>
                </a:solidFill>
                <a:ea typeface="+mn-lt"/>
                <a:cs typeface="+mn-lt"/>
              </a:rPr>
              <a:t>From an empty network: ml.empty()</a:t>
            </a:r>
          </a:p>
          <a:p>
            <a:pPr marL="857250" lvl="1" indent="-457200">
              <a:buFont typeface="Arial"/>
              <a:buChar char="–"/>
            </a:pPr>
            <a:r>
              <a:rPr lang="en-US" sz="2400">
                <a:solidFill>
                  <a:schemeClr val="bg1">
                    <a:lumMod val="85000"/>
                  </a:schemeClr>
                </a:solidFill>
                <a:ea typeface="+mn-lt"/>
                <a:cs typeface="+mn-lt"/>
              </a:rPr>
              <a:t>Manually adding layers, vertices, edges, attributes.</a:t>
            </a:r>
            <a:endParaRPr lang="en-US" sz="2400">
              <a:solidFill>
                <a:schemeClr val="bg1">
                  <a:lumMod val="85000"/>
                </a:schemeClr>
              </a:solidFill>
              <a:cs typeface="Arial"/>
            </a:endParaRPr>
          </a:p>
          <a:p>
            <a:pPr marL="857250" lvl="1" indent="-457200">
              <a:buFont typeface="Arial"/>
              <a:buChar char="–"/>
            </a:pPr>
            <a:r>
              <a:rPr lang="en-US" sz="2400">
                <a:solidFill>
                  <a:schemeClr val="bg1">
                    <a:lumMod val="85000"/>
                  </a:schemeClr>
                </a:solidFill>
                <a:cs typeface="Arial"/>
              </a:rPr>
              <a:t>Adding networkx graphs as layers.</a:t>
            </a:r>
          </a:p>
          <a:p>
            <a:pPr marL="457200" indent="-457200">
              <a:buFont typeface="+mj-lt"/>
              <a:buAutoNum type="arabicPeriod"/>
            </a:pPr>
            <a:r>
              <a:rPr lang="en-US" sz="2400">
                <a:solidFill>
                  <a:schemeClr val="bg1">
                    <a:lumMod val="85000"/>
                  </a:schemeClr>
                </a:solidFill>
              </a:rPr>
              <a:t>Reading it from a file: </a:t>
            </a:r>
            <a:r>
              <a:rPr lang="en-US" sz="2400">
                <a:solidFill>
                  <a:schemeClr val="bg1">
                    <a:lumMod val="85000"/>
                  </a:schemeClr>
                </a:solidFill>
                <a:ea typeface="+mn-lt"/>
                <a:cs typeface="+mn-lt"/>
              </a:rPr>
              <a:t>ml.read()</a:t>
            </a:r>
          </a:p>
          <a:p>
            <a:pPr marL="457200" indent="-457200">
              <a:buAutoNum type="arabicPeriod"/>
            </a:pPr>
            <a:r>
              <a:rPr lang="en-US" sz="2400">
                <a:ea typeface="+mn-lt"/>
                <a:cs typeface="+mn-lt"/>
              </a:rPr>
              <a:t>Growing a synthetic network: </a:t>
            </a:r>
            <a:r>
              <a:rPr lang="en-US" sz="2400">
                <a:solidFill>
                  <a:srgbClr val="0070C0"/>
                </a:solidFill>
                <a:ea typeface="+mn-lt"/>
                <a:cs typeface="+mn-lt"/>
              </a:rPr>
              <a:t>ml.grow()</a:t>
            </a:r>
            <a:endParaRPr lang="en-US" sz="2400">
              <a:solidFill>
                <a:srgbClr val="0070C0"/>
              </a:solidFill>
              <a:cs typeface="Arial"/>
            </a:endParaRPr>
          </a:p>
          <a:p>
            <a:pPr marL="457200" indent="-457200">
              <a:buAutoNum type="arabicPeriod"/>
            </a:pPr>
            <a:r>
              <a:rPr lang="en-US" sz="2400">
                <a:solidFill>
                  <a:schemeClr val="bg1">
                    <a:lumMod val="85000"/>
                  </a:schemeClr>
                </a:solidFill>
                <a:ea typeface="+mn-lt"/>
                <a:cs typeface="+mn-lt"/>
              </a:rPr>
              <a:t>Loading a predefined network: ml.data()</a:t>
            </a:r>
          </a:p>
          <a:p>
            <a:pPr marL="857250" lvl="1" indent="-457200">
              <a:buFont typeface="Arial,Sans-Serif"/>
              <a:buChar char="–"/>
            </a:pPr>
            <a:r>
              <a:rPr lang="en-US" sz="2400">
                <a:solidFill>
                  <a:schemeClr val="bg1">
                    <a:lumMod val="85000"/>
                  </a:schemeClr>
                </a:solidFill>
                <a:ea typeface="+mn-lt"/>
                <a:cs typeface="+mn-lt"/>
              </a:rPr>
              <a:t>aucs, florentine, sampson, bankwiring, tailorshop.</a:t>
            </a:r>
          </a:p>
          <a:p>
            <a:pPr marL="0" indent="0">
              <a:buNone/>
            </a:pPr>
            <a:endParaRPr lang="en-US" sz="2400">
              <a:ea typeface="ＭＳ Ｐゴシック"/>
              <a:cs typeface="+mn-lt"/>
            </a:endParaRPr>
          </a:p>
        </p:txBody>
      </p:sp>
    </p:spTree>
    <p:extLst>
      <p:ext uri="{BB962C8B-B14F-4D97-AF65-F5344CB8AC3E}">
        <p14:creationId xmlns:p14="http://schemas.microsoft.com/office/powerpoint/2010/main" val="25867846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C3A0A-2E2C-4454-950D-10D76177F71C}"/>
              </a:ext>
            </a:extLst>
          </p:cNvPr>
          <p:cNvSpPr>
            <a:spLocks noGrp="1"/>
          </p:cNvSpPr>
          <p:nvPr>
            <p:ph type="title"/>
          </p:nvPr>
        </p:nvSpPr>
        <p:spPr/>
        <p:txBody>
          <a:bodyPr/>
          <a:lstStyle/>
          <a:p>
            <a:r>
              <a:rPr lang="en-US">
                <a:cs typeface="Arial"/>
              </a:rPr>
              <a:t>Why network generation?</a:t>
            </a:r>
            <a:endParaRPr lang="en-US"/>
          </a:p>
        </p:txBody>
      </p:sp>
      <p:sp>
        <p:nvSpPr>
          <p:cNvPr id="3" name="Content Placeholder 2">
            <a:extLst>
              <a:ext uri="{FF2B5EF4-FFF2-40B4-BE49-F238E27FC236}">
                <a16:creationId xmlns:a16="http://schemas.microsoft.com/office/drawing/2014/main" id="{6E78A677-0058-4938-8445-60B7B1ECDECC}"/>
              </a:ext>
            </a:extLst>
          </p:cNvPr>
          <p:cNvSpPr>
            <a:spLocks noGrp="1"/>
          </p:cNvSpPr>
          <p:nvPr>
            <p:ph idx="1"/>
          </p:nvPr>
        </p:nvSpPr>
        <p:spPr/>
        <p:txBody>
          <a:bodyPr/>
          <a:lstStyle/>
          <a:p>
            <a:r>
              <a:rPr lang="en-US">
                <a:cs typeface="Arial"/>
              </a:rPr>
              <a:t>An example: preferential attachment.</a:t>
            </a:r>
          </a:p>
          <a:p>
            <a:r>
              <a:rPr lang="en-US">
                <a:cs typeface="Arial"/>
              </a:rPr>
              <a:t>Some applications:</a:t>
            </a:r>
          </a:p>
          <a:p>
            <a:pPr lvl="1"/>
            <a:r>
              <a:rPr lang="en-US">
                <a:cs typeface="Arial"/>
              </a:rPr>
              <a:t>As a source of data, e.g., to test algorithms.</a:t>
            </a:r>
          </a:p>
          <a:p>
            <a:pPr lvl="1"/>
            <a:r>
              <a:rPr lang="en-US">
                <a:cs typeface="Arial"/>
              </a:rPr>
              <a:t>To reason about possible (simple) mechanisms explaining the observed structure of empirical networks (e.g., short average distance, hubs, …).</a:t>
            </a:r>
          </a:p>
          <a:p>
            <a:pPr lvl="1"/>
            <a:r>
              <a:rPr lang="en-US">
                <a:cs typeface="Arial"/>
              </a:rPr>
              <a:t>As a null model.</a:t>
            </a:r>
          </a:p>
          <a:p>
            <a:r>
              <a:rPr lang="en-US">
                <a:cs typeface="Arial"/>
              </a:rPr>
              <a:t>Multiplex networks are more complex:</a:t>
            </a:r>
          </a:p>
          <a:p>
            <a:pPr lvl="1"/>
            <a:r>
              <a:rPr lang="en-US">
                <a:cs typeface="Arial"/>
              </a:rPr>
              <a:t>Generating models must explain the internal structure of each layer + layer relationships.</a:t>
            </a:r>
          </a:p>
        </p:txBody>
      </p:sp>
    </p:spTree>
    <p:extLst>
      <p:ext uri="{BB962C8B-B14F-4D97-AF65-F5344CB8AC3E}">
        <p14:creationId xmlns:p14="http://schemas.microsoft.com/office/powerpoint/2010/main" val="40940362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7460B-D1E5-7F49-A028-54B3026F63C6}"/>
              </a:ext>
            </a:extLst>
          </p:cNvPr>
          <p:cNvSpPr>
            <a:spLocks noGrp="1"/>
          </p:cNvSpPr>
          <p:nvPr>
            <p:ph type="title"/>
          </p:nvPr>
        </p:nvSpPr>
        <p:spPr/>
        <p:txBody>
          <a:bodyPr/>
          <a:lstStyle/>
          <a:p>
            <a:r>
              <a:rPr lang="en-SE" dirty="0"/>
              <a:t>Some empirical evidence</a:t>
            </a:r>
          </a:p>
        </p:txBody>
      </p:sp>
      <p:pic>
        <p:nvPicPr>
          <p:cNvPr id="4" name="Immagine 4" descr="Immagine 3.png">
            <a:extLst>
              <a:ext uri="{FF2B5EF4-FFF2-40B4-BE49-F238E27FC236}">
                <a16:creationId xmlns:a16="http://schemas.microsoft.com/office/drawing/2014/main" id="{EB26F1C9-58CA-5841-98EC-3DFB0EE035C1}"/>
              </a:ext>
            </a:extLst>
          </p:cNvPr>
          <p:cNvPicPr>
            <a:picLocks noChangeAspect="1"/>
          </p:cNvPicPr>
          <p:nvPr/>
        </p:nvPicPr>
        <p:blipFill rotWithShape="1">
          <a:blip r:embed="rId2" cstate="print"/>
          <a:srcRect r="50519"/>
          <a:stretch/>
        </p:blipFill>
        <p:spPr>
          <a:xfrm>
            <a:off x="1763688" y="1879895"/>
            <a:ext cx="5494375" cy="3890274"/>
          </a:xfrm>
          <a:prstGeom prst="rect">
            <a:avLst/>
          </a:prstGeom>
        </p:spPr>
      </p:pic>
      <p:pic>
        <p:nvPicPr>
          <p:cNvPr id="5" name="Immagine 6" descr="twitter-logo.jpg">
            <a:extLst>
              <a:ext uri="{FF2B5EF4-FFF2-40B4-BE49-F238E27FC236}">
                <a16:creationId xmlns:a16="http://schemas.microsoft.com/office/drawing/2014/main" id="{40BBB3D2-EF17-4447-9466-48AF483E0AB2}"/>
              </a:ext>
            </a:extLst>
          </p:cNvPr>
          <p:cNvPicPr>
            <a:picLocks noChangeAspect="1"/>
          </p:cNvPicPr>
          <p:nvPr/>
        </p:nvPicPr>
        <p:blipFill>
          <a:blip r:embed="rId3" cstate="print">
            <a:clrChange>
              <a:clrFrom>
                <a:srgbClr val="FFFFFF"/>
              </a:clrFrom>
              <a:clrTo>
                <a:srgbClr val="FFFFFF">
                  <a:alpha val="0"/>
                </a:srgbClr>
              </a:clrTo>
            </a:clrChange>
          </a:blip>
          <a:stretch>
            <a:fillRect/>
          </a:stretch>
        </p:blipFill>
        <p:spPr>
          <a:xfrm rot="16200000">
            <a:off x="626573" y="3305043"/>
            <a:ext cx="2459099" cy="904948"/>
          </a:xfrm>
          <a:prstGeom prst="rect">
            <a:avLst/>
          </a:prstGeom>
        </p:spPr>
      </p:pic>
      <p:sp>
        <p:nvSpPr>
          <p:cNvPr id="6" name="Rectangle 5">
            <a:extLst>
              <a:ext uri="{FF2B5EF4-FFF2-40B4-BE49-F238E27FC236}">
                <a16:creationId xmlns:a16="http://schemas.microsoft.com/office/drawing/2014/main" id="{7F64E3D9-86F2-8040-B05B-D5210334F94D}"/>
              </a:ext>
            </a:extLst>
          </p:cNvPr>
          <p:cNvSpPr>
            <a:spLocks noChangeArrowheads="1"/>
          </p:cNvSpPr>
          <p:nvPr/>
        </p:nvSpPr>
        <p:spPr bwMode="auto">
          <a:xfrm>
            <a:off x="3923928" y="5480295"/>
            <a:ext cx="1769461" cy="576064"/>
          </a:xfrm>
          <a:prstGeom prst="rect">
            <a:avLst/>
          </a:prstGeom>
          <a:blipFill dpi="0" rotWithShape="0">
            <a:blip r:embed="rId4" cstate="print"/>
            <a:srcRect/>
            <a:stretch>
              <a:fillRect/>
            </a:stretch>
          </a:blipFill>
          <a:ln w="9525">
            <a:noFill/>
            <a:miter lim="800000"/>
            <a:headEnd/>
            <a:tailEnd/>
          </a:ln>
          <a:effectLst/>
        </p:spPr>
        <p:txBody>
          <a:bodyPr lIns="38100" tIns="38100" rIns="38100" bIns="38100" anchor="ctr">
            <a:prstTxWarp prst="textNoShape">
              <a:avLst/>
            </a:prstTxWarp>
          </a:bodyPr>
          <a:lstStyle/>
          <a:p>
            <a:pPr>
              <a:buClr>
                <a:srgbClr val="000000"/>
              </a:buClr>
              <a:buSzPct val="171000"/>
              <a:buFont typeface="Thonburi" charset="0"/>
              <a:buNone/>
              <a:tabLst>
                <a:tab pos="558800" algn="l"/>
              </a:tabLst>
            </a:pPr>
            <a:endParaRPr lang="en-US" sz="3600">
              <a:solidFill>
                <a:schemeClr val="tx1"/>
              </a:solidFill>
            </a:endParaRPr>
          </a:p>
        </p:txBody>
      </p:sp>
    </p:spTree>
    <p:extLst>
      <p:ext uri="{BB962C8B-B14F-4D97-AF65-F5344CB8AC3E}">
        <p14:creationId xmlns:p14="http://schemas.microsoft.com/office/powerpoint/2010/main" val="1598245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Generation</a:t>
            </a:r>
          </a:p>
        </p:txBody>
      </p:sp>
      <p:sp>
        <p:nvSpPr>
          <p:cNvPr id="50" name="Rettangolo 43"/>
          <p:cNvSpPr/>
          <p:nvPr/>
        </p:nvSpPr>
        <p:spPr>
          <a:xfrm>
            <a:off x="1619672" y="1724316"/>
            <a:ext cx="500710" cy="294385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1" name="TextBox 10">
            <a:extLst>
              <a:ext uri="{FF2B5EF4-FFF2-40B4-BE49-F238E27FC236}">
                <a16:creationId xmlns:a16="http://schemas.microsoft.com/office/drawing/2014/main" id="{219D8C64-7BA0-4819-AB4C-DD256F05FE55}"/>
              </a:ext>
            </a:extLst>
          </p:cNvPr>
          <p:cNvSpPr txBox="1"/>
          <p:nvPr/>
        </p:nvSpPr>
        <p:spPr>
          <a:xfrm>
            <a:off x="630472" y="1716649"/>
            <a:ext cx="8109073" cy="5262979"/>
          </a:xfrm>
          <a:prstGeom prst="rect">
            <a:avLst/>
          </a:prstGeom>
          <a:noFill/>
        </p:spPr>
        <p:txBody>
          <a:bodyPr wrap="square" lIns="91440" tIns="45720" rIns="91440" bIns="45720" anchor="t">
            <a:spAutoFit/>
          </a:bodyPr>
          <a:lstStyle/>
          <a:p>
            <a:pPr algn="just"/>
            <a:r>
              <a:rPr lang="en-US" sz="2400" b="0" i="0">
                <a:effectLst/>
                <a:latin typeface="+mj-lt"/>
              </a:rPr>
              <a:t>The package also provides basic functionality to generate synthetic multiplex networks. This problem is approached by allowing layers to evolve at different rates, based on internal or external dynamics. Internal dynamics can be modelled using existing network models (for example, preferential attachment), assuming that how the layer grows can be explained only looking at the layer itself. External dynamics involve importing edges from other layers. Within this perspective the intuition is that relations existing on a layer might naturally expand over time into other layers (e.g., co-workers starting to add each other as friends on Facebook).</a:t>
            </a:r>
          </a:p>
          <a:p>
            <a:pPr algn="just"/>
            <a:endParaRPr lang="en-US" sz="2400">
              <a:latin typeface="+mj-lt"/>
            </a:endParaRPr>
          </a:p>
          <a:p>
            <a:pPr algn="just"/>
            <a:r>
              <a:rPr lang="en-US" sz="2400" b="0" i="0">
                <a:effectLst/>
                <a:latin typeface="+mj-lt"/>
              </a:rPr>
              <a:t> </a:t>
            </a:r>
          </a:p>
        </p:txBody>
      </p:sp>
    </p:spTree>
    <p:extLst>
      <p:ext uri="{BB962C8B-B14F-4D97-AF65-F5344CB8AC3E}">
        <p14:creationId xmlns:p14="http://schemas.microsoft.com/office/powerpoint/2010/main" val="26720032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4" name="Straight Connector 3"/>
          <p:cNvCxnSpPr/>
          <p:nvPr/>
        </p:nvCxnSpPr>
        <p:spPr>
          <a:xfrm flipV="1">
            <a:off x="1316807" y="6044288"/>
            <a:ext cx="7474220" cy="3302"/>
          </a:xfrm>
          <a:prstGeom prst="line">
            <a:avLst/>
          </a:prstGeom>
          <a:ln w="12700" cmpd="sng">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8078174" y="6070941"/>
            <a:ext cx="755135" cy="461665"/>
          </a:xfrm>
          <a:prstGeom prst="rect">
            <a:avLst/>
          </a:prstGeom>
          <a:noFill/>
        </p:spPr>
        <p:txBody>
          <a:bodyPr wrap="none" rtlCol="0">
            <a:spAutoFit/>
          </a:bodyPr>
          <a:lstStyle/>
          <a:p>
            <a:r>
              <a:rPr lang="en-US" sz="2400"/>
              <a:t>time</a:t>
            </a:r>
            <a:endParaRPr lang="en-US" sz="2400" baseline="-25000"/>
          </a:p>
        </p:txBody>
      </p:sp>
      <p:cxnSp>
        <p:nvCxnSpPr>
          <p:cNvPr id="24" name="Straight Connector 23"/>
          <p:cNvCxnSpPr/>
          <p:nvPr/>
        </p:nvCxnSpPr>
        <p:spPr>
          <a:xfrm>
            <a:off x="1020277" y="6044288"/>
            <a:ext cx="274117" cy="0"/>
          </a:xfrm>
          <a:prstGeom prst="line">
            <a:avLst/>
          </a:prstGeom>
          <a:ln w="12700" cmpd="sng">
            <a:solidFill>
              <a:schemeClr val="tx1"/>
            </a:solidFill>
            <a:prstDash val="sys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783407" y="4540277"/>
            <a:ext cx="713232" cy="646331"/>
          </a:xfrm>
          <a:prstGeom prst="rect">
            <a:avLst/>
          </a:prstGeom>
          <a:noFill/>
        </p:spPr>
        <p:txBody>
          <a:bodyPr wrap="square" rtlCol="0">
            <a:spAutoFit/>
          </a:bodyPr>
          <a:lstStyle/>
          <a:p>
            <a:r>
              <a:rPr lang="en-US" sz="3600" b="1">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L</a:t>
            </a:r>
            <a:r>
              <a:rPr lang="en-US" sz="3600" b="1" baseline="-2500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1</a:t>
            </a:r>
          </a:p>
        </p:txBody>
      </p:sp>
      <p:sp>
        <p:nvSpPr>
          <p:cNvPr id="26" name="TextBox 25"/>
          <p:cNvSpPr txBox="1"/>
          <p:nvPr/>
        </p:nvSpPr>
        <p:spPr>
          <a:xfrm>
            <a:off x="783407" y="5350958"/>
            <a:ext cx="713232" cy="646331"/>
          </a:xfrm>
          <a:prstGeom prst="rect">
            <a:avLst/>
          </a:prstGeom>
          <a:noFill/>
        </p:spPr>
        <p:txBody>
          <a:bodyPr wrap="square" rtlCol="0">
            <a:spAutoFit/>
          </a:bodyPr>
          <a:lstStyle/>
          <a:p>
            <a:r>
              <a:rPr lang="en-US" sz="3600" b="1">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L</a:t>
            </a:r>
            <a:r>
              <a:rPr lang="en-US" sz="3600" b="1" baseline="-2500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2</a:t>
            </a:r>
          </a:p>
        </p:txBody>
      </p:sp>
      <p:cxnSp>
        <p:nvCxnSpPr>
          <p:cNvPr id="76" name="Straight Connector 75"/>
          <p:cNvCxnSpPr/>
          <p:nvPr/>
        </p:nvCxnSpPr>
        <p:spPr>
          <a:xfrm flipH="1">
            <a:off x="2470368" y="4678161"/>
            <a:ext cx="14315" cy="1317748"/>
          </a:xfrm>
          <a:prstGeom prst="line">
            <a:avLst/>
          </a:prstGeom>
          <a:ln w="12700" cmpd="sng">
            <a:solidFill>
              <a:schemeClr val="tx1"/>
            </a:solidFill>
            <a:prstDash val="sys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H="1">
            <a:off x="4785432" y="4678161"/>
            <a:ext cx="13258" cy="1317750"/>
          </a:xfrm>
          <a:prstGeom prst="line">
            <a:avLst/>
          </a:prstGeom>
          <a:ln w="12700" cmpd="sng">
            <a:solidFill>
              <a:schemeClr val="tx1"/>
            </a:solidFill>
            <a:prstDash val="sys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6842460" y="4678161"/>
            <a:ext cx="1" cy="1302882"/>
          </a:xfrm>
          <a:prstGeom prst="line">
            <a:avLst/>
          </a:prstGeom>
          <a:ln w="12700" cmpd="sng">
            <a:solidFill>
              <a:schemeClr val="tx1"/>
            </a:solidFill>
            <a:prstDash val="sys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a:off x="2278159" y="5992609"/>
            <a:ext cx="391754" cy="461665"/>
          </a:xfrm>
          <a:prstGeom prst="rect">
            <a:avLst/>
          </a:prstGeom>
          <a:noFill/>
        </p:spPr>
        <p:txBody>
          <a:bodyPr wrap="none" rtlCol="0">
            <a:spAutoFit/>
          </a:bodyPr>
          <a:lstStyle/>
          <a:p>
            <a:r>
              <a:rPr lang="en-US" sz="2400"/>
              <a:t>t</a:t>
            </a:r>
            <a:r>
              <a:rPr lang="en-US" sz="2400" baseline="-25000"/>
              <a:t>0</a:t>
            </a:r>
          </a:p>
        </p:txBody>
      </p:sp>
      <p:sp>
        <p:nvSpPr>
          <p:cNvPr id="80" name="TextBox 79"/>
          <p:cNvSpPr txBox="1"/>
          <p:nvPr/>
        </p:nvSpPr>
        <p:spPr>
          <a:xfrm>
            <a:off x="4589555" y="5992610"/>
            <a:ext cx="391754" cy="461665"/>
          </a:xfrm>
          <a:prstGeom prst="rect">
            <a:avLst/>
          </a:prstGeom>
          <a:noFill/>
        </p:spPr>
        <p:txBody>
          <a:bodyPr wrap="none" rtlCol="0">
            <a:spAutoFit/>
          </a:bodyPr>
          <a:lstStyle/>
          <a:p>
            <a:r>
              <a:rPr lang="en-US" sz="2400"/>
              <a:t>t</a:t>
            </a:r>
            <a:r>
              <a:rPr lang="en-US" sz="2400" baseline="-25000"/>
              <a:t>1</a:t>
            </a:r>
          </a:p>
        </p:txBody>
      </p:sp>
      <p:sp>
        <p:nvSpPr>
          <p:cNvPr id="81" name="TextBox 80"/>
          <p:cNvSpPr txBox="1"/>
          <p:nvPr/>
        </p:nvSpPr>
        <p:spPr>
          <a:xfrm>
            <a:off x="6650248" y="5981044"/>
            <a:ext cx="391754" cy="461665"/>
          </a:xfrm>
          <a:prstGeom prst="rect">
            <a:avLst/>
          </a:prstGeom>
          <a:noFill/>
        </p:spPr>
        <p:txBody>
          <a:bodyPr wrap="none" rtlCol="0">
            <a:spAutoFit/>
          </a:bodyPr>
          <a:lstStyle/>
          <a:p>
            <a:r>
              <a:rPr lang="en-US" sz="2400"/>
              <a:t>t</a:t>
            </a:r>
            <a:r>
              <a:rPr lang="en-US" sz="2400" baseline="-25000"/>
              <a:t>2</a:t>
            </a:r>
          </a:p>
        </p:txBody>
      </p:sp>
      <p:grpSp>
        <p:nvGrpSpPr>
          <p:cNvPr id="75" name="Group 74"/>
          <p:cNvGrpSpPr/>
          <p:nvPr/>
        </p:nvGrpSpPr>
        <p:grpSpPr>
          <a:xfrm>
            <a:off x="2267700" y="4526905"/>
            <a:ext cx="713232" cy="673074"/>
            <a:chOff x="2280529" y="4189480"/>
            <a:chExt cx="713232" cy="673074"/>
          </a:xfrm>
        </p:grpSpPr>
        <p:sp>
          <p:nvSpPr>
            <p:cNvPr id="83" name="TextBox 82"/>
            <p:cNvSpPr txBox="1"/>
            <p:nvPr/>
          </p:nvSpPr>
          <p:spPr>
            <a:xfrm>
              <a:off x="2280529" y="4216223"/>
              <a:ext cx="713232" cy="646331"/>
            </a:xfrm>
            <a:prstGeom prst="rect">
              <a:avLst/>
            </a:prstGeom>
            <a:noFill/>
          </p:spPr>
          <p:txBody>
            <a:bodyPr wrap="square" rtlCol="0">
              <a:spAutoFit/>
            </a:bodyPr>
            <a:lstStyle/>
            <a:p>
              <a:r>
                <a:rPr lang="en-US" sz="3600" b="1">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L</a:t>
              </a:r>
              <a:r>
                <a:rPr lang="en-US" sz="3600" b="1" baseline="-2500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1</a:t>
              </a:r>
            </a:p>
          </p:txBody>
        </p:sp>
        <p:sp>
          <p:nvSpPr>
            <p:cNvPr id="84" name="TextBox 83"/>
            <p:cNvSpPr txBox="1"/>
            <p:nvPr/>
          </p:nvSpPr>
          <p:spPr>
            <a:xfrm>
              <a:off x="2484683" y="4189480"/>
              <a:ext cx="414484" cy="369332"/>
            </a:xfrm>
            <a:prstGeom prst="rect">
              <a:avLst/>
            </a:prstGeom>
            <a:noFill/>
          </p:spPr>
          <p:txBody>
            <a:bodyPr wrap="none" rtlCol="0">
              <a:spAutoFit/>
            </a:bodyPr>
            <a:lstStyle/>
            <a:p>
              <a:r>
                <a:rPr lang="en-US"/>
                <a:t>+e</a:t>
              </a:r>
            </a:p>
          </p:txBody>
        </p:sp>
      </p:grpSp>
      <p:grpSp>
        <p:nvGrpSpPr>
          <p:cNvPr id="129" name="Group 128"/>
          <p:cNvGrpSpPr/>
          <p:nvPr/>
        </p:nvGrpSpPr>
        <p:grpSpPr>
          <a:xfrm>
            <a:off x="3440514" y="1191528"/>
            <a:ext cx="1640343" cy="521947"/>
            <a:chOff x="3209592" y="2356966"/>
            <a:chExt cx="1640343" cy="521947"/>
          </a:xfrm>
        </p:grpSpPr>
        <p:sp>
          <p:nvSpPr>
            <p:cNvPr id="130" name="Oval 129"/>
            <p:cNvSpPr/>
            <p:nvPr/>
          </p:nvSpPr>
          <p:spPr>
            <a:xfrm>
              <a:off x="3209592" y="2425305"/>
              <a:ext cx="476264" cy="45360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31" name="Straight Arrow Connector 130"/>
            <p:cNvCxnSpPr>
              <a:stCxn id="130" idx="6"/>
              <a:endCxn id="135" idx="3"/>
            </p:cNvCxnSpPr>
            <p:nvPr/>
          </p:nvCxnSpPr>
          <p:spPr>
            <a:xfrm flipV="1">
              <a:off x="3685856" y="2356966"/>
              <a:ext cx="1164079" cy="295143"/>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132" name="Group 131"/>
          <p:cNvGrpSpPr/>
          <p:nvPr/>
        </p:nvGrpSpPr>
        <p:grpSpPr>
          <a:xfrm>
            <a:off x="3916778" y="576513"/>
            <a:ext cx="1094332" cy="454640"/>
            <a:chOff x="3685856" y="1744893"/>
            <a:chExt cx="1094332" cy="454640"/>
          </a:xfrm>
        </p:grpSpPr>
        <p:cxnSp>
          <p:nvCxnSpPr>
            <p:cNvPr id="133" name="Straight Arrow Connector 132"/>
            <p:cNvCxnSpPr>
              <a:stCxn id="134" idx="2"/>
              <a:endCxn id="135" idx="2"/>
            </p:cNvCxnSpPr>
            <p:nvPr/>
          </p:nvCxnSpPr>
          <p:spPr>
            <a:xfrm>
              <a:off x="3685856" y="1971697"/>
              <a:ext cx="1094332" cy="227836"/>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34" name="Oval 133"/>
            <p:cNvSpPr/>
            <p:nvPr/>
          </p:nvSpPr>
          <p:spPr>
            <a:xfrm>
              <a:off x="3685856" y="1744893"/>
              <a:ext cx="476264" cy="45360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5" name="Oval 134"/>
          <p:cNvSpPr/>
          <p:nvPr/>
        </p:nvSpPr>
        <p:spPr>
          <a:xfrm>
            <a:off x="5011110" y="804349"/>
            <a:ext cx="476264" cy="45360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36" name="Group 135"/>
          <p:cNvGrpSpPr/>
          <p:nvPr/>
        </p:nvGrpSpPr>
        <p:grpSpPr>
          <a:xfrm>
            <a:off x="4154910" y="1257957"/>
            <a:ext cx="1094332" cy="840881"/>
            <a:chOff x="3923988" y="2425211"/>
            <a:chExt cx="1094332" cy="840881"/>
          </a:xfrm>
        </p:grpSpPr>
        <p:cxnSp>
          <p:nvCxnSpPr>
            <p:cNvPr id="137" name="Straight Arrow Connector 136"/>
            <p:cNvCxnSpPr>
              <a:stCxn id="138" idx="7"/>
              <a:endCxn id="135" idx="4"/>
            </p:cNvCxnSpPr>
            <p:nvPr/>
          </p:nvCxnSpPr>
          <p:spPr>
            <a:xfrm flipV="1">
              <a:off x="4330505" y="2425211"/>
              <a:ext cx="687815" cy="453702"/>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38" name="Oval 137"/>
            <p:cNvSpPr/>
            <p:nvPr/>
          </p:nvSpPr>
          <p:spPr>
            <a:xfrm>
              <a:off x="3923988" y="2812484"/>
              <a:ext cx="476264" cy="45360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39" name="Group 138"/>
          <p:cNvGrpSpPr/>
          <p:nvPr/>
        </p:nvGrpSpPr>
        <p:grpSpPr>
          <a:xfrm>
            <a:off x="5500203" y="604893"/>
            <a:ext cx="1296625" cy="453608"/>
            <a:chOff x="5269281" y="1772241"/>
            <a:chExt cx="1296625" cy="453608"/>
          </a:xfrm>
        </p:grpSpPr>
        <p:sp>
          <p:nvSpPr>
            <p:cNvPr id="140" name="Oval 139"/>
            <p:cNvSpPr/>
            <p:nvPr/>
          </p:nvSpPr>
          <p:spPr>
            <a:xfrm>
              <a:off x="6089642" y="1772241"/>
              <a:ext cx="476264" cy="453608"/>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41" name="Straight Arrow Connector 140"/>
            <p:cNvCxnSpPr>
              <a:stCxn id="140" idx="2"/>
              <a:endCxn id="135" idx="6"/>
            </p:cNvCxnSpPr>
            <p:nvPr/>
          </p:nvCxnSpPr>
          <p:spPr>
            <a:xfrm flipH="1">
              <a:off x="5269281" y="1999045"/>
              <a:ext cx="820361" cy="199456"/>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145" name="Group 144"/>
          <p:cNvGrpSpPr/>
          <p:nvPr/>
        </p:nvGrpSpPr>
        <p:grpSpPr>
          <a:xfrm>
            <a:off x="5262071" y="122905"/>
            <a:ext cx="593211" cy="681444"/>
            <a:chOff x="4746492" y="1065642"/>
            <a:chExt cx="593211" cy="681444"/>
          </a:xfrm>
        </p:grpSpPr>
        <p:sp>
          <p:nvSpPr>
            <p:cNvPr id="146" name="Oval 145"/>
            <p:cNvSpPr/>
            <p:nvPr/>
          </p:nvSpPr>
          <p:spPr>
            <a:xfrm>
              <a:off x="4863439" y="1065642"/>
              <a:ext cx="476264" cy="453608"/>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47" name="Straight Arrow Connector 146"/>
            <p:cNvCxnSpPr>
              <a:stCxn id="146" idx="3"/>
              <a:endCxn id="135" idx="0"/>
            </p:cNvCxnSpPr>
            <p:nvPr/>
          </p:nvCxnSpPr>
          <p:spPr>
            <a:xfrm flipH="1">
              <a:off x="4746492" y="1452821"/>
              <a:ext cx="186694" cy="294265"/>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2417362" y="1031188"/>
            <a:ext cx="1035981" cy="455483"/>
            <a:chOff x="2186440" y="2199374"/>
            <a:chExt cx="1035981" cy="455483"/>
          </a:xfrm>
        </p:grpSpPr>
        <p:sp>
          <p:nvSpPr>
            <p:cNvPr id="143" name="Oval 142"/>
            <p:cNvSpPr/>
            <p:nvPr/>
          </p:nvSpPr>
          <p:spPr>
            <a:xfrm>
              <a:off x="2186440" y="2199374"/>
              <a:ext cx="476264" cy="453608"/>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44" name="Straight Arrow Connector 143"/>
            <p:cNvCxnSpPr>
              <a:stCxn id="143" idx="6"/>
              <a:endCxn id="130" idx="2"/>
            </p:cNvCxnSpPr>
            <p:nvPr/>
          </p:nvCxnSpPr>
          <p:spPr>
            <a:xfrm>
              <a:off x="2662704" y="2426178"/>
              <a:ext cx="559717" cy="228679"/>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148" name="Group 147"/>
          <p:cNvGrpSpPr/>
          <p:nvPr/>
        </p:nvGrpSpPr>
        <p:grpSpPr>
          <a:xfrm>
            <a:off x="4581707" y="4526905"/>
            <a:ext cx="713232" cy="673074"/>
            <a:chOff x="2280529" y="4189480"/>
            <a:chExt cx="713232" cy="673074"/>
          </a:xfrm>
        </p:grpSpPr>
        <p:sp>
          <p:nvSpPr>
            <p:cNvPr id="149" name="TextBox 148"/>
            <p:cNvSpPr txBox="1"/>
            <p:nvPr/>
          </p:nvSpPr>
          <p:spPr>
            <a:xfrm>
              <a:off x="2280529" y="4216223"/>
              <a:ext cx="713232" cy="646331"/>
            </a:xfrm>
            <a:prstGeom prst="rect">
              <a:avLst/>
            </a:prstGeom>
            <a:noFill/>
          </p:spPr>
          <p:txBody>
            <a:bodyPr wrap="square" rtlCol="0">
              <a:spAutoFit/>
            </a:bodyPr>
            <a:lstStyle/>
            <a:p>
              <a:r>
                <a:rPr lang="en-US" sz="3600" b="1">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L</a:t>
              </a:r>
              <a:r>
                <a:rPr lang="en-US" sz="3600" b="1" baseline="-2500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1</a:t>
              </a:r>
            </a:p>
          </p:txBody>
        </p:sp>
        <p:sp>
          <p:nvSpPr>
            <p:cNvPr id="150" name="TextBox 149"/>
            <p:cNvSpPr txBox="1"/>
            <p:nvPr/>
          </p:nvSpPr>
          <p:spPr>
            <a:xfrm>
              <a:off x="2484683" y="4189480"/>
              <a:ext cx="414484" cy="369332"/>
            </a:xfrm>
            <a:prstGeom prst="rect">
              <a:avLst/>
            </a:prstGeom>
            <a:noFill/>
          </p:spPr>
          <p:txBody>
            <a:bodyPr wrap="none" rtlCol="0">
              <a:spAutoFit/>
            </a:bodyPr>
            <a:lstStyle/>
            <a:p>
              <a:r>
                <a:rPr lang="en-US"/>
                <a:t>+e</a:t>
              </a:r>
            </a:p>
          </p:txBody>
        </p:sp>
      </p:grpSp>
      <p:grpSp>
        <p:nvGrpSpPr>
          <p:cNvPr id="151" name="Group 150"/>
          <p:cNvGrpSpPr/>
          <p:nvPr/>
        </p:nvGrpSpPr>
        <p:grpSpPr>
          <a:xfrm>
            <a:off x="6624987" y="4526905"/>
            <a:ext cx="713232" cy="673074"/>
            <a:chOff x="2280529" y="4189480"/>
            <a:chExt cx="713232" cy="673074"/>
          </a:xfrm>
        </p:grpSpPr>
        <p:sp>
          <p:nvSpPr>
            <p:cNvPr id="152" name="TextBox 151"/>
            <p:cNvSpPr txBox="1"/>
            <p:nvPr/>
          </p:nvSpPr>
          <p:spPr>
            <a:xfrm>
              <a:off x="2280529" y="4216223"/>
              <a:ext cx="713232" cy="646331"/>
            </a:xfrm>
            <a:prstGeom prst="rect">
              <a:avLst/>
            </a:prstGeom>
            <a:noFill/>
          </p:spPr>
          <p:txBody>
            <a:bodyPr wrap="square" rtlCol="0">
              <a:spAutoFit/>
            </a:bodyPr>
            <a:lstStyle/>
            <a:p>
              <a:r>
                <a:rPr lang="en-US" sz="3600" b="1">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L</a:t>
              </a:r>
              <a:r>
                <a:rPr lang="en-US" sz="3600" b="1" baseline="-2500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1</a:t>
              </a:r>
            </a:p>
          </p:txBody>
        </p:sp>
        <p:sp>
          <p:nvSpPr>
            <p:cNvPr id="153" name="TextBox 152"/>
            <p:cNvSpPr txBox="1"/>
            <p:nvPr/>
          </p:nvSpPr>
          <p:spPr>
            <a:xfrm>
              <a:off x="2484683" y="4189480"/>
              <a:ext cx="414484" cy="369332"/>
            </a:xfrm>
            <a:prstGeom prst="rect">
              <a:avLst/>
            </a:prstGeom>
            <a:noFill/>
          </p:spPr>
          <p:txBody>
            <a:bodyPr wrap="none" rtlCol="0">
              <a:spAutoFit/>
            </a:bodyPr>
            <a:lstStyle/>
            <a:p>
              <a:r>
                <a:rPr lang="en-US"/>
                <a:t>+e</a:t>
              </a:r>
            </a:p>
          </p:txBody>
        </p:sp>
      </p:grpSp>
      <p:grpSp>
        <p:nvGrpSpPr>
          <p:cNvPr id="157" name="Group 156"/>
          <p:cNvGrpSpPr/>
          <p:nvPr/>
        </p:nvGrpSpPr>
        <p:grpSpPr>
          <a:xfrm>
            <a:off x="2256357" y="5320899"/>
            <a:ext cx="713232" cy="673074"/>
            <a:chOff x="2280529" y="4189480"/>
            <a:chExt cx="713232" cy="673074"/>
          </a:xfrm>
        </p:grpSpPr>
        <p:sp>
          <p:nvSpPr>
            <p:cNvPr id="158" name="TextBox 157"/>
            <p:cNvSpPr txBox="1"/>
            <p:nvPr/>
          </p:nvSpPr>
          <p:spPr>
            <a:xfrm>
              <a:off x="2280529" y="4216223"/>
              <a:ext cx="713232" cy="646331"/>
            </a:xfrm>
            <a:prstGeom prst="rect">
              <a:avLst/>
            </a:prstGeom>
            <a:noFill/>
          </p:spPr>
          <p:txBody>
            <a:bodyPr wrap="square" rtlCol="0">
              <a:spAutoFit/>
            </a:bodyPr>
            <a:lstStyle/>
            <a:p>
              <a:r>
                <a:rPr lang="en-US" sz="3600" b="1">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L</a:t>
              </a:r>
              <a:r>
                <a:rPr lang="en-US" sz="3600" b="1" baseline="-2500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2</a:t>
              </a:r>
            </a:p>
          </p:txBody>
        </p:sp>
        <p:sp>
          <p:nvSpPr>
            <p:cNvPr id="159" name="TextBox 158"/>
            <p:cNvSpPr txBox="1"/>
            <p:nvPr/>
          </p:nvSpPr>
          <p:spPr>
            <a:xfrm>
              <a:off x="2484683" y="4189480"/>
              <a:ext cx="414484" cy="369332"/>
            </a:xfrm>
            <a:prstGeom prst="rect">
              <a:avLst/>
            </a:prstGeom>
            <a:noFill/>
          </p:spPr>
          <p:txBody>
            <a:bodyPr wrap="none" rtlCol="0">
              <a:spAutoFit/>
            </a:bodyPr>
            <a:lstStyle/>
            <a:p>
              <a:r>
                <a:rPr lang="en-US"/>
                <a:t>+e</a:t>
              </a:r>
            </a:p>
          </p:txBody>
        </p:sp>
      </p:grpSp>
      <p:grpSp>
        <p:nvGrpSpPr>
          <p:cNvPr id="160" name="Group 159"/>
          <p:cNvGrpSpPr/>
          <p:nvPr/>
        </p:nvGrpSpPr>
        <p:grpSpPr>
          <a:xfrm>
            <a:off x="4570364" y="5320899"/>
            <a:ext cx="713232" cy="673074"/>
            <a:chOff x="2280529" y="4189480"/>
            <a:chExt cx="713232" cy="673074"/>
          </a:xfrm>
        </p:grpSpPr>
        <p:sp>
          <p:nvSpPr>
            <p:cNvPr id="161" name="TextBox 160"/>
            <p:cNvSpPr txBox="1"/>
            <p:nvPr/>
          </p:nvSpPr>
          <p:spPr>
            <a:xfrm>
              <a:off x="2280529" y="4216223"/>
              <a:ext cx="713232" cy="646331"/>
            </a:xfrm>
            <a:prstGeom prst="rect">
              <a:avLst/>
            </a:prstGeom>
            <a:noFill/>
          </p:spPr>
          <p:txBody>
            <a:bodyPr wrap="square" rtlCol="0">
              <a:spAutoFit/>
            </a:bodyPr>
            <a:lstStyle/>
            <a:p>
              <a:r>
                <a:rPr lang="en-US" sz="3600" b="1">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L</a:t>
              </a:r>
              <a:r>
                <a:rPr lang="en-US" sz="3600" b="1" baseline="-2500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2</a:t>
              </a:r>
            </a:p>
          </p:txBody>
        </p:sp>
        <p:sp>
          <p:nvSpPr>
            <p:cNvPr id="162" name="TextBox 161"/>
            <p:cNvSpPr txBox="1"/>
            <p:nvPr/>
          </p:nvSpPr>
          <p:spPr>
            <a:xfrm>
              <a:off x="2484683" y="4189480"/>
              <a:ext cx="414484" cy="369332"/>
            </a:xfrm>
            <a:prstGeom prst="rect">
              <a:avLst/>
            </a:prstGeom>
            <a:noFill/>
          </p:spPr>
          <p:txBody>
            <a:bodyPr wrap="none" rtlCol="0">
              <a:spAutoFit/>
            </a:bodyPr>
            <a:lstStyle/>
            <a:p>
              <a:r>
                <a:rPr lang="en-US"/>
                <a:t>+e</a:t>
              </a:r>
            </a:p>
          </p:txBody>
        </p:sp>
      </p:grpSp>
      <p:grpSp>
        <p:nvGrpSpPr>
          <p:cNvPr id="163" name="Group 162"/>
          <p:cNvGrpSpPr/>
          <p:nvPr/>
        </p:nvGrpSpPr>
        <p:grpSpPr>
          <a:xfrm>
            <a:off x="6626473" y="5320899"/>
            <a:ext cx="713232" cy="673074"/>
            <a:chOff x="2280529" y="4189480"/>
            <a:chExt cx="713232" cy="673074"/>
          </a:xfrm>
        </p:grpSpPr>
        <p:sp>
          <p:nvSpPr>
            <p:cNvPr id="164" name="TextBox 163"/>
            <p:cNvSpPr txBox="1"/>
            <p:nvPr/>
          </p:nvSpPr>
          <p:spPr>
            <a:xfrm>
              <a:off x="2280529" y="4216223"/>
              <a:ext cx="713232" cy="646331"/>
            </a:xfrm>
            <a:prstGeom prst="rect">
              <a:avLst/>
            </a:prstGeom>
            <a:noFill/>
          </p:spPr>
          <p:txBody>
            <a:bodyPr wrap="square" rtlCol="0">
              <a:spAutoFit/>
            </a:bodyPr>
            <a:lstStyle/>
            <a:p>
              <a:r>
                <a:rPr lang="en-US" sz="3600" b="1">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L</a:t>
              </a:r>
              <a:r>
                <a:rPr lang="en-US" sz="3600" b="1" baseline="-2500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2</a:t>
              </a:r>
            </a:p>
          </p:txBody>
        </p:sp>
        <p:sp>
          <p:nvSpPr>
            <p:cNvPr id="165" name="TextBox 164"/>
            <p:cNvSpPr txBox="1"/>
            <p:nvPr/>
          </p:nvSpPr>
          <p:spPr>
            <a:xfrm>
              <a:off x="2484683" y="4189480"/>
              <a:ext cx="414484" cy="369332"/>
            </a:xfrm>
            <a:prstGeom prst="rect">
              <a:avLst/>
            </a:prstGeom>
            <a:noFill/>
          </p:spPr>
          <p:txBody>
            <a:bodyPr wrap="none" rtlCol="0">
              <a:spAutoFit/>
            </a:bodyPr>
            <a:lstStyle/>
            <a:p>
              <a:r>
                <a:rPr lang="en-US"/>
                <a:t>+e</a:t>
              </a:r>
            </a:p>
          </p:txBody>
        </p:sp>
      </p:grpSp>
      <p:grpSp>
        <p:nvGrpSpPr>
          <p:cNvPr id="174" name="Group 173"/>
          <p:cNvGrpSpPr/>
          <p:nvPr/>
        </p:nvGrpSpPr>
        <p:grpSpPr>
          <a:xfrm>
            <a:off x="3383456" y="3477198"/>
            <a:ext cx="714396" cy="612167"/>
            <a:chOff x="3209592" y="2425305"/>
            <a:chExt cx="714396" cy="614628"/>
          </a:xfrm>
        </p:grpSpPr>
        <p:sp>
          <p:nvSpPr>
            <p:cNvPr id="175" name="Oval 174"/>
            <p:cNvSpPr/>
            <p:nvPr/>
          </p:nvSpPr>
          <p:spPr>
            <a:xfrm>
              <a:off x="3209592" y="2425305"/>
              <a:ext cx="476264" cy="45360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76" name="Straight Arrow Connector 175"/>
            <p:cNvCxnSpPr>
              <a:stCxn id="183" idx="2"/>
              <a:endCxn id="175" idx="5"/>
            </p:cNvCxnSpPr>
            <p:nvPr/>
          </p:nvCxnSpPr>
          <p:spPr>
            <a:xfrm flipH="1" flipV="1">
              <a:off x="3616109" y="2812484"/>
              <a:ext cx="307879" cy="227449"/>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177" name="Group 176"/>
          <p:cNvGrpSpPr/>
          <p:nvPr/>
        </p:nvGrpSpPr>
        <p:grpSpPr>
          <a:xfrm>
            <a:off x="3789973" y="2793845"/>
            <a:ext cx="546011" cy="749516"/>
            <a:chOff x="3616109" y="1744893"/>
            <a:chExt cx="546011" cy="749516"/>
          </a:xfrm>
        </p:grpSpPr>
        <p:cxnSp>
          <p:nvCxnSpPr>
            <p:cNvPr id="178" name="Straight Arrow Connector 177"/>
            <p:cNvCxnSpPr>
              <a:endCxn id="175" idx="7"/>
            </p:cNvCxnSpPr>
            <p:nvPr/>
          </p:nvCxnSpPr>
          <p:spPr>
            <a:xfrm flipH="1">
              <a:off x="3616109" y="1972729"/>
              <a:ext cx="307879" cy="52168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79" name="Oval 178"/>
            <p:cNvSpPr/>
            <p:nvPr/>
          </p:nvSpPr>
          <p:spPr>
            <a:xfrm>
              <a:off x="3685856" y="1744893"/>
              <a:ext cx="476264" cy="453608"/>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80" name="Oval 179"/>
          <p:cNvSpPr/>
          <p:nvPr/>
        </p:nvSpPr>
        <p:spPr>
          <a:xfrm>
            <a:off x="4954052" y="3021681"/>
            <a:ext cx="476264" cy="45360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3" name="Oval 182"/>
          <p:cNvSpPr/>
          <p:nvPr/>
        </p:nvSpPr>
        <p:spPr>
          <a:xfrm>
            <a:off x="4097852" y="3862562"/>
            <a:ext cx="476264" cy="45360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84" name="Group 183"/>
          <p:cNvGrpSpPr/>
          <p:nvPr/>
        </p:nvGrpSpPr>
        <p:grpSpPr>
          <a:xfrm>
            <a:off x="4574116" y="2822225"/>
            <a:ext cx="2165654" cy="1267141"/>
            <a:chOff x="4400252" y="1772241"/>
            <a:chExt cx="2165654" cy="1267141"/>
          </a:xfrm>
        </p:grpSpPr>
        <p:sp>
          <p:nvSpPr>
            <p:cNvPr id="185" name="Oval 184"/>
            <p:cNvSpPr/>
            <p:nvPr/>
          </p:nvSpPr>
          <p:spPr>
            <a:xfrm>
              <a:off x="6089642" y="1772241"/>
              <a:ext cx="476264" cy="453608"/>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86" name="Straight Arrow Connector 185"/>
            <p:cNvCxnSpPr>
              <a:stCxn id="185" idx="3"/>
              <a:endCxn id="183" idx="6"/>
            </p:cNvCxnSpPr>
            <p:nvPr/>
          </p:nvCxnSpPr>
          <p:spPr>
            <a:xfrm flipH="1">
              <a:off x="4400252" y="2159420"/>
              <a:ext cx="1759137" cy="879962"/>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187" name="Group 186"/>
          <p:cNvGrpSpPr/>
          <p:nvPr/>
        </p:nvGrpSpPr>
        <p:grpSpPr>
          <a:xfrm>
            <a:off x="3859720" y="2340237"/>
            <a:ext cx="1938504" cy="1362857"/>
            <a:chOff x="3401199" y="1065642"/>
            <a:chExt cx="1938504" cy="1362857"/>
          </a:xfrm>
        </p:grpSpPr>
        <p:sp>
          <p:nvSpPr>
            <p:cNvPr id="188" name="Oval 187"/>
            <p:cNvSpPr/>
            <p:nvPr/>
          </p:nvSpPr>
          <p:spPr>
            <a:xfrm>
              <a:off x="4863439" y="1065642"/>
              <a:ext cx="476264" cy="453608"/>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89" name="Straight Arrow Connector 188"/>
            <p:cNvCxnSpPr>
              <a:stCxn id="188" idx="3"/>
              <a:endCxn id="175" idx="6"/>
            </p:cNvCxnSpPr>
            <p:nvPr/>
          </p:nvCxnSpPr>
          <p:spPr>
            <a:xfrm flipH="1">
              <a:off x="3401199" y="1452821"/>
              <a:ext cx="1531987" cy="975678"/>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190" name="Group 189"/>
          <p:cNvGrpSpPr/>
          <p:nvPr/>
        </p:nvGrpSpPr>
        <p:grpSpPr>
          <a:xfrm>
            <a:off x="2360304" y="3248520"/>
            <a:ext cx="1023152" cy="454575"/>
            <a:chOff x="2186440" y="2199374"/>
            <a:chExt cx="1023152" cy="454575"/>
          </a:xfrm>
        </p:grpSpPr>
        <p:sp>
          <p:nvSpPr>
            <p:cNvPr id="191" name="Oval 190"/>
            <p:cNvSpPr/>
            <p:nvPr/>
          </p:nvSpPr>
          <p:spPr>
            <a:xfrm>
              <a:off x="2186440" y="2199374"/>
              <a:ext cx="476264" cy="45360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92" name="Straight Arrow Connector 191"/>
            <p:cNvCxnSpPr>
              <a:stCxn id="191" idx="6"/>
              <a:endCxn id="175" idx="2"/>
            </p:cNvCxnSpPr>
            <p:nvPr/>
          </p:nvCxnSpPr>
          <p:spPr>
            <a:xfrm>
              <a:off x="2662704" y="2426178"/>
              <a:ext cx="546888" cy="227771"/>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cxnSp>
        <p:nvCxnSpPr>
          <p:cNvPr id="203" name="Straight Connector 202"/>
          <p:cNvCxnSpPr>
            <a:stCxn id="175" idx="0"/>
            <a:endCxn id="130" idx="4"/>
          </p:cNvCxnSpPr>
          <p:nvPr/>
        </p:nvCxnSpPr>
        <p:spPr>
          <a:xfrm flipV="1">
            <a:off x="3621588" y="1713475"/>
            <a:ext cx="57058" cy="1763724"/>
          </a:xfrm>
          <a:prstGeom prst="line">
            <a:avLst/>
          </a:prstGeom>
          <a:ln>
            <a:prstDash val="dot"/>
          </a:ln>
        </p:spPr>
        <p:style>
          <a:lnRef idx="2">
            <a:schemeClr val="accent1"/>
          </a:lnRef>
          <a:fillRef idx="0">
            <a:schemeClr val="accent1"/>
          </a:fillRef>
          <a:effectRef idx="1">
            <a:schemeClr val="accent1"/>
          </a:effectRef>
          <a:fontRef idx="minor">
            <a:schemeClr val="tx1"/>
          </a:fontRef>
        </p:style>
      </p:cxnSp>
      <p:cxnSp>
        <p:nvCxnSpPr>
          <p:cNvPr id="206" name="Straight Connector 205"/>
          <p:cNvCxnSpPr>
            <a:stCxn id="191" idx="0"/>
            <a:endCxn id="143" idx="4"/>
          </p:cNvCxnSpPr>
          <p:nvPr/>
        </p:nvCxnSpPr>
        <p:spPr>
          <a:xfrm flipV="1">
            <a:off x="2598436" y="1484796"/>
            <a:ext cx="57058" cy="1763724"/>
          </a:xfrm>
          <a:prstGeom prst="line">
            <a:avLst/>
          </a:prstGeom>
          <a:ln>
            <a:prstDash val="dot"/>
          </a:ln>
        </p:spPr>
        <p:style>
          <a:lnRef idx="2">
            <a:schemeClr val="accent1"/>
          </a:lnRef>
          <a:fillRef idx="0">
            <a:schemeClr val="accent1"/>
          </a:fillRef>
          <a:effectRef idx="1">
            <a:schemeClr val="accent1"/>
          </a:effectRef>
          <a:fontRef idx="minor">
            <a:schemeClr val="tx1"/>
          </a:fontRef>
        </p:style>
      </p:cxnSp>
      <p:cxnSp>
        <p:nvCxnSpPr>
          <p:cNvPr id="209" name="Straight Connector 208"/>
          <p:cNvCxnSpPr>
            <a:stCxn id="179" idx="0"/>
            <a:endCxn id="134" idx="4"/>
          </p:cNvCxnSpPr>
          <p:nvPr/>
        </p:nvCxnSpPr>
        <p:spPr>
          <a:xfrm flipV="1">
            <a:off x="4097852" y="1030121"/>
            <a:ext cx="57058" cy="1763724"/>
          </a:xfrm>
          <a:prstGeom prst="line">
            <a:avLst/>
          </a:prstGeom>
          <a:ln>
            <a:prstDash val="dot"/>
          </a:ln>
        </p:spPr>
        <p:style>
          <a:lnRef idx="2">
            <a:schemeClr val="accent1"/>
          </a:lnRef>
          <a:fillRef idx="0">
            <a:schemeClr val="accent1"/>
          </a:fillRef>
          <a:effectRef idx="1">
            <a:schemeClr val="accent1"/>
          </a:effectRef>
          <a:fontRef idx="minor">
            <a:schemeClr val="tx1"/>
          </a:fontRef>
        </p:style>
      </p:cxnSp>
      <p:cxnSp>
        <p:nvCxnSpPr>
          <p:cNvPr id="212" name="Straight Connector 211"/>
          <p:cNvCxnSpPr>
            <a:stCxn id="183" idx="0"/>
            <a:endCxn id="138" idx="4"/>
          </p:cNvCxnSpPr>
          <p:nvPr/>
        </p:nvCxnSpPr>
        <p:spPr>
          <a:xfrm flipV="1">
            <a:off x="4335984" y="2098838"/>
            <a:ext cx="57058" cy="1763724"/>
          </a:xfrm>
          <a:prstGeom prst="line">
            <a:avLst/>
          </a:prstGeom>
          <a:ln>
            <a:prstDash val="dot"/>
          </a:ln>
        </p:spPr>
        <p:style>
          <a:lnRef idx="2">
            <a:schemeClr val="accent1"/>
          </a:lnRef>
          <a:fillRef idx="0">
            <a:schemeClr val="accent1"/>
          </a:fillRef>
          <a:effectRef idx="1">
            <a:schemeClr val="accent1"/>
          </a:effectRef>
          <a:fontRef idx="minor">
            <a:schemeClr val="tx1"/>
          </a:fontRef>
        </p:style>
      </p:cxnSp>
      <p:cxnSp>
        <p:nvCxnSpPr>
          <p:cNvPr id="215" name="Straight Connector 214"/>
          <p:cNvCxnSpPr>
            <a:stCxn id="180" idx="0"/>
            <a:endCxn id="135" idx="4"/>
          </p:cNvCxnSpPr>
          <p:nvPr/>
        </p:nvCxnSpPr>
        <p:spPr>
          <a:xfrm flipV="1">
            <a:off x="5192184" y="1257957"/>
            <a:ext cx="57058" cy="1763724"/>
          </a:xfrm>
          <a:prstGeom prst="line">
            <a:avLst/>
          </a:prstGeom>
          <a:ln>
            <a:prstDash val="dot"/>
          </a:ln>
        </p:spPr>
        <p:style>
          <a:lnRef idx="2">
            <a:schemeClr val="accent1"/>
          </a:lnRef>
          <a:fillRef idx="0">
            <a:schemeClr val="accent1"/>
          </a:fillRef>
          <a:effectRef idx="1">
            <a:schemeClr val="accent1"/>
          </a:effectRef>
          <a:fontRef idx="minor">
            <a:schemeClr val="tx1"/>
          </a:fontRef>
        </p:style>
      </p:cxnSp>
      <p:cxnSp>
        <p:nvCxnSpPr>
          <p:cNvPr id="218" name="Straight Connector 217"/>
          <p:cNvCxnSpPr>
            <a:stCxn id="188" idx="0"/>
            <a:endCxn id="146" idx="4"/>
          </p:cNvCxnSpPr>
          <p:nvPr/>
        </p:nvCxnSpPr>
        <p:spPr>
          <a:xfrm flipV="1">
            <a:off x="5560092" y="576513"/>
            <a:ext cx="57058" cy="1763724"/>
          </a:xfrm>
          <a:prstGeom prst="line">
            <a:avLst/>
          </a:prstGeom>
          <a:ln>
            <a:prstDash val="dot"/>
          </a:ln>
        </p:spPr>
        <p:style>
          <a:lnRef idx="2">
            <a:schemeClr val="accent1"/>
          </a:lnRef>
          <a:fillRef idx="0">
            <a:schemeClr val="accent1"/>
          </a:fillRef>
          <a:effectRef idx="1">
            <a:schemeClr val="accent1"/>
          </a:effectRef>
          <a:fontRef idx="minor">
            <a:schemeClr val="tx1"/>
          </a:fontRef>
        </p:style>
      </p:cxnSp>
      <p:cxnSp>
        <p:nvCxnSpPr>
          <p:cNvPr id="221" name="Straight Connector 220"/>
          <p:cNvCxnSpPr>
            <a:stCxn id="185" idx="0"/>
            <a:endCxn id="140" idx="4"/>
          </p:cNvCxnSpPr>
          <p:nvPr/>
        </p:nvCxnSpPr>
        <p:spPr>
          <a:xfrm flipV="1">
            <a:off x="6501638" y="1058501"/>
            <a:ext cx="57058" cy="1763724"/>
          </a:xfrm>
          <a:prstGeom prst="line">
            <a:avLst/>
          </a:prstGeom>
          <a:ln>
            <a:prstDash val="dot"/>
          </a:ln>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flipV="1">
            <a:off x="1880040" y="2207278"/>
            <a:ext cx="5171782" cy="3302"/>
          </a:xfrm>
          <a:prstGeom prst="line">
            <a:avLst/>
          </a:prstGeom>
          <a:ln w="12700" cmpd="sng">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94523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Multiplex networks</a:t>
            </a:r>
            <a:br>
              <a:rPr lang="en-US"/>
            </a:br>
            <a:r>
              <a:rPr lang="en-US" i="1"/>
              <a:t>as multilayer networks</a:t>
            </a:r>
          </a:p>
        </p:txBody>
      </p:sp>
      <p:sp>
        <p:nvSpPr>
          <p:cNvPr id="4" name="Ovale 21"/>
          <p:cNvSpPr/>
          <p:nvPr/>
        </p:nvSpPr>
        <p:spPr>
          <a:xfrm>
            <a:off x="613427" y="2950096"/>
            <a:ext cx="228600" cy="228600"/>
          </a:xfrm>
          <a:prstGeom prst="ellipse">
            <a:avLst/>
          </a:prstGeom>
          <a:solidFill>
            <a:srgbClr val="0000FF"/>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 name="Ovale 25"/>
          <p:cNvSpPr/>
          <p:nvPr/>
        </p:nvSpPr>
        <p:spPr>
          <a:xfrm>
            <a:off x="994427" y="3178696"/>
            <a:ext cx="228600" cy="228600"/>
          </a:xfrm>
          <a:prstGeom prst="ellipse">
            <a:avLst/>
          </a:prstGeom>
          <a:solidFill>
            <a:srgbClr val="0000FF"/>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ysClr val="window" lastClr="FFFFFF"/>
              </a:solidFill>
              <a:effectLst/>
              <a:uLnTx/>
              <a:uFillTx/>
              <a:latin typeface="Calibri"/>
              <a:ea typeface="+mn-ea"/>
              <a:cs typeface="+mn-cs"/>
            </a:endParaRPr>
          </a:p>
        </p:txBody>
      </p:sp>
      <p:cxnSp>
        <p:nvCxnSpPr>
          <p:cNvPr id="6" name="Connettore 1 27"/>
          <p:cNvCxnSpPr>
            <a:stCxn id="4" idx="5"/>
            <a:endCxn id="5" idx="2"/>
          </p:cNvCxnSpPr>
          <p:nvPr/>
        </p:nvCxnSpPr>
        <p:spPr>
          <a:xfrm rot="16200000" flipH="1">
            <a:off x="827599" y="3126168"/>
            <a:ext cx="147778" cy="185878"/>
          </a:xfrm>
          <a:prstGeom prst="line">
            <a:avLst/>
          </a:prstGeom>
          <a:noFill/>
          <a:ln w="25400" cap="flat" cmpd="sng" algn="ctr">
            <a:solidFill>
              <a:schemeClr val="tx1"/>
            </a:solidFill>
            <a:prstDash val="solid"/>
          </a:ln>
          <a:effectLst>
            <a:outerShdw blurRad="40000" dist="20000" dir="5400000" rotWithShape="0">
              <a:srgbClr val="000000">
                <a:alpha val="38000"/>
              </a:srgbClr>
            </a:outerShdw>
          </a:effectLst>
        </p:spPr>
      </p:cxnSp>
      <p:sp>
        <p:nvSpPr>
          <p:cNvPr id="7" name="Ovale 33"/>
          <p:cNvSpPr/>
          <p:nvPr/>
        </p:nvSpPr>
        <p:spPr>
          <a:xfrm>
            <a:off x="613427" y="4667370"/>
            <a:ext cx="228600" cy="228600"/>
          </a:xfrm>
          <a:prstGeom prst="ellipse">
            <a:avLst/>
          </a:prstGeom>
          <a:solidFill>
            <a:srgbClr val="FF0000"/>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8" name="Ovale 36"/>
          <p:cNvSpPr/>
          <p:nvPr/>
        </p:nvSpPr>
        <p:spPr>
          <a:xfrm>
            <a:off x="1146827" y="5353170"/>
            <a:ext cx="228600" cy="228600"/>
          </a:xfrm>
          <a:prstGeom prst="ellipse">
            <a:avLst/>
          </a:prstGeom>
          <a:solidFill>
            <a:srgbClr val="FF0000"/>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ysClr val="window" lastClr="FFFFFF"/>
              </a:solidFill>
              <a:effectLst/>
              <a:uLnTx/>
              <a:uFillTx/>
              <a:latin typeface="Calibri"/>
              <a:ea typeface="+mn-ea"/>
              <a:cs typeface="+mn-cs"/>
            </a:endParaRPr>
          </a:p>
        </p:txBody>
      </p:sp>
      <p:cxnSp>
        <p:nvCxnSpPr>
          <p:cNvPr id="9" name="Straight Connector 8"/>
          <p:cNvCxnSpPr>
            <a:stCxn id="7" idx="0"/>
            <a:endCxn id="4" idx="4"/>
          </p:cNvCxnSpPr>
          <p:nvPr/>
        </p:nvCxnSpPr>
        <p:spPr>
          <a:xfrm flipV="1">
            <a:off x="727727" y="3178696"/>
            <a:ext cx="0" cy="1488674"/>
          </a:xfrm>
          <a:prstGeom prst="line">
            <a:avLst/>
          </a:prstGeom>
          <a:noFill/>
          <a:ln w="25400" cap="flat" cmpd="sng" algn="ctr">
            <a:solidFill>
              <a:srgbClr val="4F81BD"/>
            </a:solidFill>
            <a:prstDash val="dot"/>
          </a:ln>
          <a:effectLst>
            <a:outerShdw blurRad="40000" dist="20000" dir="5400000" rotWithShape="0">
              <a:srgbClr val="000000">
                <a:alpha val="38000"/>
              </a:srgbClr>
            </a:outerShdw>
          </a:effectLst>
        </p:spPr>
      </p:cxnSp>
      <p:sp>
        <p:nvSpPr>
          <p:cNvPr id="10" name="Ovale 23"/>
          <p:cNvSpPr/>
          <p:nvPr/>
        </p:nvSpPr>
        <p:spPr>
          <a:xfrm>
            <a:off x="1223027" y="2492896"/>
            <a:ext cx="228600" cy="228600"/>
          </a:xfrm>
          <a:prstGeom prst="ellipse">
            <a:avLst/>
          </a:prstGeom>
          <a:solidFill>
            <a:srgbClr val="0000FF"/>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ysClr val="window" lastClr="FFFFFF"/>
              </a:solidFill>
              <a:effectLst/>
              <a:uLnTx/>
              <a:uFillTx/>
              <a:latin typeface="Calibri"/>
              <a:ea typeface="+mn-ea"/>
              <a:cs typeface="+mn-cs"/>
            </a:endParaRPr>
          </a:p>
        </p:txBody>
      </p:sp>
      <p:cxnSp>
        <p:nvCxnSpPr>
          <p:cNvPr id="11" name="Connettore 1 28"/>
          <p:cNvCxnSpPr>
            <a:stCxn id="10" idx="4"/>
            <a:endCxn id="5" idx="0"/>
          </p:cNvCxnSpPr>
          <p:nvPr/>
        </p:nvCxnSpPr>
        <p:spPr>
          <a:xfrm rot="5400000">
            <a:off x="994427" y="2835796"/>
            <a:ext cx="457200" cy="228600"/>
          </a:xfrm>
          <a:prstGeom prst="line">
            <a:avLst/>
          </a:prstGeom>
          <a:noFill/>
          <a:ln w="25400" cap="flat" cmpd="sng" algn="ctr">
            <a:solidFill>
              <a:schemeClr val="tx1"/>
            </a:solidFill>
            <a:prstDash val="solid"/>
          </a:ln>
          <a:effectLst>
            <a:outerShdw blurRad="40000" dist="20000" dir="5400000" rotWithShape="0">
              <a:srgbClr val="000000">
                <a:alpha val="38000"/>
              </a:srgbClr>
            </a:outerShdw>
          </a:effectLst>
        </p:spPr>
      </p:cxnSp>
      <p:sp>
        <p:nvSpPr>
          <p:cNvPr id="12" name="Ovale 37"/>
          <p:cNvSpPr/>
          <p:nvPr/>
        </p:nvSpPr>
        <p:spPr>
          <a:xfrm>
            <a:off x="1223027" y="4210170"/>
            <a:ext cx="228600" cy="228600"/>
          </a:xfrm>
          <a:prstGeom prst="ellipse">
            <a:avLst/>
          </a:prstGeom>
          <a:solidFill>
            <a:srgbClr val="FF0000"/>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ysClr val="window" lastClr="FFFFFF"/>
              </a:solidFill>
              <a:effectLst/>
              <a:uLnTx/>
              <a:uFillTx/>
              <a:latin typeface="Calibri"/>
              <a:ea typeface="+mn-ea"/>
              <a:cs typeface="+mn-cs"/>
            </a:endParaRPr>
          </a:p>
        </p:txBody>
      </p:sp>
      <p:cxnSp>
        <p:nvCxnSpPr>
          <p:cNvPr id="13" name="Connettore 1 47"/>
          <p:cNvCxnSpPr>
            <a:stCxn id="25" idx="3"/>
            <a:endCxn id="34" idx="2"/>
          </p:cNvCxnSpPr>
          <p:nvPr/>
        </p:nvCxnSpPr>
        <p:spPr>
          <a:xfrm flipH="1">
            <a:off x="994427" y="4862492"/>
            <a:ext cx="490678" cy="147778"/>
          </a:xfrm>
          <a:prstGeom prst="line">
            <a:avLst/>
          </a:prstGeom>
          <a:noFill/>
          <a:ln w="25400" cap="flat" cmpd="sng" algn="ctr">
            <a:solidFill>
              <a:srgbClr val="000000"/>
            </a:solidFill>
            <a:prstDash val="solid"/>
          </a:ln>
          <a:effectLst>
            <a:outerShdw blurRad="40000" dist="20000" dir="5400000" rotWithShape="0">
              <a:srgbClr val="000000">
                <a:alpha val="38000"/>
              </a:srgbClr>
            </a:outerShdw>
          </a:effectLst>
        </p:spPr>
      </p:cxnSp>
      <p:cxnSp>
        <p:nvCxnSpPr>
          <p:cNvPr id="14" name="Straight Connector 13"/>
          <p:cNvCxnSpPr>
            <a:stCxn id="34" idx="0"/>
            <a:endCxn id="5" idx="4"/>
          </p:cNvCxnSpPr>
          <p:nvPr/>
        </p:nvCxnSpPr>
        <p:spPr>
          <a:xfrm flipV="1">
            <a:off x="1108727" y="3407296"/>
            <a:ext cx="0" cy="1488674"/>
          </a:xfrm>
          <a:prstGeom prst="line">
            <a:avLst/>
          </a:prstGeom>
          <a:noFill/>
          <a:ln w="25400" cap="flat" cmpd="sng" algn="ctr">
            <a:solidFill>
              <a:srgbClr val="4F81BD"/>
            </a:solidFill>
            <a:prstDash val="dot"/>
          </a:ln>
          <a:effectLst>
            <a:outerShdw blurRad="40000" dist="20000" dir="5400000" rotWithShape="0">
              <a:srgbClr val="000000">
                <a:alpha val="38000"/>
              </a:srgbClr>
            </a:outerShdw>
          </a:effectLst>
        </p:spPr>
      </p:cxnSp>
      <p:sp>
        <p:nvSpPr>
          <p:cNvPr id="15" name="Ovale 40"/>
          <p:cNvSpPr/>
          <p:nvPr/>
        </p:nvSpPr>
        <p:spPr>
          <a:xfrm>
            <a:off x="1756427" y="5200770"/>
            <a:ext cx="228600" cy="228600"/>
          </a:xfrm>
          <a:prstGeom prst="ellipse">
            <a:avLst/>
          </a:prstGeom>
          <a:solidFill>
            <a:srgbClr val="FF0000"/>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ysClr val="window" lastClr="FFFFFF"/>
              </a:solidFill>
              <a:effectLst/>
              <a:uLnTx/>
              <a:uFillTx/>
              <a:latin typeface="Calibri"/>
              <a:ea typeface="+mn-ea"/>
              <a:cs typeface="+mn-cs"/>
            </a:endParaRPr>
          </a:p>
        </p:txBody>
      </p:sp>
      <p:cxnSp>
        <p:nvCxnSpPr>
          <p:cNvPr id="16" name="Connettore 1 42"/>
          <p:cNvCxnSpPr>
            <a:stCxn id="25" idx="5"/>
            <a:endCxn id="15" idx="1"/>
          </p:cNvCxnSpPr>
          <p:nvPr/>
        </p:nvCxnSpPr>
        <p:spPr>
          <a:xfrm>
            <a:off x="1646749" y="4862492"/>
            <a:ext cx="143156" cy="371756"/>
          </a:xfrm>
          <a:prstGeom prst="line">
            <a:avLst/>
          </a:prstGeom>
          <a:noFill/>
          <a:ln w="25400" cap="flat" cmpd="sng" algn="ctr">
            <a:solidFill>
              <a:srgbClr val="000000"/>
            </a:solidFill>
            <a:prstDash val="solid"/>
          </a:ln>
          <a:effectLst>
            <a:outerShdw blurRad="40000" dist="20000" dir="5400000" rotWithShape="0">
              <a:srgbClr val="000000">
                <a:alpha val="38000"/>
              </a:srgbClr>
            </a:outerShdw>
          </a:effectLst>
        </p:spPr>
      </p:cxnSp>
      <p:cxnSp>
        <p:nvCxnSpPr>
          <p:cNvPr id="17" name="Connettore 1 46"/>
          <p:cNvCxnSpPr>
            <a:stCxn id="8" idx="6"/>
            <a:endCxn id="15" idx="2"/>
          </p:cNvCxnSpPr>
          <p:nvPr/>
        </p:nvCxnSpPr>
        <p:spPr>
          <a:xfrm flipV="1">
            <a:off x="1375427" y="5315070"/>
            <a:ext cx="381000" cy="152400"/>
          </a:xfrm>
          <a:prstGeom prst="line">
            <a:avLst/>
          </a:prstGeom>
          <a:noFill/>
          <a:ln w="25400" cap="flat" cmpd="sng" algn="ctr">
            <a:solidFill>
              <a:srgbClr val="000000"/>
            </a:solidFill>
            <a:prstDash val="solid"/>
          </a:ln>
          <a:effectLst>
            <a:outerShdw blurRad="40000" dist="20000" dir="5400000" rotWithShape="0">
              <a:srgbClr val="000000">
                <a:alpha val="38000"/>
              </a:srgbClr>
            </a:outerShdw>
          </a:effectLst>
        </p:spPr>
      </p:cxnSp>
      <p:cxnSp>
        <p:nvCxnSpPr>
          <p:cNvPr id="18" name="Straight Connector 17"/>
          <p:cNvCxnSpPr>
            <a:stCxn id="15" idx="0"/>
            <a:endCxn id="21" idx="4"/>
          </p:cNvCxnSpPr>
          <p:nvPr/>
        </p:nvCxnSpPr>
        <p:spPr>
          <a:xfrm flipV="1">
            <a:off x="1870727" y="3712096"/>
            <a:ext cx="0" cy="1488674"/>
          </a:xfrm>
          <a:prstGeom prst="line">
            <a:avLst/>
          </a:prstGeom>
          <a:noFill/>
          <a:ln w="25400" cap="flat" cmpd="sng" algn="ctr">
            <a:solidFill>
              <a:srgbClr val="4F81BD"/>
            </a:solidFill>
            <a:prstDash val="dot"/>
          </a:ln>
          <a:effectLst>
            <a:outerShdw blurRad="40000" dist="20000" dir="5400000" rotWithShape="0">
              <a:srgbClr val="000000">
                <a:alpha val="38000"/>
              </a:srgbClr>
            </a:outerShdw>
          </a:effectLst>
        </p:spPr>
      </p:cxnSp>
      <p:cxnSp>
        <p:nvCxnSpPr>
          <p:cNvPr id="19" name="Connettore 1 32"/>
          <p:cNvCxnSpPr>
            <a:stCxn id="20" idx="1"/>
            <a:endCxn id="21" idx="1"/>
          </p:cNvCxnSpPr>
          <p:nvPr/>
        </p:nvCxnSpPr>
        <p:spPr>
          <a:xfrm>
            <a:off x="1485105" y="2983574"/>
            <a:ext cx="304800" cy="533400"/>
          </a:xfrm>
          <a:prstGeom prst="line">
            <a:avLst/>
          </a:prstGeom>
          <a:noFill/>
          <a:ln w="25400" cap="flat" cmpd="sng" algn="ctr">
            <a:solidFill>
              <a:schemeClr val="tx1"/>
            </a:solidFill>
            <a:prstDash val="solid"/>
          </a:ln>
          <a:effectLst>
            <a:outerShdw blurRad="40000" dist="20000" dir="5400000" rotWithShape="0">
              <a:srgbClr val="000000">
                <a:alpha val="38000"/>
              </a:srgbClr>
            </a:outerShdw>
          </a:effectLst>
        </p:spPr>
      </p:cxnSp>
      <p:sp>
        <p:nvSpPr>
          <p:cNvPr id="20" name="Ovale 22"/>
          <p:cNvSpPr/>
          <p:nvPr/>
        </p:nvSpPr>
        <p:spPr>
          <a:xfrm>
            <a:off x="1451627" y="2950096"/>
            <a:ext cx="228600" cy="228600"/>
          </a:xfrm>
          <a:prstGeom prst="ellipse">
            <a:avLst/>
          </a:prstGeom>
          <a:solidFill>
            <a:srgbClr val="0000FF"/>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1" name="Ovale 26"/>
          <p:cNvSpPr/>
          <p:nvPr/>
        </p:nvSpPr>
        <p:spPr>
          <a:xfrm>
            <a:off x="1756427" y="3483496"/>
            <a:ext cx="228600" cy="228600"/>
          </a:xfrm>
          <a:prstGeom prst="ellipse">
            <a:avLst/>
          </a:prstGeom>
          <a:solidFill>
            <a:srgbClr val="0000FF"/>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ysClr val="window" lastClr="FFFFFF"/>
              </a:solidFill>
              <a:effectLst/>
              <a:uLnTx/>
              <a:uFillTx/>
              <a:latin typeface="Calibri"/>
              <a:ea typeface="+mn-ea"/>
              <a:cs typeface="+mn-cs"/>
            </a:endParaRPr>
          </a:p>
        </p:txBody>
      </p:sp>
      <p:cxnSp>
        <p:nvCxnSpPr>
          <p:cNvPr id="22" name="Connettore 1 29"/>
          <p:cNvCxnSpPr>
            <a:stCxn id="10" idx="6"/>
            <a:endCxn id="29" idx="2"/>
          </p:cNvCxnSpPr>
          <p:nvPr/>
        </p:nvCxnSpPr>
        <p:spPr>
          <a:xfrm>
            <a:off x="1451627" y="2607196"/>
            <a:ext cx="457200" cy="228600"/>
          </a:xfrm>
          <a:prstGeom prst="line">
            <a:avLst/>
          </a:prstGeom>
          <a:noFill/>
          <a:ln w="25400" cap="flat" cmpd="sng" algn="ctr">
            <a:solidFill>
              <a:schemeClr val="tx1"/>
            </a:solidFill>
            <a:prstDash val="solid"/>
          </a:ln>
          <a:effectLst>
            <a:outerShdw blurRad="40000" dist="20000" dir="5400000" rotWithShape="0">
              <a:srgbClr val="000000">
                <a:alpha val="38000"/>
              </a:srgbClr>
            </a:outerShdw>
          </a:effectLst>
        </p:spPr>
      </p:cxnSp>
      <p:cxnSp>
        <p:nvCxnSpPr>
          <p:cNvPr id="23" name="Connettore 1 30"/>
          <p:cNvCxnSpPr>
            <a:stCxn id="20" idx="7"/>
            <a:endCxn id="29" idx="2"/>
          </p:cNvCxnSpPr>
          <p:nvPr/>
        </p:nvCxnSpPr>
        <p:spPr>
          <a:xfrm rot="5400000" flipH="1" flipV="1">
            <a:off x="1703899" y="2778646"/>
            <a:ext cx="147778" cy="262078"/>
          </a:xfrm>
          <a:prstGeom prst="line">
            <a:avLst/>
          </a:prstGeom>
          <a:noFill/>
          <a:ln w="25400" cap="flat" cmpd="sng" algn="ctr">
            <a:solidFill>
              <a:schemeClr val="tx1"/>
            </a:solidFill>
            <a:prstDash val="solid"/>
          </a:ln>
          <a:effectLst>
            <a:outerShdw blurRad="40000" dist="20000" dir="5400000" rotWithShape="0">
              <a:srgbClr val="000000">
                <a:alpha val="38000"/>
              </a:srgbClr>
            </a:outerShdw>
          </a:effectLst>
        </p:spPr>
      </p:cxnSp>
      <p:cxnSp>
        <p:nvCxnSpPr>
          <p:cNvPr id="24" name="Connettore 1 31"/>
          <p:cNvCxnSpPr>
            <a:stCxn id="10" idx="5"/>
            <a:endCxn id="20" idx="1"/>
          </p:cNvCxnSpPr>
          <p:nvPr/>
        </p:nvCxnSpPr>
        <p:spPr>
          <a:xfrm rot="16200000" flipH="1">
            <a:off x="1303849" y="2802318"/>
            <a:ext cx="295556" cy="66956"/>
          </a:xfrm>
          <a:prstGeom prst="line">
            <a:avLst/>
          </a:prstGeom>
          <a:noFill/>
          <a:ln w="25400" cap="flat" cmpd="sng" algn="ctr">
            <a:solidFill>
              <a:schemeClr val="tx1"/>
            </a:solidFill>
            <a:prstDash val="solid"/>
          </a:ln>
          <a:effectLst>
            <a:outerShdw blurRad="40000" dist="20000" dir="5400000" rotWithShape="0">
              <a:srgbClr val="000000">
                <a:alpha val="38000"/>
              </a:srgbClr>
            </a:outerShdw>
          </a:effectLst>
        </p:spPr>
      </p:cxnSp>
      <p:sp>
        <p:nvSpPr>
          <p:cNvPr id="25" name="Ovale 35"/>
          <p:cNvSpPr/>
          <p:nvPr/>
        </p:nvSpPr>
        <p:spPr>
          <a:xfrm>
            <a:off x="1451627" y="4667370"/>
            <a:ext cx="228600" cy="228600"/>
          </a:xfrm>
          <a:prstGeom prst="ellipse">
            <a:avLst/>
          </a:prstGeom>
          <a:solidFill>
            <a:srgbClr val="FF0000"/>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ysClr val="window" lastClr="FFFFFF"/>
              </a:solidFill>
              <a:effectLst/>
              <a:uLnTx/>
              <a:uFillTx/>
              <a:latin typeface="Calibri"/>
              <a:ea typeface="+mn-ea"/>
              <a:cs typeface="+mn-cs"/>
            </a:endParaRPr>
          </a:p>
        </p:txBody>
      </p:sp>
      <p:cxnSp>
        <p:nvCxnSpPr>
          <p:cNvPr id="26" name="Connettore 1 45"/>
          <p:cNvCxnSpPr>
            <a:stCxn id="12" idx="5"/>
            <a:endCxn id="25" idx="1"/>
          </p:cNvCxnSpPr>
          <p:nvPr/>
        </p:nvCxnSpPr>
        <p:spPr>
          <a:xfrm rot="16200000" flipH="1">
            <a:off x="1303849" y="4519592"/>
            <a:ext cx="295556" cy="66956"/>
          </a:xfrm>
          <a:prstGeom prst="line">
            <a:avLst/>
          </a:prstGeom>
          <a:noFill/>
          <a:ln w="25400" cap="flat" cmpd="sng" algn="ctr">
            <a:solidFill>
              <a:srgbClr val="000000"/>
            </a:solidFill>
            <a:prstDash val="solid"/>
          </a:ln>
          <a:effectLst>
            <a:outerShdw blurRad="40000" dist="20000" dir="5400000" rotWithShape="0">
              <a:srgbClr val="000000">
                <a:alpha val="38000"/>
              </a:srgbClr>
            </a:outerShdw>
          </a:effectLst>
        </p:spPr>
      </p:cxnSp>
      <p:cxnSp>
        <p:nvCxnSpPr>
          <p:cNvPr id="27" name="Straight Connector 26"/>
          <p:cNvCxnSpPr>
            <a:stCxn id="12" idx="0"/>
            <a:endCxn id="10" idx="4"/>
          </p:cNvCxnSpPr>
          <p:nvPr/>
        </p:nvCxnSpPr>
        <p:spPr>
          <a:xfrm flipV="1">
            <a:off x="1337327" y="2721496"/>
            <a:ext cx="0" cy="1488674"/>
          </a:xfrm>
          <a:prstGeom prst="line">
            <a:avLst/>
          </a:prstGeom>
          <a:noFill/>
          <a:ln w="25400" cap="flat" cmpd="sng" algn="ctr">
            <a:solidFill>
              <a:srgbClr val="4F81BD"/>
            </a:solidFill>
            <a:prstDash val="dot"/>
          </a:ln>
          <a:effectLst>
            <a:outerShdw blurRad="40000" dist="20000" dir="5400000" rotWithShape="0">
              <a:srgbClr val="000000">
                <a:alpha val="38000"/>
              </a:srgbClr>
            </a:outerShdw>
          </a:effectLst>
        </p:spPr>
      </p:cxnSp>
      <p:cxnSp>
        <p:nvCxnSpPr>
          <p:cNvPr id="28" name="Straight Connector 27"/>
          <p:cNvCxnSpPr>
            <a:stCxn id="25" idx="0"/>
            <a:endCxn id="20" idx="4"/>
          </p:cNvCxnSpPr>
          <p:nvPr/>
        </p:nvCxnSpPr>
        <p:spPr>
          <a:xfrm flipV="1">
            <a:off x="1565927" y="3178696"/>
            <a:ext cx="0" cy="1488674"/>
          </a:xfrm>
          <a:prstGeom prst="line">
            <a:avLst/>
          </a:prstGeom>
          <a:noFill/>
          <a:ln w="25400" cap="flat" cmpd="sng" algn="ctr">
            <a:solidFill>
              <a:srgbClr val="4F81BD"/>
            </a:solidFill>
            <a:prstDash val="dot"/>
          </a:ln>
          <a:effectLst>
            <a:outerShdw blurRad="40000" dist="20000" dir="5400000" rotWithShape="0">
              <a:srgbClr val="000000">
                <a:alpha val="38000"/>
              </a:srgbClr>
            </a:outerShdw>
          </a:effectLst>
        </p:spPr>
      </p:cxnSp>
      <p:sp>
        <p:nvSpPr>
          <p:cNvPr id="29" name="Ovale 24"/>
          <p:cNvSpPr/>
          <p:nvPr/>
        </p:nvSpPr>
        <p:spPr>
          <a:xfrm>
            <a:off x="1908827" y="2721496"/>
            <a:ext cx="228600" cy="228600"/>
          </a:xfrm>
          <a:prstGeom prst="ellipse">
            <a:avLst/>
          </a:prstGeom>
          <a:solidFill>
            <a:srgbClr val="0000FF"/>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0" name="Ovale 38"/>
          <p:cNvSpPr/>
          <p:nvPr/>
        </p:nvSpPr>
        <p:spPr>
          <a:xfrm>
            <a:off x="1908827" y="4438770"/>
            <a:ext cx="228600" cy="228600"/>
          </a:xfrm>
          <a:prstGeom prst="ellipse">
            <a:avLst/>
          </a:prstGeom>
          <a:solidFill>
            <a:srgbClr val="FF0000"/>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ysClr val="window" lastClr="FFFFFF"/>
              </a:solidFill>
              <a:effectLst/>
              <a:uLnTx/>
              <a:uFillTx/>
              <a:latin typeface="Calibri"/>
              <a:ea typeface="+mn-ea"/>
              <a:cs typeface="+mn-cs"/>
            </a:endParaRPr>
          </a:p>
        </p:txBody>
      </p:sp>
      <p:cxnSp>
        <p:nvCxnSpPr>
          <p:cNvPr id="31" name="Straight Connector 30"/>
          <p:cNvCxnSpPr>
            <a:stCxn id="30" idx="0"/>
            <a:endCxn id="29" idx="4"/>
          </p:cNvCxnSpPr>
          <p:nvPr/>
        </p:nvCxnSpPr>
        <p:spPr>
          <a:xfrm flipV="1">
            <a:off x="2023127" y="2950096"/>
            <a:ext cx="0" cy="1488674"/>
          </a:xfrm>
          <a:prstGeom prst="line">
            <a:avLst/>
          </a:prstGeom>
          <a:noFill/>
          <a:ln w="25400" cap="flat" cmpd="sng" algn="ctr">
            <a:solidFill>
              <a:srgbClr val="4F81BD"/>
            </a:solidFill>
            <a:prstDash val="dot"/>
          </a:ln>
          <a:effectLst>
            <a:outerShdw blurRad="40000" dist="20000" dir="5400000" rotWithShape="0">
              <a:srgbClr val="000000">
                <a:alpha val="38000"/>
              </a:srgbClr>
            </a:outerShdw>
          </a:effectLst>
        </p:spPr>
      </p:cxnSp>
      <p:cxnSp>
        <p:nvCxnSpPr>
          <p:cNvPr id="32" name="Connettore 1 43"/>
          <p:cNvCxnSpPr>
            <a:stCxn id="12" idx="6"/>
            <a:endCxn id="30" idx="2"/>
          </p:cNvCxnSpPr>
          <p:nvPr/>
        </p:nvCxnSpPr>
        <p:spPr>
          <a:xfrm>
            <a:off x="1451627" y="4324470"/>
            <a:ext cx="457200" cy="228600"/>
          </a:xfrm>
          <a:prstGeom prst="line">
            <a:avLst/>
          </a:prstGeom>
          <a:noFill/>
          <a:ln w="25400" cap="flat" cmpd="sng" algn="ctr">
            <a:solidFill>
              <a:srgbClr val="000000"/>
            </a:solidFill>
            <a:prstDash val="solid"/>
          </a:ln>
          <a:effectLst>
            <a:outerShdw blurRad="40000" dist="20000" dir="5400000" rotWithShape="0">
              <a:srgbClr val="000000">
                <a:alpha val="38000"/>
              </a:srgbClr>
            </a:outerShdw>
          </a:effectLst>
        </p:spPr>
      </p:cxnSp>
      <p:cxnSp>
        <p:nvCxnSpPr>
          <p:cNvPr id="33" name="Connettore 1 44"/>
          <p:cNvCxnSpPr>
            <a:stCxn id="25" idx="7"/>
            <a:endCxn id="30" idx="2"/>
          </p:cNvCxnSpPr>
          <p:nvPr/>
        </p:nvCxnSpPr>
        <p:spPr>
          <a:xfrm rot="5400000" flipH="1" flipV="1">
            <a:off x="1703899" y="4495920"/>
            <a:ext cx="147778" cy="262078"/>
          </a:xfrm>
          <a:prstGeom prst="line">
            <a:avLst/>
          </a:prstGeom>
          <a:noFill/>
          <a:ln w="25400" cap="flat" cmpd="sng" algn="ctr">
            <a:solidFill>
              <a:srgbClr val="000000"/>
            </a:solidFill>
            <a:prstDash val="solid"/>
          </a:ln>
          <a:effectLst>
            <a:outerShdw blurRad="40000" dist="20000" dir="5400000" rotWithShape="0">
              <a:srgbClr val="000000">
                <a:alpha val="38000"/>
              </a:srgbClr>
            </a:outerShdw>
          </a:effectLst>
        </p:spPr>
      </p:cxnSp>
      <p:sp>
        <p:nvSpPr>
          <p:cNvPr id="34" name="Ovale 39"/>
          <p:cNvSpPr/>
          <p:nvPr/>
        </p:nvSpPr>
        <p:spPr>
          <a:xfrm>
            <a:off x="994427" y="4895970"/>
            <a:ext cx="228600" cy="228600"/>
          </a:xfrm>
          <a:prstGeom prst="ellipse">
            <a:avLst/>
          </a:prstGeom>
          <a:solidFill>
            <a:srgbClr val="FF0000"/>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ysClr val="window" lastClr="FFFFFF"/>
              </a:solidFill>
              <a:effectLst/>
              <a:uLnTx/>
              <a:uFillTx/>
              <a:latin typeface="Calibri"/>
              <a:ea typeface="+mn-ea"/>
              <a:cs typeface="+mn-cs"/>
            </a:endParaRPr>
          </a:p>
        </p:txBody>
      </p:sp>
      <p:cxnSp>
        <p:nvCxnSpPr>
          <p:cNvPr id="35" name="Straight Connector 34"/>
          <p:cNvCxnSpPr/>
          <p:nvPr/>
        </p:nvCxnSpPr>
        <p:spPr bwMode="auto">
          <a:xfrm>
            <a:off x="325395" y="3933056"/>
            <a:ext cx="216024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7" name="TextBox 36"/>
          <p:cNvSpPr txBox="1"/>
          <p:nvPr/>
        </p:nvSpPr>
        <p:spPr>
          <a:xfrm>
            <a:off x="2125595" y="2636912"/>
            <a:ext cx="826080" cy="369332"/>
          </a:xfrm>
          <a:prstGeom prst="rect">
            <a:avLst/>
          </a:prstGeom>
          <a:noFill/>
        </p:spPr>
        <p:txBody>
          <a:bodyPr wrap="none" rtlCol="0">
            <a:spAutoFit/>
          </a:bodyPr>
          <a:lstStyle/>
          <a:p>
            <a:r>
              <a:rPr lang="en-US"/>
              <a:t>vertex</a:t>
            </a:r>
          </a:p>
        </p:txBody>
      </p:sp>
      <p:sp>
        <p:nvSpPr>
          <p:cNvPr id="38" name="TextBox 37"/>
          <p:cNvSpPr txBox="1"/>
          <p:nvPr/>
        </p:nvSpPr>
        <p:spPr>
          <a:xfrm>
            <a:off x="1549531" y="2348880"/>
            <a:ext cx="698178" cy="369332"/>
          </a:xfrm>
          <a:prstGeom prst="rect">
            <a:avLst/>
          </a:prstGeom>
          <a:noFill/>
        </p:spPr>
        <p:txBody>
          <a:bodyPr wrap="none" rtlCol="0">
            <a:spAutoFit/>
          </a:bodyPr>
          <a:lstStyle/>
          <a:p>
            <a:r>
              <a:rPr lang="en-US"/>
              <a:t>edge</a:t>
            </a:r>
          </a:p>
        </p:txBody>
      </p:sp>
      <p:sp>
        <p:nvSpPr>
          <p:cNvPr id="39" name="Left Brace 38"/>
          <p:cNvSpPr/>
          <p:nvPr/>
        </p:nvSpPr>
        <p:spPr bwMode="auto">
          <a:xfrm flipH="1">
            <a:off x="2989691" y="2492896"/>
            <a:ext cx="360040" cy="1440160"/>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Berling" pitchFamily="18" charset="0"/>
              <a:ea typeface="ＭＳ Ｐゴシック" charset="-128"/>
            </a:endParaRPr>
          </a:p>
        </p:txBody>
      </p:sp>
      <p:sp>
        <p:nvSpPr>
          <p:cNvPr id="40" name="Left Brace 39"/>
          <p:cNvSpPr/>
          <p:nvPr/>
        </p:nvSpPr>
        <p:spPr bwMode="auto">
          <a:xfrm flipH="1">
            <a:off x="2989691" y="4005064"/>
            <a:ext cx="360040" cy="1440160"/>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Berling" pitchFamily="18" charset="0"/>
              <a:ea typeface="ＭＳ Ｐゴシック" charset="-128"/>
            </a:endParaRPr>
          </a:p>
        </p:txBody>
      </p:sp>
      <p:sp>
        <p:nvSpPr>
          <p:cNvPr id="41" name="TextBox 40"/>
          <p:cNvSpPr txBox="1"/>
          <p:nvPr/>
        </p:nvSpPr>
        <p:spPr>
          <a:xfrm>
            <a:off x="4141819" y="3717032"/>
            <a:ext cx="2635119" cy="369332"/>
          </a:xfrm>
          <a:prstGeom prst="rect">
            <a:avLst/>
          </a:prstGeom>
          <a:noFill/>
        </p:spPr>
        <p:txBody>
          <a:bodyPr wrap="none" rtlCol="0">
            <a:spAutoFit/>
          </a:bodyPr>
          <a:lstStyle/>
          <a:p>
            <a:r>
              <a:rPr lang="en-US"/>
              <a:t>Two edge types (layers)</a:t>
            </a:r>
          </a:p>
        </p:txBody>
      </p:sp>
      <p:cxnSp>
        <p:nvCxnSpPr>
          <p:cNvPr id="43" name="Straight Arrow Connector 42"/>
          <p:cNvCxnSpPr>
            <a:endCxn id="41" idx="1"/>
          </p:cNvCxnSpPr>
          <p:nvPr/>
        </p:nvCxnSpPr>
        <p:spPr bwMode="auto">
          <a:xfrm>
            <a:off x="3421739" y="3212976"/>
            <a:ext cx="720080" cy="688722"/>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4" name="Straight Arrow Connector 43"/>
          <p:cNvCxnSpPr/>
          <p:nvPr/>
        </p:nvCxnSpPr>
        <p:spPr bwMode="auto">
          <a:xfrm flipV="1">
            <a:off x="3421739" y="4005064"/>
            <a:ext cx="720080" cy="72008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49" name="TextBox 48"/>
          <p:cNvSpPr txBox="1"/>
          <p:nvPr/>
        </p:nvSpPr>
        <p:spPr>
          <a:xfrm>
            <a:off x="2917683" y="1628800"/>
            <a:ext cx="1198277" cy="369332"/>
          </a:xfrm>
          <a:prstGeom prst="rect">
            <a:avLst/>
          </a:prstGeom>
          <a:noFill/>
        </p:spPr>
        <p:txBody>
          <a:bodyPr wrap="none" rtlCol="0">
            <a:spAutoFit/>
          </a:bodyPr>
          <a:lstStyle/>
          <a:p>
            <a:r>
              <a:rPr lang="en-US"/>
              <a:t>One actor</a:t>
            </a:r>
          </a:p>
        </p:txBody>
      </p:sp>
      <p:cxnSp>
        <p:nvCxnSpPr>
          <p:cNvPr id="50" name="Straight Arrow Connector 49"/>
          <p:cNvCxnSpPr/>
          <p:nvPr/>
        </p:nvCxnSpPr>
        <p:spPr bwMode="auto">
          <a:xfrm flipH="1">
            <a:off x="2197603" y="2060848"/>
            <a:ext cx="864096" cy="2376264"/>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1" name="Straight Arrow Connector 50"/>
          <p:cNvCxnSpPr/>
          <p:nvPr/>
        </p:nvCxnSpPr>
        <p:spPr bwMode="auto">
          <a:xfrm flipH="1">
            <a:off x="2197603" y="2060848"/>
            <a:ext cx="864096" cy="648072"/>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172832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animBg="1"/>
      <p:bldP spid="40" grpId="0" animBg="1"/>
      <p:bldP spid="41" grpId="0"/>
      <p:bldP spid="4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The model in a nutshell</a:t>
            </a:r>
            <a:endParaRPr lang="en-US"/>
          </a:p>
        </p:txBody>
      </p:sp>
      <p:sp>
        <p:nvSpPr>
          <p:cNvPr id="3" name="Content Placeholder 2"/>
          <p:cNvSpPr>
            <a:spLocks noGrp="1"/>
          </p:cNvSpPr>
          <p:nvPr>
            <p:ph idx="1"/>
          </p:nvPr>
        </p:nvSpPr>
        <p:spPr/>
        <p:txBody>
          <a:bodyPr>
            <a:normAutofit/>
          </a:bodyPr>
          <a:lstStyle/>
          <a:p>
            <a:pPr marL="457200" indent="-457200">
              <a:buAutoNum type="arabicPeriod"/>
            </a:pPr>
            <a:r>
              <a:rPr lang="en-US" dirty="0"/>
              <a:t>Internal-growth.</a:t>
            </a:r>
          </a:p>
          <a:p>
            <a:pPr lvl="1">
              <a:buFont typeface="Arial"/>
              <a:buChar char="–"/>
            </a:pPr>
            <a:r>
              <a:rPr lang="en-US" dirty="0"/>
              <a:t>The layer grows according to internal dynamics, i.e., something happens independently of the other layers. </a:t>
            </a:r>
            <a:endParaRPr lang="en-US" dirty="0">
              <a:cs typeface="Arial"/>
            </a:endParaRPr>
          </a:p>
          <a:p>
            <a:pPr marL="457200" indent="-457200">
              <a:buAutoNum type="arabicPeriod"/>
            </a:pPr>
            <a:r>
              <a:rPr lang="en-US" dirty="0"/>
              <a:t>External-growth.</a:t>
            </a:r>
            <a:endParaRPr lang="en-US" dirty="0">
              <a:cs typeface="Arial"/>
            </a:endParaRPr>
          </a:p>
          <a:p>
            <a:pPr lvl="1">
              <a:buFont typeface="Arial"/>
              <a:buChar char="–"/>
            </a:pPr>
            <a:r>
              <a:rPr lang="en-US" dirty="0"/>
              <a:t>The layer grows according to external dynamics, i.e., something happens because of the configuration of an external layer.</a:t>
            </a:r>
            <a:endParaRPr lang="en-US" dirty="0">
              <a:cs typeface="Arial"/>
            </a:endParaRPr>
          </a:p>
          <a:p>
            <a:pPr marL="457200" indent="-457200">
              <a:buAutoNum type="arabicPeriod"/>
            </a:pPr>
            <a:r>
              <a:rPr lang="en-US" dirty="0">
                <a:ea typeface="+mn-lt"/>
                <a:cs typeface="+mn-lt"/>
              </a:rPr>
              <a:t>No-action.</a:t>
            </a:r>
          </a:p>
          <a:p>
            <a:pPr lvl="1">
              <a:buFont typeface="Arial"/>
              <a:buChar char="–"/>
            </a:pPr>
            <a:r>
              <a:rPr lang="en-US" dirty="0">
                <a:ea typeface="+mn-lt"/>
                <a:cs typeface="+mn-lt"/>
              </a:rPr>
              <a:t>Nothing happens, i.e., the network remains unchanged.</a:t>
            </a:r>
            <a:endParaRPr lang="en-US" dirty="0">
              <a:cs typeface="Arial"/>
            </a:endParaRPr>
          </a:p>
        </p:txBody>
      </p:sp>
      <p:sp>
        <p:nvSpPr>
          <p:cNvPr id="4" name="TextBox 3">
            <a:extLst>
              <a:ext uri="{FF2B5EF4-FFF2-40B4-BE49-F238E27FC236}">
                <a16:creationId xmlns:a16="http://schemas.microsoft.com/office/drawing/2014/main" id="{DB35244F-F049-4796-94B2-26DFE567F35E}"/>
              </a:ext>
            </a:extLst>
          </p:cNvPr>
          <p:cNvSpPr txBox="1"/>
          <p:nvPr/>
        </p:nvSpPr>
        <p:spPr>
          <a:xfrm>
            <a:off x="657471" y="6237419"/>
            <a:ext cx="301330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Magnani and Rossi, 2013a.</a:t>
            </a:r>
          </a:p>
        </p:txBody>
      </p:sp>
    </p:spTree>
    <p:extLst>
      <p:ext uri="{BB962C8B-B14F-4D97-AF65-F5344CB8AC3E}">
        <p14:creationId xmlns:p14="http://schemas.microsoft.com/office/powerpoint/2010/main" val="15152484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Generation</a:t>
            </a:r>
          </a:p>
        </p:txBody>
      </p:sp>
      <p:sp>
        <p:nvSpPr>
          <p:cNvPr id="50" name="Rettangolo 43"/>
          <p:cNvSpPr/>
          <p:nvPr/>
        </p:nvSpPr>
        <p:spPr>
          <a:xfrm>
            <a:off x="1619672" y="1724316"/>
            <a:ext cx="500710" cy="294385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6" name="TextBox 5">
            <a:extLst>
              <a:ext uri="{FF2B5EF4-FFF2-40B4-BE49-F238E27FC236}">
                <a16:creationId xmlns:a16="http://schemas.microsoft.com/office/drawing/2014/main" id="{61B2627B-9496-4E8C-97E2-55DBB8555423}"/>
              </a:ext>
            </a:extLst>
          </p:cNvPr>
          <p:cNvSpPr txBox="1"/>
          <p:nvPr/>
        </p:nvSpPr>
        <p:spPr>
          <a:xfrm>
            <a:off x="643461" y="1537527"/>
            <a:ext cx="7682097" cy="5078313"/>
          </a:xfrm>
          <a:prstGeom prst="rect">
            <a:avLst/>
          </a:prstGeom>
          <a:noFill/>
        </p:spPr>
        <p:txBody>
          <a:bodyPr wrap="square" lIns="91440" tIns="45720" rIns="91440" bIns="45720" anchor="t">
            <a:spAutoFit/>
          </a:bodyPr>
          <a:lstStyle/>
          <a:p>
            <a:pPr algn="just"/>
            <a:r>
              <a:rPr lang="en-US" b="0" i="0">
                <a:effectLst/>
                <a:latin typeface="+mj-lt"/>
              </a:rPr>
              <a:t>In the following example we create a multiplex network with 3 layers based on the Preferential Attachment and the </a:t>
            </a:r>
            <a:r>
              <a:rPr lang="en-US" b="0" i="0" err="1">
                <a:effectLst/>
                <a:latin typeface="+mj-lt"/>
              </a:rPr>
              <a:t>Erdos-Renyi</a:t>
            </a:r>
            <a:r>
              <a:rPr lang="en-US" b="0" i="0">
                <a:effectLst/>
                <a:latin typeface="+mj-lt"/>
              </a:rPr>
              <a:t> models.</a:t>
            </a:r>
            <a:r>
              <a:rPr lang="en-US">
                <a:latin typeface="+mj-lt"/>
              </a:rPr>
              <a:t> </a:t>
            </a:r>
            <a:endParaRPr lang="en-US">
              <a:cs typeface="Arial"/>
            </a:endParaRPr>
          </a:p>
          <a:p>
            <a:pPr algn="just"/>
            <a:endParaRPr lang="en-US">
              <a:latin typeface="+mj-lt"/>
              <a:cs typeface="Arial"/>
            </a:endParaRPr>
          </a:p>
          <a:p>
            <a:pPr algn="just"/>
            <a:r>
              <a:rPr lang="en-US" b="0" i="0">
                <a:effectLst/>
                <a:latin typeface="+mj-lt"/>
              </a:rPr>
              <a:t>The first and last layers will only evolve according to their internal models (</a:t>
            </a:r>
            <a:r>
              <a:rPr lang="en-US" b="0" i="1" err="1">
                <a:effectLst/>
                <a:latin typeface="+mj-lt"/>
              </a:rPr>
              <a:t>pr.external</a:t>
            </a:r>
            <a:r>
              <a:rPr lang="en-US" b="0" i="1">
                <a:effectLst/>
                <a:latin typeface="+mj-lt"/>
              </a:rPr>
              <a:t> = 0</a:t>
            </a:r>
            <a:r>
              <a:rPr lang="en-US" b="0" i="0">
                <a:effectLst/>
                <a:latin typeface="+mj-lt"/>
              </a:rPr>
              <a:t>), while the second will have a probability of .8 of evolving according to external dynamics, that is, importing edges from other layers (</a:t>
            </a:r>
            <a:r>
              <a:rPr lang="en-US" b="0" i="1" err="1">
                <a:effectLst/>
                <a:latin typeface="+mj-lt"/>
              </a:rPr>
              <a:t>pr.external</a:t>
            </a:r>
            <a:r>
              <a:rPr lang="en-US" b="0" i="1">
                <a:effectLst/>
                <a:latin typeface="+mj-lt"/>
              </a:rPr>
              <a:t> = .8</a:t>
            </a:r>
            <a:r>
              <a:rPr lang="en-US" b="0" i="0">
                <a:effectLst/>
                <a:latin typeface="+mj-lt"/>
              </a:rPr>
              <a:t>).</a:t>
            </a:r>
            <a:r>
              <a:rPr lang="en-US">
                <a:latin typeface="+mj-lt"/>
              </a:rPr>
              <a:t> </a:t>
            </a:r>
            <a:endParaRPr lang="en-US" b="0" i="0">
              <a:effectLst/>
              <a:latin typeface="+mj-lt"/>
              <a:cs typeface="Arial"/>
            </a:endParaRPr>
          </a:p>
          <a:p>
            <a:pPr algn="just"/>
            <a:endParaRPr lang="en-US">
              <a:latin typeface="+mj-lt"/>
              <a:cs typeface="Arial"/>
            </a:endParaRPr>
          </a:p>
          <a:p>
            <a:pPr algn="just"/>
            <a:r>
              <a:rPr lang="en-US" b="0" i="0">
                <a:effectLst/>
                <a:latin typeface="+mj-lt"/>
              </a:rPr>
              <a:t>By defining </a:t>
            </a:r>
            <a:r>
              <a:rPr lang="en-US" b="0" i="1" err="1">
                <a:effectLst/>
                <a:latin typeface="+mj-lt"/>
              </a:rPr>
              <a:t>pr.internal</a:t>
            </a:r>
            <a:r>
              <a:rPr lang="en-US" b="0" i="0">
                <a:effectLst/>
                <a:latin typeface="+mj-lt"/>
              </a:rPr>
              <a:t> and </a:t>
            </a:r>
            <a:r>
              <a:rPr lang="en-US" b="0" i="1" err="1">
                <a:effectLst/>
                <a:latin typeface="+mj-lt"/>
              </a:rPr>
              <a:t>pr.external</a:t>
            </a:r>
            <a:r>
              <a:rPr lang="en-US" b="0" i="0">
                <a:effectLst/>
                <a:latin typeface="+mj-lt"/>
              </a:rPr>
              <a:t>, we are also implicitly defining </a:t>
            </a:r>
            <a:r>
              <a:rPr lang="en-US" b="0" i="1" err="1">
                <a:effectLst/>
                <a:latin typeface="+mj-lt"/>
              </a:rPr>
              <a:t>pr.no.action</a:t>
            </a:r>
            <a:r>
              <a:rPr lang="en-US" b="0" i="0">
                <a:effectLst/>
                <a:latin typeface="+mj-lt"/>
              </a:rPr>
              <a:t> (1 minus the other probabilities, for each field/layer). In the example, the third layer grows at a lower speed than the others, having an (implicitly defined) </a:t>
            </a:r>
            <a:r>
              <a:rPr lang="en-US" b="0" i="1" err="1">
                <a:effectLst/>
                <a:latin typeface="+mj-lt"/>
              </a:rPr>
              <a:t>pr.no.action</a:t>
            </a:r>
            <a:r>
              <a:rPr lang="en-US" b="0" i="0">
                <a:effectLst/>
                <a:latin typeface="+mj-lt"/>
              </a:rPr>
              <a:t> of .1.</a:t>
            </a:r>
            <a:endParaRPr lang="en-US" b="0" i="0">
              <a:effectLst/>
              <a:latin typeface="+mj-lt"/>
              <a:cs typeface="Arial"/>
            </a:endParaRPr>
          </a:p>
          <a:p>
            <a:pPr algn="just"/>
            <a:endParaRPr lang="en-US">
              <a:latin typeface="+mj-lt"/>
              <a:cs typeface="Arial"/>
            </a:endParaRPr>
          </a:p>
          <a:p>
            <a:pPr algn="just"/>
            <a:r>
              <a:rPr lang="en-US">
                <a:latin typeface="+mj-lt"/>
                <a:cs typeface="Arial"/>
              </a:rPr>
              <a:t>The probability to import edges from the other layers in case external events happen is specified using a dependency matrix. The following matrix specifies that the second layer should import edges from the first layer with probability 1 if an external evolutionary event is triggered. It is expected that the values on each row of the matrix add to 1.</a:t>
            </a:r>
            <a:endParaRPr lang="en-US">
              <a:cs typeface="Arial"/>
            </a:endParaRPr>
          </a:p>
        </p:txBody>
      </p:sp>
    </p:spTree>
    <p:extLst>
      <p:ext uri="{BB962C8B-B14F-4D97-AF65-F5344CB8AC3E}">
        <p14:creationId xmlns:p14="http://schemas.microsoft.com/office/powerpoint/2010/main" val="6032735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097BF-7B71-4E4A-BEA2-8AC4C49343FF}"/>
              </a:ext>
            </a:extLst>
          </p:cNvPr>
          <p:cNvSpPr>
            <a:spLocks noGrp="1"/>
          </p:cNvSpPr>
          <p:nvPr>
            <p:ph type="title"/>
          </p:nvPr>
        </p:nvSpPr>
        <p:spPr/>
        <p:txBody>
          <a:bodyPr/>
          <a:lstStyle/>
          <a:p>
            <a:r>
              <a:rPr lang="en-US">
                <a:cs typeface="Arial"/>
              </a:rPr>
              <a:t>An example</a:t>
            </a:r>
            <a:endParaRPr lang="en-US"/>
          </a:p>
        </p:txBody>
      </p:sp>
      <p:pic>
        <p:nvPicPr>
          <p:cNvPr id="8" name="Picture 7" descr="A picture containing chart&#10;&#10;Description automatically generated">
            <a:extLst>
              <a:ext uri="{FF2B5EF4-FFF2-40B4-BE49-F238E27FC236}">
                <a16:creationId xmlns:a16="http://schemas.microsoft.com/office/drawing/2014/main" id="{60F0237E-096C-41BA-894D-993BA4DD3D3B}"/>
              </a:ext>
            </a:extLst>
          </p:cNvPr>
          <p:cNvPicPr>
            <a:picLocks noChangeAspect="1"/>
          </p:cNvPicPr>
          <p:nvPr/>
        </p:nvPicPr>
        <p:blipFill>
          <a:blip r:embed="rId2"/>
          <a:stretch>
            <a:fillRect/>
          </a:stretch>
        </p:blipFill>
        <p:spPr>
          <a:xfrm>
            <a:off x="537841" y="3573768"/>
            <a:ext cx="7697274" cy="2724530"/>
          </a:xfrm>
          <a:prstGeom prst="rect">
            <a:avLst/>
          </a:prstGeom>
        </p:spPr>
      </p:pic>
      <p:sp>
        <p:nvSpPr>
          <p:cNvPr id="9" name="Rectangle 8">
            <a:extLst>
              <a:ext uri="{FF2B5EF4-FFF2-40B4-BE49-F238E27FC236}">
                <a16:creationId xmlns:a16="http://schemas.microsoft.com/office/drawing/2014/main" id="{FBD3BD84-71BA-4714-8FC9-8A89E48E2A80}"/>
              </a:ext>
            </a:extLst>
          </p:cNvPr>
          <p:cNvSpPr/>
          <p:nvPr/>
        </p:nvSpPr>
        <p:spPr bwMode="auto">
          <a:xfrm>
            <a:off x="854652" y="3881005"/>
            <a:ext cx="2187286" cy="1979468"/>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Berling" pitchFamily="18" charset="0"/>
              <a:ea typeface="ＭＳ Ｐゴシック" charset="-128"/>
            </a:endParaRPr>
          </a:p>
        </p:txBody>
      </p:sp>
      <p:sp>
        <p:nvSpPr>
          <p:cNvPr id="10" name="Rectangle 9">
            <a:extLst>
              <a:ext uri="{FF2B5EF4-FFF2-40B4-BE49-F238E27FC236}">
                <a16:creationId xmlns:a16="http://schemas.microsoft.com/office/drawing/2014/main" id="{AE7F512E-EB5C-4EB0-8E18-922EEDE28283}"/>
              </a:ext>
            </a:extLst>
          </p:cNvPr>
          <p:cNvSpPr/>
          <p:nvPr/>
        </p:nvSpPr>
        <p:spPr bwMode="auto">
          <a:xfrm>
            <a:off x="3296516" y="3881005"/>
            <a:ext cx="2187286" cy="1979468"/>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Berling" pitchFamily="18" charset="0"/>
              <a:ea typeface="ＭＳ Ｐゴシック" charset="-128"/>
            </a:endParaRPr>
          </a:p>
        </p:txBody>
      </p:sp>
      <p:sp>
        <p:nvSpPr>
          <p:cNvPr id="11" name="Rectangle 10">
            <a:extLst>
              <a:ext uri="{FF2B5EF4-FFF2-40B4-BE49-F238E27FC236}">
                <a16:creationId xmlns:a16="http://schemas.microsoft.com/office/drawing/2014/main" id="{3E268F24-BCEB-401E-9333-120A32D1D8E9}"/>
              </a:ext>
            </a:extLst>
          </p:cNvPr>
          <p:cNvSpPr/>
          <p:nvPr/>
        </p:nvSpPr>
        <p:spPr bwMode="auto">
          <a:xfrm>
            <a:off x="5712402" y="3881005"/>
            <a:ext cx="2187286" cy="1979468"/>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Berling" pitchFamily="18" charset="0"/>
              <a:ea typeface="ＭＳ Ｐゴシック" charset="-128"/>
            </a:endParaRPr>
          </a:p>
        </p:txBody>
      </p:sp>
      <p:sp>
        <p:nvSpPr>
          <p:cNvPr id="12" name="TextBox 11">
            <a:extLst>
              <a:ext uri="{FF2B5EF4-FFF2-40B4-BE49-F238E27FC236}">
                <a16:creationId xmlns:a16="http://schemas.microsoft.com/office/drawing/2014/main" id="{9906BCF6-60E2-4C9C-8114-9C283C13B463}"/>
              </a:ext>
            </a:extLst>
          </p:cNvPr>
          <p:cNvSpPr txBox="1"/>
          <p:nvPr/>
        </p:nvSpPr>
        <p:spPr>
          <a:xfrm>
            <a:off x="842962" y="3285595"/>
            <a:ext cx="2197678" cy="369332"/>
          </a:xfrm>
          <a:custGeom>
            <a:avLst/>
            <a:gdLst>
              <a:gd name="connsiteX0" fmla="*/ 0 w 2197678"/>
              <a:gd name="connsiteY0" fmla="*/ 0 h 369332"/>
              <a:gd name="connsiteX1" fmla="*/ 549420 w 2197678"/>
              <a:gd name="connsiteY1" fmla="*/ 0 h 369332"/>
              <a:gd name="connsiteX2" fmla="*/ 1142793 w 2197678"/>
              <a:gd name="connsiteY2" fmla="*/ 0 h 369332"/>
              <a:gd name="connsiteX3" fmla="*/ 1648259 w 2197678"/>
              <a:gd name="connsiteY3" fmla="*/ 0 h 369332"/>
              <a:gd name="connsiteX4" fmla="*/ 2197678 w 2197678"/>
              <a:gd name="connsiteY4" fmla="*/ 0 h 369332"/>
              <a:gd name="connsiteX5" fmla="*/ 2197678 w 2197678"/>
              <a:gd name="connsiteY5" fmla="*/ 369332 h 369332"/>
              <a:gd name="connsiteX6" fmla="*/ 1626282 w 2197678"/>
              <a:gd name="connsiteY6" fmla="*/ 369332 h 369332"/>
              <a:gd name="connsiteX7" fmla="*/ 1142793 w 2197678"/>
              <a:gd name="connsiteY7" fmla="*/ 369332 h 369332"/>
              <a:gd name="connsiteX8" fmla="*/ 549420 w 2197678"/>
              <a:gd name="connsiteY8" fmla="*/ 369332 h 369332"/>
              <a:gd name="connsiteX9" fmla="*/ 0 w 2197678"/>
              <a:gd name="connsiteY9" fmla="*/ 369332 h 369332"/>
              <a:gd name="connsiteX10" fmla="*/ 0 w 2197678"/>
              <a:gd name="connsiteY10"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7678" h="369332" fill="none" extrusionOk="0">
                <a:moveTo>
                  <a:pt x="0" y="0"/>
                </a:moveTo>
                <a:cubicBezTo>
                  <a:pt x="206944" y="-13115"/>
                  <a:pt x="431166" y="12527"/>
                  <a:pt x="549420" y="0"/>
                </a:cubicBezTo>
                <a:cubicBezTo>
                  <a:pt x="667674" y="-12527"/>
                  <a:pt x="978732" y="46056"/>
                  <a:pt x="1142793" y="0"/>
                </a:cubicBezTo>
                <a:cubicBezTo>
                  <a:pt x="1306854" y="-46056"/>
                  <a:pt x="1414508" y="52707"/>
                  <a:pt x="1648259" y="0"/>
                </a:cubicBezTo>
                <a:cubicBezTo>
                  <a:pt x="1882010" y="-52707"/>
                  <a:pt x="2078848" y="41305"/>
                  <a:pt x="2197678" y="0"/>
                </a:cubicBezTo>
                <a:cubicBezTo>
                  <a:pt x="2223336" y="126187"/>
                  <a:pt x="2167970" y="226038"/>
                  <a:pt x="2197678" y="369332"/>
                </a:cubicBezTo>
                <a:cubicBezTo>
                  <a:pt x="1967107" y="429433"/>
                  <a:pt x="1743651" y="331955"/>
                  <a:pt x="1626282" y="369332"/>
                </a:cubicBezTo>
                <a:cubicBezTo>
                  <a:pt x="1508913" y="406709"/>
                  <a:pt x="1255431" y="330568"/>
                  <a:pt x="1142793" y="369332"/>
                </a:cubicBezTo>
                <a:cubicBezTo>
                  <a:pt x="1030155" y="408096"/>
                  <a:pt x="747596" y="300471"/>
                  <a:pt x="549420" y="369332"/>
                </a:cubicBezTo>
                <a:cubicBezTo>
                  <a:pt x="351244" y="438193"/>
                  <a:pt x="192794" y="331215"/>
                  <a:pt x="0" y="369332"/>
                </a:cubicBezTo>
                <a:cubicBezTo>
                  <a:pt x="-19947" y="281669"/>
                  <a:pt x="9126" y="151844"/>
                  <a:pt x="0" y="0"/>
                </a:cubicBezTo>
                <a:close/>
              </a:path>
              <a:path w="2197678" h="369332" stroke="0" extrusionOk="0">
                <a:moveTo>
                  <a:pt x="0" y="0"/>
                </a:moveTo>
                <a:cubicBezTo>
                  <a:pt x="206793" y="-59214"/>
                  <a:pt x="295780" y="56703"/>
                  <a:pt x="549420" y="0"/>
                </a:cubicBezTo>
                <a:cubicBezTo>
                  <a:pt x="803060" y="-56703"/>
                  <a:pt x="928247" y="61775"/>
                  <a:pt x="1120816" y="0"/>
                </a:cubicBezTo>
                <a:cubicBezTo>
                  <a:pt x="1313385" y="-61775"/>
                  <a:pt x="1515163" y="9183"/>
                  <a:pt x="1714189" y="0"/>
                </a:cubicBezTo>
                <a:cubicBezTo>
                  <a:pt x="1913215" y="-9183"/>
                  <a:pt x="2033734" y="29281"/>
                  <a:pt x="2197678" y="0"/>
                </a:cubicBezTo>
                <a:cubicBezTo>
                  <a:pt x="2215021" y="136237"/>
                  <a:pt x="2171708" y="211139"/>
                  <a:pt x="2197678" y="369332"/>
                </a:cubicBezTo>
                <a:cubicBezTo>
                  <a:pt x="1978481" y="427513"/>
                  <a:pt x="1870111" y="313496"/>
                  <a:pt x="1648259" y="369332"/>
                </a:cubicBezTo>
                <a:cubicBezTo>
                  <a:pt x="1426407" y="425168"/>
                  <a:pt x="1372553" y="318934"/>
                  <a:pt x="1142793" y="369332"/>
                </a:cubicBezTo>
                <a:cubicBezTo>
                  <a:pt x="913033" y="419730"/>
                  <a:pt x="683924" y="352704"/>
                  <a:pt x="549420" y="369332"/>
                </a:cubicBezTo>
                <a:cubicBezTo>
                  <a:pt x="414916" y="385960"/>
                  <a:pt x="248203" y="349633"/>
                  <a:pt x="0" y="369332"/>
                </a:cubicBezTo>
                <a:cubicBezTo>
                  <a:pt x="-3199" y="230743"/>
                  <a:pt x="17953" y="163402"/>
                  <a:pt x="0" y="0"/>
                </a:cubicBezTo>
                <a:close/>
              </a:path>
            </a:pathLst>
          </a:custGeom>
          <a:solidFill>
            <a:srgbClr val="FFFF00"/>
          </a:solidFill>
          <a:ln>
            <a:solidFill>
              <a:schemeClr val="tx1"/>
            </a:solidFill>
            <a:extLst>
              <a:ext uri="{C807C97D-BFC1-408E-A445-0C87EB9F89A2}">
                <ask:lineSketchStyleProps xmlns:ask="http://schemas.microsoft.com/office/drawing/2018/sketchyshapes" sd="668965588">
                  <a:prstGeom prst="rect">
                    <a:avLst/>
                  </a:prstGeom>
                  <ask:type>
                    <ask:lineSketchScribble/>
                  </ask:type>
                </ask:lineSketchStyleProps>
              </a:ext>
            </a:extLs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Preferential attach.</a:t>
            </a:r>
          </a:p>
        </p:txBody>
      </p:sp>
      <p:sp>
        <p:nvSpPr>
          <p:cNvPr id="13" name="TextBox 12">
            <a:extLst>
              <a:ext uri="{FF2B5EF4-FFF2-40B4-BE49-F238E27FC236}">
                <a16:creationId xmlns:a16="http://schemas.microsoft.com/office/drawing/2014/main" id="{02DB87FF-E8B8-4403-A443-049AC6C69099}"/>
              </a:ext>
            </a:extLst>
          </p:cNvPr>
          <p:cNvSpPr txBox="1"/>
          <p:nvPr/>
        </p:nvSpPr>
        <p:spPr>
          <a:xfrm>
            <a:off x="3551093" y="3285595"/>
            <a:ext cx="1639167" cy="382320"/>
          </a:xfrm>
          <a:custGeom>
            <a:avLst/>
            <a:gdLst>
              <a:gd name="connsiteX0" fmla="*/ 0 w 1639167"/>
              <a:gd name="connsiteY0" fmla="*/ 0 h 382320"/>
              <a:gd name="connsiteX1" fmla="*/ 529997 w 1639167"/>
              <a:gd name="connsiteY1" fmla="*/ 0 h 382320"/>
              <a:gd name="connsiteX2" fmla="*/ 1076386 w 1639167"/>
              <a:gd name="connsiteY2" fmla="*/ 0 h 382320"/>
              <a:gd name="connsiteX3" fmla="*/ 1639167 w 1639167"/>
              <a:gd name="connsiteY3" fmla="*/ 0 h 382320"/>
              <a:gd name="connsiteX4" fmla="*/ 1639167 w 1639167"/>
              <a:gd name="connsiteY4" fmla="*/ 382320 h 382320"/>
              <a:gd name="connsiteX5" fmla="*/ 1092778 w 1639167"/>
              <a:gd name="connsiteY5" fmla="*/ 382320 h 382320"/>
              <a:gd name="connsiteX6" fmla="*/ 513606 w 1639167"/>
              <a:gd name="connsiteY6" fmla="*/ 382320 h 382320"/>
              <a:gd name="connsiteX7" fmla="*/ 0 w 1639167"/>
              <a:gd name="connsiteY7" fmla="*/ 382320 h 382320"/>
              <a:gd name="connsiteX8" fmla="*/ 0 w 1639167"/>
              <a:gd name="connsiteY8" fmla="*/ 0 h 38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9167" h="382320" fill="none" extrusionOk="0">
                <a:moveTo>
                  <a:pt x="0" y="0"/>
                </a:moveTo>
                <a:cubicBezTo>
                  <a:pt x="153925" y="-28494"/>
                  <a:pt x="421127" y="54779"/>
                  <a:pt x="529997" y="0"/>
                </a:cubicBezTo>
                <a:cubicBezTo>
                  <a:pt x="638867" y="-54779"/>
                  <a:pt x="919406" y="30485"/>
                  <a:pt x="1076386" y="0"/>
                </a:cubicBezTo>
                <a:cubicBezTo>
                  <a:pt x="1233366" y="-30485"/>
                  <a:pt x="1391967" y="919"/>
                  <a:pt x="1639167" y="0"/>
                </a:cubicBezTo>
                <a:cubicBezTo>
                  <a:pt x="1657102" y="190600"/>
                  <a:pt x="1624148" y="208487"/>
                  <a:pt x="1639167" y="382320"/>
                </a:cubicBezTo>
                <a:cubicBezTo>
                  <a:pt x="1529735" y="394806"/>
                  <a:pt x="1243228" y="324452"/>
                  <a:pt x="1092778" y="382320"/>
                </a:cubicBezTo>
                <a:cubicBezTo>
                  <a:pt x="942328" y="440188"/>
                  <a:pt x="639955" y="375734"/>
                  <a:pt x="513606" y="382320"/>
                </a:cubicBezTo>
                <a:cubicBezTo>
                  <a:pt x="387257" y="388906"/>
                  <a:pt x="162282" y="339311"/>
                  <a:pt x="0" y="382320"/>
                </a:cubicBezTo>
                <a:cubicBezTo>
                  <a:pt x="-1755" y="236156"/>
                  <a:pt x="43371" y="143573"/>
                  <a:pt x="0" y="0"/>
                </a:cubicBezTo>
                <a:close/>
              </a:path>
              <a:path w="1639167" h="382320" stroke="0" extrusionOk="0">
                <a:moveTo>
                  <a:pt x="0" y="0"/>
                </a:moveTo>
                <a:cubicBezTo>
                  <a:pt x="259621" y="-9319"/>
                  <a:pt x="277133" y="39148"/>
                  <a:pt x="529997" y="0"/>
                </a:cubicBezTo>
                <a:cubicBezTo>
                  <a:pt x="782861" y="-39148"/>
                  <a:pt x="861803" y="23136"/>
                  <a:pt x="1027211" y="0"/>
                </a:cubicBezTo>
                <a:cubicBezTo>
                  <a:pt x="1192619" y="-23136"/>
                  <a:pt x="1397693" y="21368"/>
                  <a:pt x="1639167" y="0"/>
                </a:cubicBezTo>
                <a:cubicBezTo>
                  <a:pt x="1662030" y="147918"/>
                  <a:pt x="1599849" y="301176"/>
                  <a:pt x="1639167" y="382320"/>
                </a:cubicBezTo>
                <a:cubicBezTo>
                  <a:pt x="1473343" y="430726"/>
                  <a:pt x="1354077" y="342508"/>
                  <a:pt x="1076386" y="382320"/>
                </a:cubicBezTo>
                <a:cubicBezTo>
                  <a:pt x="798695" y="422132"/>
                  <a:pt x="664874" y="356845"/>
                  <a:pt x="529997" y="382320"/>
                </a:cubicBezTo>
                <a:cubicBezTo>
                  <a:pt x="395120" y="407795"/>
                  <a:pt x="218161" y="361309"/>
                  <a:pt x="0" y="382320"/>
                </a:cubicBezTo>
                <a:cubicBezTo>
                  <a:pt x="-11420" y="223413"/>
                  <a:pt x="34609" y="131576"/>
                  <a:pt x="0" y="0"/>
                </a:cubicBezTo>
                <a:close/>
              </a:path>
            </a:pathLst>
          </a:custGeom>
          <a:solidFill>
            <a:srgbClr val="FFFF00"/>
          </a:solidFill>
          <a:ln>
            <a:solidFill>
              <a:schemeClr val="tx1"/>
            </a:solidFill>
            <a:extLst>
              <a:ext uri="{C807C97D-BFC1-408E-A445-0C87EB9F89A2}">
                <ask:lineSketchStyleProps xmlns:ask="http://schemas.microsoft.com/office/drawing/2018/sketchyshapes" sd="1372620577">
                  <a:prstGeom prst="rect">
                    <a:avLst/>
                  </a:prstGeom>
                  <ask:type>
                    <ask:lineSketchScribble/>
                  </ask:type>
                </ask:lineSketchStyleProps>
              </a:ext>
            </a:extLs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Erdős–Rényi</a:t>
            </a:r>
            <a:endParaRPr lang="en-US"/>
          </a:p>
        </p:txBody>
      </p:sp>
      <p:sp>
        <p:nvSpPr>
          <p:cNvPr id="14" name="TextBox 13">
            <a:extLst>
              <a:ext uri="{FF2B5EF4-FFF2-40B4-BE49-F238E27FC236}">
                <a16:creationId xmlns:a16="http://schemas.microsoft.com/office/drawing/2014/main" id="{096A9EE4-1E1B-4EAA-BFDC-91ED92472393}"/>
              </a:ext>
            </a:extLst>
          </p:cNvPr>
          <p:cNvSpPr txBox="1"/>
          <p:nvPr/>
        </p:nvSpPr>
        <p:spPr>
          <a:xfrm>
            <a:off x="5966979" y="3292087"/>
            <a:ext cx="1626178" cy="375826"/>
          </a:xfrm>
          <a:custGeom>
            <a:avLst/>
            <a:gdLst>
              <a:gd name="connsiteX0" fmla="*/ 0 w 1626178"/>
              <a:gd name="connsiteY0" fmla="*/ 0 h 375826"/>
              <a:gd name="connsiteX1" fmla="*/ 558321 w 1626178"/>
              <a:gd name="connsiteY1" fmla="*/ 0 h 375826"/>
              <a:gd name="connsiteX2" fmla="*/ 1100380 w 1626178"/>
              <a:gd name="connsiteY2" fmla="*/ 0 h 375826"/>
              <a:gd name="connsiteX3" fmla="*/ 1626178 w 1626178"/>
              <a:gd name="connsiteY3" fmla="*/ 0 h 375826"/>
              <a:gd name="connsiteX4" fmla="*/ 1626178 w 1626178"/>
              <a:gd name="connsiteY4" fmla="*/ 375826 h 375826"/>
              <a:gd name="connsiteX5" fmla="*/ 1084119 w 1626178"/>
              <a:gd name="connsiteY5" fmla="*/ 375826 h 375826"/>
              <a:gd name="connsiteX6" fmla="*/ 542059 w 1626178"/>
              <a:gd name="connsiteY6" fmla="*/ 375826 h 375826"/>
              <a:gd name="connsiteX7" fmla="*/ 0 w 1626178"/>
              <a:gd name="connsiteY7" fmla="*/ 375826 h 375826"/>
              <a:gd name="connsiteX8" fmla="*/ 0 w 1626178"/>
              <a:gd name="connsiteY8" fmla="*/ 0 h 375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6178" h="375826" fill="none" extrusionOk="0">
                <a:moveTo>
                  <a:pt x="0" y="0"/>
                </a:moveTo>
                <a:cubicBezTo>
                  <a:pt x="180307" y="-50500"/>
                  <a:pt x="284140" y="37924"/>
                  <a:pt x="558321" y="0"/>
                </a:cubicBezTo>
                <a:cubicBezTo>
                  <a:pt x="832502" y="-37924"/>
                  <a:pt x="854309" y="24129"/>
                  <a:pt x="1100380" y="0"/>
                </a:cubicBezTo>
                <a:cubicBezTo>
                  <a:pt x="1346451" y="-24129"/>
                  <a:pt x="1507605" y="6856"/>
                  <a:pt x="1626178" y="0"/>
                </a:cubicBezTo>
                <a:cubicBezTo>
                  <a:pt x="1666093" y="142934"/>
                  <a:pt x="1584164" y="223512"/>
                  <a:pt x="1626178" y="375826"/>
                </a:cubicBezTo>
                <a:cubicBezTo>
                  <a:pt x="1422732" y="412560"/>
                  <a:pt x="1214014" y="326488"/>
                  <a:pt x="1084119" y="375826"/>
                </a:cubicBezTo>
                <a:cubicBezTo>
                  <a:pt x="954224" y="425164"/>
                  <a:pt x="804373" y="356307"/>
                  <a:pt x="542059" y="375826"/>
                </a:cubicBezTo>
                <a:cubicBezTo>
                  <a:pt x="279745" y="395345"/>
                  <a:pt x="114310" y="319904"/>
                  <a:pt x="0" y="375826"/>
                </a:cubicBezTo>
                <a:cubicBezTo>
                  <a:pt x="-14512" y="211559"/>
                  <a:pt x="8701" y="152581"/>
                  <a:pt x="0" y="0"/>
                </a:cubicBezTo>
                <a:close/>
              </a:path>
              <a:path w="1626178" h="375826" stroke="0" extrusionOk="0">
                <a:moveTo>
                  <a:pt x="0" y="0"/>
                </a:moveTo>
                <a:cubicBezTo>
                  <a:pt x="197693" y="-1651"/>
                  <a:pt x="292323" y="1261"/>
                  <a:pt x="493274" y="0"/>
                </a:cubicBezTo>
                <a:cubicBezTo>
                  <a:pt x="694225" y="-1261"/>
                  <a:pt x="887302" y="33474"/>
                  <a:pt x="986548" y="0"/>
                </a:cubicBezTo>
                <a:cubicBezTo>
                  <a:pt x="1085794" y="-33474"/>
                  <a:pt x="1423088" y="9399"/>
                  <a:pt x="1626178" y="0"/>
                </a:cubicBezTo>
                <a:cubicBezTo>
                  <a:pt x="1652198" y="171360"/>
                  <a:pt x="1614496" y="296666"/>
                  <a:pt x="1626178" y="375826"/>
                </a:cubicBezTo>
                <a:cubicBezTo>
                  <a:pt x="1513208" y="386595"/>
                  <a:pt x="1316960" y="329790"/>
                  <a:pt x="1132904" y="375826"/>
                </a:cubicBezTo>
                <a:cubicBezTo>
                  <a:pt x="948848" y="421862"/>
                  <a:pt x="797061" y="331728"/>
                  <a:pt x="574583" y="375826"/>
                </a:cubicBezTo>
                <a:cubicBezTo>
                  <a:pt x="352105" y="419924"/>
                  <a:pt x="142394" y="321734"/>
                  <a:pt x="0" y="375826"/>
                </a:cubicBezTo>
                <a:cubicBezTo>
                  <a:pt x="-32045" y="262802"/>
                  <a:pt x="16781" y="90154"/>
                  <a:pt x="0" y="0"/>
                </a:cubicBezTo>
                <a:close/>
              </a:path>
            </a:pathLst>
          </a:custGeom>
          <a:solidFill>
            <a:srgbClr val="FFFF00"/>
          </a:solidFill>
          <a:ln>
            <a:solidFill>
              <a:schemeClr val="tx1"/>
            </a:solidFill>
            <a:extLst>
              <a:ext uri="{C807C97D-BFC1-408E-A445-0C87EB9F89A2}">
                <ask:lineSketchStyleProps xmlns:ask="http://schemas.microsoft.com/office/drawing/2018/sketchyshapes" sd="760198028">
                  <a:prstGeom prst="rect">
                    <a:avLst/>
                  </a:prstGeom>
                  <ask:type>
                    <ask:lineSketchScribble/>
                  </ask:type>
                </ask:lineSketchStyleProps>
              </a:ext>
            </a:extLs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Erdős–Rényi</a:t>
            </a:r>
            <a:endParaRPr lang="en-US"/>
          </a:p>
        </p:txBody>
      </p:sp>
      <p:sp>
        <p:nvSpPr>
          <p:cNvPr id="26" name="Oval 25">
            <a:extLst>
              <a:ext uri="{FF2B5EF4-FFF2-40B4-BE49-F238E27FC236}">
                <a16:creationId xmlns:a16="http://schemas.microsoft.com/office/drawing/2014/main" id="{DA399C13-405F-4EEE-A70A-3789754BDF8C}"/>
              </a:ext>
            </a:extLst>
          </p:cNvPr>
          <p:cNvSpPr/>
          <p:nvPr/>
        </p:nvSpPr>
        <p:spPr bwMode="auto">
          <a:xfrm>
            <a:off x="5937901" y="4189575"/>
            <a:ext cx="1690643" cy="1484120"/>
          </a:xfrm>
          <a:custGeom>
            <a:avLst/>
            <a:gdLst>
              <a:gd name="connsiteX0" fmla="*/ 0 w 1690643"/>
              <a:gd name="connsiteY0" fmla="*/ 742060 h 1484120"/>
              <a:gd name="connsiteX1" fmla="*/ 845322 w 1690643"/>
              <a:gd name="connsiteY1" fmla="*/ 0 h 1484120"/>
              <a:gd name="connsiteX2" fmla="*/ 1690644 w 1690643"/>
              <a:gd name="connsiteY2" fmla="*/ 742060 h 1484120"/>
              <a:gd name="connsiteX3" fmla="*/ 845322 w 1690643"/>
              <a:gd name="connsiteY3" fmla="*/ 1484120 h 1484120"/>
              <a:gd name="connsiteX4" fmla="*/ 0 w 1690643"/>
              <a:gd name="connsiteY4" fmla="*/ 742060 h 1484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0643" h="1484120" fill="none" extrusionOk="0">
                <a:moveTo>
                  <a:pt x="0" y="742060"/>
                </a:moveTo>
                <a:cubicBezTo>
                  <a:pt x="48360" y="308705"/>
                  <a:pt x="485087" y="73725"/>
                  <a:pt x="845322" y="0"/>
                </a:cubicBezTo>
                <a:cubicBezTo>
                  <a:pt x="1334785" y="1785"/>
                  <a:pt x="1604203" y="391748"/>
                  <a:pt x="1690644" y="742060"/>
                </a:cubicBezTo>
                <a:cubicBezTo>
                  <a:pt x="1673548" y="1184097"/>
                  <a:pt x="1289355" y="1536843"/>
                  <a:pt x="845322" y="1484120"/>
                </a:cubicBezTo>
                <a:cubicBezTo>
                  <a:pt x="363352" y="1512443"/>
                  <a:pt x="-2649" y="1232773"/>
                  <a:pt x="0" y="742060"/>
                </a:cubicBezTo>
                <a:close/>
              </a:path>
              <a:path w="1690643" h="1484120" stroke="0" extrusionOk="0">
                <a:moveTo>
                  <a:pt x="0" y="742060"/>
                </a:moveTo>
                <a:cubicBezTo>
                  <a:pt x="11768" y="354216"/>
                  <a:pt x="407092" y="-14266"/>
                  <a:pt x="845322" y="0"/>
                </a:cubicBezTo>
                <a:cubicBezTo>
                  <a:pt x="1321555" y="-5343"/>
                  <a:pt x="1740329" y="421484"/>
                  <a:pt x="1690644" y="742060"/>
                </a:cubicBezTo>
                <a:cubicBezTo>
                  <a:pt x="1760408" y="1123608"/>
                  <a:pt x="1292794" y="1594446"/>
                  <a:pt x="845322" y="1484120"/>
                </a:cubicBezTo>
                <a:cubicBezTo>
                  <a:pt x="462965" y="1488549"/>
                  <a:pt x="24764" y="1101745"/>
                  <a:pt x="0" y="742060"/>
                </a:cubicBezTo>
                <a:close/>
              </a:path>
            </a:pathLst>
          </a:custGeom>
          <a:solidFill>
            <a:schemeClr val="accent1"/>
          </a:solidFill>
          <a:ln w="9525" cap="flat" cmpd="sng" algn="ctr">
            <a:solidFill>
              <a:schemeClr val="tx1"/>
            </a:solidFill>
            <a:prstDash val="solid"/>
            <a:round/>
            <a:headEnd type="none" w="med" len="med"/>
            <a:tailEnd type="none" w="med" len="med"/>
            <a:extLst>
              <a:ext uri="{C807C97D-BFC1-408E-A445-0C87EB9F89A2}">
                <ask:lineSketchStyleProps xmlns:ask="http://schemas.microsoft.com/office/drawing/2018/sketchyshapes" sd="445052373">
                  <a:prstGeom prst="ellipse">
                    <a:avLst/>
                  </a:prstGeom>
                  <ask:type>
                    <ask:lineSketchScribble/>
                  </ask:type>
                </ask:lineSketchStyleProps>
              </a:ext>
            </a:extLst>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2000" i="1">
                <a:latin typeface="Berling"/>
                <a:ea typeface="ＭＳ Ｐゴシック"/>
              </a:rPr>
              <a:t>100% internal growth</a:t>
            </a:r>
            <a:endParaRPr lang="en-US" sz="2000" b="0" i="1" u="none" strike="noStrike" cap="none" normalizeH="0" baseline="0">
              <a:ln>
                <a:noFill/>
              </a:ln>
              <a:effectLst/>
              <a:latin typeface="Berling" pitchFamily="18" charset="0"/>
              <a:ea typeface="ＭＳ Ｐゴシック" charset="-128"/>
            </a:endParaRPr>
          </a:p>
        </p:txBody>
      </p:sp>
      <p:sp>
        <p:nvSpPr>
          <p:cNvPr id="27" name="Oval 26">
            <a:extLst>
              <a:ext uri="{FF2B5EF4-FFF2-40B4-BE49-F238E27FC236}">
                <a16:creationId xmlns:a16="http://schemas.microsoft.com/office/drawing/2014/main" id="{4C76D36B-782E-42A7-9E4E-1AA800A07C4E}"/>
              </a:ext>
            </a:extLst>
          </p:cNvPr>
          <p:cNvSpPr/>
          <p:nvPr/>
        </p:nvSpPr>
        <p:spPr bwMode="auto">
          <a:xfrm>
            <a:off x="3317189" y="5293404"/>
            <a:ext cx="2053839" cy="565449"/>
          </a:xfrm>
          <a:custGeom>
            <a:avLst/>
            <a:gdLst>
              <a:gd name="connsiteX0" fmla="*/ 0 w 2053839"/>
              <a:gd name="connsiteY0" fmla="*/ 282725 h 565449"/>
              <a:gd name="connsiteX1" fmla="*/ 1026920 w 2053839"/>
              <a:gd name="connsiteY1" fmla="*/ 0 h 565449"/>
              <a:gd name="connsiteX2" fmla="*/ 2053840 w 2053839"/>
              <a:gd name="connsiteY2" fmla="*/ 282725 h 565449"/>
              <a:gd name="connsiteX3" fmla="*/ 1026920 w 2053839"/>
              <a:gd name="connsiteY3" fmla="*/ 565450 h 565449"/>
              <a:gd name="connsiteX4" fmla="*/ 0 w 2053839"/>
              <a:gd name="connsiteY4" fmla="*/ 282725 h 565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3839" h="565449" fill="none" extrusionOk="0">
                <a:moveTo>
                  <a:pt x="0" y="282725"/>
                </a:moveTo>
                <a:cubicBezTo>
                  <a:pt x="64459" y="95222"/>
                  <a:pt x="476566" y="11615"/>
                  <a:pt x="1026920" y="0"/>
                </a:cubicBezTo>
                <a:cubicBezTo>
                  <a:pt x="1631933" y="2990"/>
                  <a:pt x="2016681" y="152165"/>
                  <a:pt x="2053840" y="282725"/>
                </a:cubicBezTo>
                <a:cubicBezTo>
                  <a:pt x="1995428" y="548914"/>
                  <a:pt x="1566435" y="629287"/>
                  <a:pt x="1026920" y="565450"/>
                </a:cubicBezTo>
                <a:cubicBezTo>
                  <a:pt x="438864" y="604629"/>
                  <a:pt x="-380" y="450485"/>
                  <a:pt x="0" y="282725"/>
                </a:cubicBezTo>
                <a:close/>
              </a:path>
              <a:path w="2053839" h="565449" stroke="0" extrusionOk="0">
                <a:moveTo>
                  <a:pt x="0" y="282725"/>
                </a:moveTo>
                <a:cubicBezTo>
                  <a:pt x="23060" y="169659"/>
                  <a:pt x="477618" y="-8895"/>
                  <a:pt x="1026920" y="0"/>
                </a:cubicBezTo>
                <a:cubicBezTo>
                  <a:pt x="1613528" y="-11089"/>
                  <a:pt x="2065800" y="148064"/>
                  <a:pt x="2053840" y="282725"/>
                </a:cubicBezTo>
                <a:cubicBezTo>
                  <a:pt x="2075305" y="430169"/>
                  <a:pt x="1573540" y="682299"/>
                  <a:pt x="1026920" y="565450"/>
                </a:cubicBezTo>
                <a:cubicBezTo>
                  <a:pt x="495854" y="567341"/>
                  <a:pt x="20603" y="397153"/>
                  <a:pt x="0" y="282725"/>
                </a:cubicBezTo>
                <a:close/>
              </a:path>
            </a:pathLst>
          </a:custGeom>
          <a:solidFill>
            <a:schemeClr val="accent1"/>
          </a:solidFill>
          <a:ln w="9525" cap="flat" cmpd="sng" algn="ctr">
            <a:solidFill>
              <a:schemeClr val="tx1"/>
            </a:solidFill>
            <a:prstDash val="solid"/>
            <a:round/>
            <a:headEnd type="none" w="med" len="med"/>
            <a:tailEnd type="none" w="med" len="med"/>
            <a:extLst>
              <a:ext uri="{C807C97D-BFC1-408E-A445-0C87EB9F89A2}">
                <ask:lineSketchStyleProps xmlns:ask="http://schemas.microsoft.com/office/drawing/2018/sketchyshapes" sd="445052373">
                  <a:prstGeom prst="ellipse">
                    <a:avLst/>
                  </a:prstGeom>
                  <ask:type>
                    <ask:lineSketchScribble/>
                  </ask:type>
                </ask:lineSketchStyleProps>
              </a:ext>
            </a:extLst>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400" i="1">
                <a:latin typeface="Berling"/>
                <a:ea typeface="ＭＳ Ｐゴシック"/>
              </a:rPr>
              <a:t>20% internal</a:t>
            </a:r>
          </a:p>
          <a:p>
            <a:pPr algn="ctr">
              <a:spcBef>
                <a:spcPct val="0"/>
              </a:spcBef>
              <a:spcAft>
                <a:spcPct val="0"/>
              </a:spcAft>
            </a:pPr>
            <a:r>
              <a:rPr lang="en-US" sz="1400" i="1">
                <a:latin typeface="Berling"/>
                <a:ea typeface="ＭＳ Ｐゴシック"/>
              </a:rPr>
              <a:t>growth</a:t>
            </a:r>
            <a:endParaRPr lang="en-US" sz="1400" i="1">
              <a:latin typeface="Berling" pitchFamily="18" charset="0"/>
              <a:ea typeface="ＭＳ Ｐゴシック" charset="-128"/>
            </a:endParaRPr>
          </a:p>
        </p:txBody>
      </p:sp>
      <p:sp>
        <p:nvSpPr>
          <p:cNvPr id="28" name="Oval 27">
            <a:extLst>
              <a:ext uri="{FF2B5EF4-FFF2-40B4-BE49-F238E27FC236}">
                <a16:creationId xmlns:a16="http://schemas.microsoft.com/office/drawing/2014/main" id="{3E2C15B1-A15C-4C28-BA10-27FBA5572797}"/>
              </a:ext>
            </a:extLst>
          </p:cNvPr>
          <p:cNvSpPr/>
          <p:nvPr/>
        </p:nvSpPr>
        <p:spPr bwMode="auto">
          <a:xfrm>
            <a:off x="3367039" y="3911833"/>
            <a:ext cx="2003988" cy="1234869"/>
          </a:xfrm>
          <a:custGeom>
            <a:avLst/>
            <a:gdLst>
              <a:gd name="connsiteX0" fmla="*/ 0 w 2003988"/>
              <a:gd name="connsiteY0" fmla="*/ 617435 h 1234869"/>
              <a:gd name="connsiteX1" fmla="*/ 1001994 w 2003988"/>
              <a:gd name="connsiteY1" fmla="*/ 0 h 1234869"/>
              <a:gd name="connsiteX2" fmla="*/ 2003988 w 2003988"/>
              <a:gd name="connsiteY2" fmla="*/ 617435 h 1234869"/>
              <a:gd name="connsiteX3" fmla="*/ 1001994 w 2003988"/>
              <a:gd name="connsiteY3" fmla="*/ 1234870 h 1234869"/>
              <a:gd name="connsiteX4" fmla="*/ 0 w 2003988"/>
              <a:gd name="connsiteY4" fmla="*/ 617435 h 1234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3988" h="1234869" fill="none" extrusionOk="0">
                <a:moveTo>
                  <a:pt x="0" y="617435"/>
                </a:moveTo>
                <a:cubicBezTo>
                  <a:pt x="14193" y="269531"/>
                  <a:pt x="468712" y="13901"/>
                  <a:pt x="1001994" y="0"/>
                </a:cubicBezTo>
                <a:cubicBezTo>
                  <a:pt x="1637221" y="6464"/>
                  <a:pt x="1973350" y="297530"/>
                  <a:pt x="2003988" y="617435"/>
                </a:cubicBezTo>
                <a:cubicBezTo>
                  <a:pt x="1952415" y="1055596"/>
                  <a:pt x="1494285" y="1375990"/>
                  <a:pt x="1001994" y="1234870"/>
                </a:cubicBezTo>
                <a:cubicBezTo>
                  <a:pt x="432920" y="1264273"/>
                  <a:pt x="-1075" y="991269"/>
                  <a:pt x="0" y="617435"/>
                </a:cubicBezTo>
                <a:close/>
              </a:path>
              <a:path w="2003988" h="1234869" stroke="0" extrusionOk="0">
                <a:moveTo>
                  <a:pt x="0" y="617435"/>
                </a:moveTo>
                <a:cubicBezTo>
                  <a:pt x="70059" y="407310"/>
                  <a:pt x="471069" y="-11193"/>
                  <a:pt x="1001994" y="0"/>
                </a:cubicBezTo>
                <a:cubicBezTo>
                  <a:pt x="1636984" y="-46512"/>
                  <a:pt x="2025057" y="314282"/>
                  <a:pt x="2003988" y="617435"/>
                </a:cubicBezTo>
                <a:cubicBezTo>
                  <a:pt x="2026531" y="949297"/>
                  <a:pt x="1539650" y="1324391"/>
                  <a:pt x="1001994" y="1234870"/>
                </a:cubicBezTo>
                <a:cubicBezTo>
                  <a:pt x="546921" y="1240022"/>
                  <a:pt x="19418" y="919118"/>
                  <a:pt x="0" y="617435"/>
                </a:cubicBezTo>
                <a:close/>
              </a:path>
            </a:pathLst>
          </a:custGeom>
          <a:solidFill>
            <a:schemeClr val="accent2">
              <a:lumMod val="20000"/>
              <a:lumOff val="80000"/>
            </a:schemeClr>
          </a:solidFill>
          <a:ln w="9525" cap="flat" cmpd="sng" algn="ctr">
            <a:solidFill>
              <a:schemeClr val="tx1"/>
            </a:solidFill>
            <a:prstDash val="solid"/>
            <a:round/>
            <a:headEnd type="none" w="med" len="med"/>
            <a:tailEnd type="none" w="med" len="med"/>
            <a:extLst>
              <a:ext uri="{C807C97D-BFC1-408E-A445-0C87EB9F89A2}">
                <ask:lineSketchStyleProps xmlns:ask="http://schemas.microsoft.com/office/drawing/2018/sketchyshapes" sd="445052373">
                  <a:prstGeom prst="ellipse">
                    <a:avLst/>
                  </a:prstGeom>
                  <ask:type>
                    <ask:lineSketchScribble/>
                  </ask:type>
                </ask:lineSketchStyleProps>
              </a:ext>
            </a:extLst>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i="1">
                <a:latin typeface="Berling"/>
                <a:ea typeface="ＭＳ Ｐゴシック"/>
              </a:rPr>
              <a:t>80% external</a:t>
            </a:r>
          </a:p>
          <a:p>
            <a:pPr algn="ctr">
              <a:spcBef>
                <a:spcPct val="0"/>
              </a:spcBef>
              <a:spcAft>
                <a:spcPct val="0"/>
              </a:spcAft>
            </a:pPr>
            <a:r>
              <a:rPr lang="en-US" i="1">
                <a:latin typeface="Berling"/>
                <a:ea typeface="ＭＳ Ｐゴシック"/>
              </a:rPr>
              <a:t>growth</a:t>
            </a:r>
            <a:endParaRPr lang="en-US" i="1">
              <a:latin typeface="Berling" pitchFamily="18" charset="0"/>
              <a:ea typeface="ＭＳ Ｐゴシック" charset="-128"/>
            </a:endParaRPr>
          </a:p>
        </p:txBody>
      </p:sp>
      <p:sp>
        <p:nvSpPr>
          <p:cNvPr id="20" name="Arrow: Right 19">
            <a:extLst>
              <a:ext uri="{FF2B5EF4-FFF2-40B4-BE49-F238E27FC236}">
                <a16:creationId xmlns:a16="http://schemas.microsoft.com/office/drawing/2014/main" id="{0A66FE4B-959C-4A65-9882-5C47E6F7EE98}"/>
              </a:ext>
            </a:extLst>
          </p:cNvPr>
          <p:cNvSpPr/>
          <p:nvPr/>
        </p:nvSpPr>
        <p:spPr bwMode="auto">
          <a:xfrm>
            <a:off x="2734753" y="4289019"/>
            <a:ext cx="710825" cy="49304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b="0" i="0" u="none" strike="noStrike" cap="none" normalizeH="0" baseline="0">
              <a:ln>
                <a:noFill/>
              </a:ln>
              <a:effectLst/>
              <a:latin typeface="Berling" pitchFamily="18" charset="0"/>
              <a:ea typeface="ＭＳ Ｐゴシック" charset="-128"/>
            </a:endParaRPr>
          </a:p>
        </p:txBody>
      </p:sp>
      <p:sp>
        <p:nvSpPr>
          <p:cNvPr id="25" name="Oval 24">
            <a:extLst>
              <a:ext uri="{FF2B5EF4-FFF2-40B4-BE49-F238E27FC236}">
                <a16:creationId xmlns:a16="http://schemas.microsoft.com/office/drawing/2014/main" id="{8DAA249B-718C-4CE8-A075-B4FBABA96B7F}"/>
              </a:ext>
            </a:extLst>
          </p:cNvPr>
          <p:cNvSpPr/>
          <p:nvPr/>
        </p:nvSpPr>
        <p:spPr bwMode="auto">
          <a:xfrm>
            <a:off x="931492" y="3911838"/>
            <a:ext cx="2032474" cy="1911409"/>
          </a:xfrm>
          <a:custGeom>
            <a:avLst/>
            <a:gdLst>
              <a:gd name="connsiteX0" fmla="*/ 0 w 2032474"/>
              <a:gd name="connsiteY0" fmla="*/ 955705 h 1911409"/>
              <a:gd name="connsiteX1" fmla="*/ 1016237 w 2032474"/>
              <a:gd name="connsiteY1" fmla="*/ 0 h 1911409"/>
              <a:gd name="connsiteX2" fmla="*/ 2032474 w 2032474"/>
              <a:gd name="connsiteY2" fmla="*/ 955705 h 1911409"/>
              <a:gd name="connsiteX3" fmla="*/ 1016237 w 2032474"/>
              <a:gd name="connsiteY3" fmla="*/ 1911410 h 1911409"/>
              <a:gd name="connsiteX4" fmla="*/ 0 w 2032474"/>
              <a:gd name="connsiteY4" fmla="*/ 955705 h 1911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474" h="1911409" fill="none" extrusionOk="0">
                <a:moveTo>
                  <a:pt x="0" y="955705"/>
                </a:moveTo>
                <a:cubicBezTo>
                  <a:pt x="85853" y="386118"/>
                  <a:pt x="501072" y="31867"/>
                  <a:pt x="1016237" y="0"/>
                </a:cubicBezTo>
                <a:cubicBezTo>
                  <a:pt x="1666329" y="7017"/>
                  <a:pt x="2019711" y="436672"/>
                  <a:pt x="2032474" y="955705"/>
                </a:cubicBezTo>
                <a:cubicBezTo>
                  <a:pt x="1955207" y="1629091"/>
                  <a:pt x="1530017" y="2021062"/>
                  <a:pt x="1016237" y="1911410"/>
                </a:cubicBezTo>
                <a:cubicBezTo>
                  <a:pt x="380555" y="2050909"/>
                  <a:pt x="-4533" y="1621956"/>
                  <a:pt x="0" y="955705"/>
                </a:cubicBezTo>
                <a:close/>
              </a:path>
              <a:path w="2032474" h="1911409" stroke="0" extrusionOk="0">
                <a:moveTo>
                  <a:pt x="0" y="955705"/>
                </a:moveTo>
                <a:cubicBezTo>
                  <a:pt x="7887" y="442618"/>
                  <a:pt x="499937" y="-22400"/>
                  <a:pt x="1016237" y="0"/>
                </a:cubicBezTo>
                <a:cubicBezTo>
                  <a:pt x="1632238" y="-31205"/>
                  <a:pt x="2085303" y="522783"/>
                  <a:pt x="2032474" y="955705"/>
                </a:cubicBezTo>
                <a:cubicBezTo>
                  <a:pt x="2113274" y="1450772"/>
                  <a:pt x="1549250" y="2072116"/>
                  <a:pt x="1016237" y="1911410"/>
                </a:cubicBezTo>
                <a:cubicBezTo>
                  <a:pt x="573942" y="1917644"/>
                  <a:pt x="37847" y="1406894"/>
                  <a:pt x="0" y="955705"/>
                </a:cubicBezTo>
                <a:close/>
              </a:path>
            </a:pathLst>
          </a:custGeom>
          <a:solidFill>
            <a:schemeClr val="accent1"/>
          </a:solidFill>
          <a:ln w="9525" cap="flat" cmpd="sng" algn="ctr">
            <a:solidFill>
              <a:schemeClr val="tx1"/>
            </a:solidFill>
            <a:prstDash val="solid"/>
            <a:round/>
            <a:headEnd type="none" w="med" len="med"/>
            <a:tailEnd type="none" w="med" len="med"/>
            <a:extLst>
              <a:ext uri="{C807C97D-BFC1-408E-A445-0C87EB9F89A2}">
                <ask:lineSketchStyleProps xmlns:ask="http://schemas.microsoft.com/office/drawing/2018/sketchyshapes" sd="445052373">
                  <a:prstGeom prst="ellipse">
                    <a:avLst/>
                  </a:prstGeom>
                  <ask:type>
                    <ask:lineSketchScribble/>
                  </ask:type>
                </ask:lineSketchStyleProps>
              </a:ext>
            </a:extLst>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2000" i="1">
                <a:latin typeface="Berling"/>
                <a:ea typeface="ＭＳ Ｐゴシック"/>
              </a:rPr>
              <a:t>100% internal growth</a:t>
            </a:r>
            <a:endParaRPr lang="en-US" sz="2000" b="0" i="1" u="none" strike="noStrike" cap="none" normalizeH="0" baseline="0">
              <a:ln>
                <a:noFill/>
              </a:ln>
              <a:effectLst/>
              <a:latin typeface="Berling" pitchFamily="18" charset="0"/>
              <a:ea typeface="ＭＳ Ｐゴシック" charset="-128"/>
            </a:endParaRPr>
          </a:p>
        </p:txBody>
      </p:sp>
      <p:sp>
        <p:nvSpPr>
          <p:cNvPr id="29" name="TextBox 28">
            <a:extLst>
              <a:ext uri="{FF2B5EF4-FFF2-40B4-BE49-F238E27FC236}">
                <a16:creationId xmlns:a16="http://schemas.microsoft.com/office/drawing/2014/main" id="{CC049322-4E0F-46D0-89D8-6B3E8430C5CD}"/>
              </a:ext>
            </a:extLst>
          </p:cNvPr>
          <p:cNvSpPr txBox="1"/>
          <p:nvPr/>
        </p:nvSpPr>
        <p:spPr>
          <a:xfrm>
            <a:off x="95428" y="1427148"/>
            <a:ext cx="851873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70C0"/>
                </a:solidFill>
                <a:latin typeface="Consolas"/>
              </a:rPr>
              <a:t>pa = </a:t>
            </a:r>
            <a:r>
              <a:rPr lang="en-US" dirty="0" err="1">
                <a:solidFill>
                  <a:srgbClr val="0070C0"/>
                </a:solidFill>
                <a:latin typeface="Consolas"/>
              </a:rPr>
              <a:t>ml.evolution_pa</a:t>
            </a:r>
            <a:r>
              <a:rPr lang="en-US" dirty="0">
                <a:solidFill>
                  <a:srgbClr val="0070C0"/>
                </a:solidFill>
                <a:latin typeface="Consolas"/>
              </a:rPr>
              <a:t>(3,1)</a:t>
            </a:r>
            <a:endParaRPr lang="en-US" dirty="0">
              <a:solidFill>
                <a:srgbClr val="0070C0"/>
              </a:solidFill>
              <a:latin typeface="Consolas"/>
              <a:ea typeface="+mn-lt"/>
              <a:cs typeface="+mn-lt"/>
            </a:endParaRPr>
          </a:p>
          <a:p>
            <a:r>
              <a:rPr lang="en-US" dirty="0">
                <a:solidFill>
                  <a:srgbClr val="0070C0"/>
                </a:solidFill>
                <a:latin typeface="Consolas"/>
              </a:rPr>
              <a:t>er = </a:t>
            </a:r>
            <a:r>
              <a:rPr lang="en-US" dirty="0" err="1">
                <a:solidFill>
                  <a:srgbClr val="0070C0"/>
                </a:solidFill>
                <a:latin typeface="Consolas"/>
              </a:rPr>
              <a:t>ml.evolution_er</a:t>
            </a:r>
            <a:r>
              <a:rPr lang="en-US" dirty="0">
                <a:solidFill>
                  <a:srgbClr val="0070C0"/>
                </a:solidFill>
                <a:latin typeface="Consolas"/>
              </a:rPr>
              <a:t>(100)</a:t>
            </a:r>
            <a:endParaRPr lang="en-US" dirty="0">
              <a:solidFill>
                <a:srgbClr val="0070C0"/>
              </a:solidFill>
              <a:latin typeface="Consolas"/>
              <a:ea typeface="+mn-lt"/>
              <a:cs typeface="+mn-lt"/>
            </a:endParaRPr>
          </a:p>
          <a:p>
            <a:r>
              <a:rPr lang="en-US" dirty="0">
                <a:solidFill>
                  <a:srgbClr val="0070C0"/>
                </a:solidFill>
                <a:latin typeface="Consolas"/>
              </a:rPr>
              <a:t>models =  [ pa,                 er,                 er ]</a:t>
            </a:r>
            <a:endParaRPr lang="en-US" dirty="0">
              <a:solidFill>
                <a:srgbClr val="0070C0"/>
              </a:solidFill>
              <a:cs typeface="Arial"/>
            </a:endParaRPr>
          </a:p>
        </p:txBody>
      </p:sp>
      <p:sp>
        <p:nvSpPr>
          <p:cNvPr id="31" name="TextBox 30">
            <a:extLst>
              <a:ext uri="{FF2B5EF4-FFF2-40B4-BE49-F238E27FC236}">
                <a16:creationId xmlns:a16="http://schemas.microsoft.com/office/drawing/2014/main" id="{70310F6A-43A5-4272-BB61-12FBF3A71ADF}"/>
              </a:ext>
            </a:extLst>
          </p:cNvPr>
          <p:cNvSpPr txBox="1"/>
          <p:nvPr/>
        </p:nvSpPr>
        <p:spPr>
          <a:xfrm>
            <a:off x="98900" y="2513073"/>
            <a:ext cx="8951843" cy="369332"/>
          </a:xfrm>
          <a:prstGeom prst="rect">
            <a:avLst/>
          </a:prstGeom>
          <a:noFill/>
        </p:spPr>
        <p:txBody>
          <a:bodyPr wrap="square" lIns="91440" tIns="45720" rIns="91440" bIns="45720" anchor="t">
            <a:spAutoFit/>
          </a:bodyPr>
          <a:lstStyle/>
          <a:p>
            <a:r>
              <a:rPr lang="en-US" dirty="0" err="1">
                <a:solidFill>
                  <a:srgbClr val="0070C0"/>
                </a:solidFill>
                <a:latin typeface="Consolas"/>
              </a:rPr>
              <a:t>pr_int</a:t>
            </a:r>
            <a:r>
              <a:rPr lang="en-US" dirty="0">
                <a:solidFill>
                  <a:srgbClr val="0070C0"/>
                </a:solidFill>
                <a:latin typeface="Consolas"/>
              </a:rPr>
              <a:t> =  [ 1,                  .2,                 </a:t>
            </a:r>
            <a:r>
              <a:rPr lang="en-US" b="0" dirty="0">
                <a:solidFill>
                  <a:srgbClr val="0070C0"/>
                </a:solidFill>
                <a:effectLst/>
                <a:latin typeface="Consolas"/>
              </a:rPr>
              <a:t>.9</a:t>
            </a:r>
            <a:r>
              <a:rPr lang="en-US" dirty="0">
                <a:solidFill>
                  <a:srgbClr val="0070C0"/>
                </a:solidFill>
                <a:latin typeface="Consolas"/>
              </a:rPr>
              <a:t> </a:t>
            </a:r>
            <a:r>
              <a:rPr lang="en-US" b="0" dirty="0">
                <a:solidFill>
                  <a:srgbClr val="0070C0"/>
                </a:solidFill>
                <a:effectLst/>
                <a:latin typeface="Consolas"/>
              </a:rPr>
              <a:t>]</a:t>
            </a:r>
          </a:p>
        </p:txBody>
      </p:sp>
      <p:sp>
        <p:nvSpPr>
          <p:cNvPr id="33" name="TextBox 32">
            <a:extLst>
              <a:ext uri="{FF2B5EF4-FFF2-40B4-BE49-F238E27FC236}">
                <a16:creationId xmlns:a16="http://schemas.microsoft.com/office/drawing/2014/main" id="{D25A5387-1D3E-4D42-AA6A-145BBE21D565}"/>
              </a:ext>
            </a:extLst>
          </p:cNvPr>
          <p:cNvSpPr txBox="1"/>
          <p:nvPr/>
        </p:nvSpPr>
        <p:spPr>
          <a:xfrm>
            <a:off x="170114" y="6263403"/>
            <a:ext cx="8584749" cy="369332"/>
          </a:xfrm>
          <a:prstGeom prst="rect">
            <a:avLst/>
          </a:prstGeom>
          <a:noFill/>
        </p:spPr>
        <p:txBody>
          <a:bodyPr wrap="square" lIns="91440" tIns="45720" rIns="91440" bIns="45720" anchor="t">
            <a:spAutoFit/>
          </a:bodyPr>
          <a:lstStyle/>
          <a:p>
            <a:r>
              <a:rPr lang="en-US" dirty="0">
                <a:latin typeface="Consolas"/>
              </a:rPr>
              <a:t>dep</a:t>
            </a:r>
            <a:r>
              <a:rPr lang="en-US" b="0" dirty="0">
                <a:effectLst/>
                <a:latin typeface="Consolas"/>
              </a:rPr>
              <a:t> = [</a:t>
            </a:r>
            <a:r>
              <a:rPr lang="en-US" dirty="0">
                <a:latin typeface="Consolas"/>
              </a:rPr>
              <a:t> </a:t>
            </a:r>
            <a:r>
              <a:rPr lang="en-US" b="0" dirty="0">
                <a:effectLst/>
                <a:latin typeface="Consolas"/>
              </a:rPr>
              <a:t> [1, 0, 0],</a:t>
            </a:r>
            <a:r>
              <a:rPr lang="en-US" dirty="0">
                <a:latin typeface="Consolas"/>
              </a:rPr>
              <a:t>         </a:t>
            </a:r>
            <a:r>
              <a:rPr lang="en-US" b="0" dirty="0">
                <a:effectLst/>
                <a:latin typeface="Consolas"/>
              </a:rPr>
              <a:t>[1, 0, 0],</a:t>
            </a:r>
            <a:r>
              <a:rPr lang="en-US" dirty="0">
                <a:latin typeface="Consolas"/>
              </a:rPr>
              <a:t>       </a:t>
            </a:r>
            <a:r>
              <a:rPr lang="en-US" b="0" dirty="0">
                <a:effectLst/>
                <a:latin typeface="Consolas"/>
              </a:rPr>
              <a:t> </a:t>
            </a:r>
            <a:r>
              <a:rPr lang="en-US" dirty="0">
                <a:latin typeface="Consolas"/>
              </a:rPr>
              <a:t> </a:t>
            </a:r>
            <a:r>
              <a:rPr lang="en-US" b="0" dirty="0">
                <a:effectLst/>
                <a:latin typeface="Consolas"/>
              </a:rPr>
              <a:t>[0, 0, 1] ]</a:t>
            </a:r>
          </a:p>
        </p:txBody>
      </p:sp>
      <p:sp>
        <p:nvSpPr>
          <p:cNvPr id="19" name="TextBox 18">
            <a:extLst>
              <a:ext uri="{FF2B5EF4-FFF2-40B4-BE49-F238E27FC236}">
                <a16:creationId xmlns:a16="http://schemas.microsoft.com/office/drawing/2014/main" id="{C3778D54-9D71-4C43-9480-DCD3ED2FF4E9}"/>
              </a:ext>
            </a:extLst>
          </p:cNvPr>
          <p:cNvSpPr txBox="1"/>
          <p:nvPr/>
        </p:nvSpPr>
        <p:spPr>
          <a:xfrm>
            <a:off x="98900" y="2868763"/>
            <a:ext cx="8951843" cy="369332"/>
          </a:xfrm>
          <a:prstGeom prst="rect">
            <a:avLst/>
          </a:prstGeom>
          <a:noFill/>
        </p:spPr>
        <p:txBody>
          <a:bodyPr wrap="square" lIns="91440" tIns="45720" rIns="91440" bIns="45720" anchor="t">
            <a:spAutoFit/>
          </a:bodyPr>
          <a:lstStyle/>
          <a:p>
            <a:r>
              <a:rPr lang="en-US" b="0" dirty="0" err="1">
                <a:solidFill>
                  <a:srgbClr val="0070C0"/>
                </a:solidFill>
                <a:effectLst/>
                <a:latin typeface="Consolas"/>
              </a:rPr>
              <a:t>pr_</a:t>
            </a:r>
            <a:r>
              <a:rPr lang="en-US" dirty="0" err="1">
                <a:solidFill>
                  <a:srgbClr val="0070C0"/>
                </a:solidFill>
                <a:latin typeface="Consolas"/>
              </a:rPr>
              <a:t>ext</a:t>
            </a:r>
            <a:r>
              <a:rPr lang="en-US" b="0" dirty="0">
                <a:solidFill>
                  <a:srgbClr val="0070C0"/>
                </a:solidFill>
                <a:effectLst/>
                <a:latin typeface="Consolas"/>
              </a:rPr>
              <a:t> =</a:t>
            </a:r>
            <a:r>
              <a:rPr lang="en-US" dirty="0">
                <a:solidFill>
                  <a:srgbClr val="0070C0"/>
                </a:solidFill>
                <a:latin typeface="Consolas"/>
              </a:rPr>
              <a:t> </a:t>
            </a:r>
            <a:r>
              <a:rPr lang="en-US" b="0" dirty="0">
                <a:solidFill>
                  <a:srgbClr val="0070C0"/>
                </a:solidFill>
                <a:effectLst/>
                <a:latin typeface="Consolas"/>
              </a:rPr>
              <a:t> [</a:t>
            </a:r>
            <a:r>
              <a:rPr lang="en-US" dirty="0">
                <a:solidFill>
                  <a:srgbClr val="0070C0"/>
                </a:solidFill>
                <a:latin typeface="Consolas"/>
              </a:rPr>
              <a:t> </a:t>
            </a:r>
            <a:r>
              <a:rPr lang="en-US" b="0" dirty="0">
                <a:solidFill>
                  <a:srgbClr val="0070C0"/>
                </a:solidFill>
                <a:effectLst/>
                <a:latin typeface="Consolas"/>
              </a:rPr>
              <a:t>0,</a:t>
            </a:r>
            <a:r>
              <a:rPr lang="en-US" dirty="0">
                <a:solidFill>
                  <a:srgbClr val="0070C0"/>
                </a:solidFill>
                <a:latin typeface="Consolas"/>
              </a:rPr>
              <a:t>               </a:t>
            </a:r>
            <a:r>
              <a:rPr lang="en-US" b="0" dirty="0">
                <a:solidFill>
                  <a:srgbClr val="0070C0"/>
                </a:solidFill>
                <a:effectLst/>
                <a:latin typeface="Consolas"/>
              </a:rPr>
              <a:t> </a:t>
            </a:r>
            <a:r>
              <a:rPr lang="en-US" dirty="0">
                <a:solidFill>
                  <a:srgbClr val="0070C0"/>
                </a:solidFill>
                <a:latin typeface="Consolas"/>
              </a:rPr>
              <a:t>  </a:t>
            </a:r>
            <a:r>
              <a:rPr lang="en-US" b="0" dirty="0">
                <a:solidFill>
                  <a:srgbClr val="0070C0"/>
                </a:solidFill>
                <a:effectLst/>
                <a:latin typeface="Consolas"/>
              </a:rPr>
              <a:t>.8,</a:t>
            </a:r>
            <a:r>
              <a:rPr lang="en-US" dirty="0">
                <a:solidFill>
                  <a:srgbClr val="0070C0"/>
                </a:solidFill>
                <a:latin typeface="Consolas"/>
              </a:rPr>
              <a:t> </a:t>
            </a:r>
            <a:r>
              <a:rPr lang="en-US" b="0" dirty="0">
                <a:solidFill>
                  <a:srgbClr val="0070C0"/>
                </a:solidFill>
                <a:effectLst/>
                <a:latin typeface="Consolas"/>
              </a:rPr>
              <a:t> </a:t>
            </a:r>
            <a:r>
              <a:rPr lang="en-US" dirty="0">
                <a:solidFill>
                  <a:srgbClr val="0070C0"/>
                </a:solidFill>
                <a:latin typeface="Consolas"/>
              </a:rPr>
              <a:t>                </a:t>
            </a:r>
            <a:r>
              <a:rPr lang="en-US" b="0" dirty="0">
                <a:solidFill>
                  <a:srgbClr val="0070C0"/>
                </a:solidFill>
                <a:effectLst/>
                <a:latin typeface="Consolas"/>
              </a:rPr>
              <a:t>0</a:t>
            </a:r>
            <a:r>
              <a:rPr lang="en-US" dirty="0">
                <a:solidFill>
                  <a:srgbClr val="0070C0"/>
                </a:solidFill>
                <a:latin typeface="Consolas"/>
              </a:rPr>
              <a:t> </a:t>
            </a:r>
            <a:r>
              <a:rPr lang="en-US" b="0" dirty="0">
                <a:solidFill>
                  <a:srgbClr val="0070C0"/>
                </a:solidFill>
                <a:effectLst/>
                <a:latin typeface="Consolas"/>
              </a:rPr>
              <a:t>]</a:t>
            </a:r>
          </a:p>
        </p:txBody>
      </p:sp>
    </p:spTree>
    <p:extLst>
      <p:ext uri="{BB962C8B-B14F-4D97-AF65-F5344CB8AC3E}">
        <p14:creationId xmlns:p14="http://schemas.microsoft.com/office/powerpoint/2010/main" val="4022152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26" grpId="0" animBg="1"/>
      <p:bldP spid="27" grpId="0" animBg="1"/>
      <p:bldP spid="28" grpId="0" animBg="1"/>
      <p:bldP spid="20" grpId="0" animBg="1"/>
      <p:bldP spid="25" grpId="0" animBg="1"/>
      <p:bldP spid="29" grpId="0"/>
      <p:bldP spid="31" grpId="0"/>
      <p:bldP spid="33" grpId="0"/>
      <p:bldP spid="1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E72A1-EAC0-417B-94EB-44B8B3CDD3CC}"/>
              </a:ext>
            </a:extLst>
          </p:cNvPr>
          <p:cNvSpPr>
            <a:spLocks noGrp="1"/>
          </p:cNvSpPr>
          <p:nvPr>
            <p:ph type="title"/>
          </p:nvPr>
        </p:nvSpPr>
        <p:spPr/>
        <p:txBody>
          <a:bodyPr/>
          <a:lstStyle/>
          <a:p>
            <a:r>
              <a:rPr lang="en-US"/>
              <a:t>Let’s generate</a:t>
            </a:r>
          </a:p>
        </p:txBody>
      </p:sp>
      <p:sp>
        <p:nvSpPr>
          <p:cNvPr id="5" name="TextBox 4">
            <a:extLst>
              <a:ext uri="{FF2B5EF4-FFF2-40B4-BE49-F238E27FC236}">
                <a16:creationId xmlns:a16="http://schemas.microsoft.com/office/drawing/2014/main" id="{98DA1527-99EE-4620-8730-A424AE710DC8}"/>
              </a:ext>
            </a:extLst>
          </p:cNvPr>
          <p:cNvSpPr txBox="1"/>
          <p:nvPr/>
        </p:nvSpPr>
        <p:spPr>
          <a:xfrm>
            <a:off x="552541" y="1331203"/>
            <a:ext cx="8424936" cy="369332"/>
          </a:xfrm>
          <a:prstGeom prst="rect">
            <a:avLst/>
          </a:prstGeom>
          <a:noFill/>
        </p:spPr>
        <p:txBody>
          <a:bodyPr wrap="square" lIns="91440" tIns="45720" rIns="91440" bIns="45720" anchor="t">
            <a:spAutoFit/>
          </a:bodyPr>
          <a:lstStyle/>
          <a:p>
            <a:r>
              <a:rPr lang="en-US" b="0" err="1">
                <a:solidFill>
                  <a:srgbClr val="0070C0"/>
                </a:solidFill>
                <a:effectLst/>
                <a:latin typeface="Consolas"/>
              </a:rPr>
              <a:t>generated_mix</a:t>
            </a:r>
            <a:r>
              <a:rPr lang="en-US" b="0">
                <a:solidFill>
                  <a:srgbClr val="0070C0"/>
                </a:solidFill>
                <a:effectLst/>
                <a:latin typeface="Consolas"/>
              </a:rPr>
              <a:t> = </a:t>
            </a:r>
            <a:r>
              <a:rPr lang="en-US" b="0" err="1">
                <a:solidFill>
                  <a:srgbClr val="0070C0"/>
                </a:solidFill>
                <a:effectLst/>
                <a:latin typeface="Consolas"/>
              </a:rPr>
              <a:t>ml.grow</a:t>
            </a:r>
            <a:r>
              <a:rPr lang="en-US" b="0">
                <a:solidFill>
                  <a:srgbClr val="0070C0"/>
                </a:solidFill>
                <a:effectLst/>
                <a:latin typeface="Consolas"/>
              </a:rPr>
              <a:t>(100, 100, models, </a:t>
            </a:r>
            <a:r>
              <a:rPr lang="en-US" b="0" err="1">
                <a:solidFill>
                  <a:srgbClr val="0070C0"/>
                </a:solidFill>
                <a:effectLst/>
                <a:latin typeface="Consolas"/>
              </a:rPr>
              <a:t>pr_</a:t>
            </a:r>
            <a:r>
              <a:rPr lang="en-US" err="1">
                <a:solidFill>
                  <a:srgbClr val="0070C0"/>
                </a:solidFill>
                <a:latin typeface="Consolas"/>
              </a:rPr>
              <a:t>int</a:t>
            </a:r>
            <a:r>
              <a:rPr lang="en-US" b="0">
                <a:solidFill>
                  <a:srgbClr val="0070C0"/>
                </a:solidFill>
                <a:effectLst/>
                <a:latin typeface="Consolas"/>
              </a:rPr>
              <a:t>,</a:t>
            </a:r>
            <a:r>
              <a:rPr lang="en-US">
                <a:solidFill>
                  <a:srgbClr val="0070C0"/>
                </a:solidFill>
                <a:latin typeface="Consolas"/>
              </a:rPr>
              <a:t> </a:t>
            </a:r>
            <a:r>
              <a:rPr lang="en-US" b="0" err="1">
                <a:solidFill>
                  <a:srgbClr val="0070C0"/>
                </a:solidFill>
                <a:effectLst/>
                <a:latin typeface="Consolas"/>
              </a:rPr>
              <a:t>pr_</a:t>
            </a:r>
            <a:r>
              <a:rPr lang="en-US" err="1">
                <a:solidFill>
                  <a:srgbClr val="0070C0"/>
                </a:solidFill>
                <a:latin typeface="Consolas"/>
              </a:rPr>
              <a:t>ext</a:t>
            </a:r>
            <a:r>
              <a:rPr lang="en-US" b="0">
                <a:solidFill>
                  <a:srgbClr val="0070C0"/>
                </a:solidFill>
                <a:effectLst/>
                <a:latin typeface="Consolas"/>
              </a:rPr>
              <a:t>,</a:t>
            </a:r>
            <a:r>
              <a:rPr lang="en-US">
                <a:solidFill>
                  <a:srgbClr val="0070C0"/>
                </a:solidFill>
                <a:latin typeface="Consolas"/>
              </a:rPr>
              <a:t> dep</a:t>
            </a:r>
            <a:r>
              <a:rPr lang="en-US" b="0">
                <a:solidFill>
                  <a:srgbClr val="0070C0"/>
                </a:solidFill>
                <a:effectLst/>
                <a:latin typeface="Consolas"/>
              </a:rPr>
              <a:t>)</a:t>
            </a:r>
          </a:p>
        </p:txBody>
      </p:sp>
      <p:sp>
        <p:nvSpPr>
          <p:cNvPr id="8" name="TextBox 7">
            <a:extLst>
              <a:ext uri="{FF2B5EF4-FFF2-40B4-BE49-F238E27FC236}">
                <a16:creationId xmlns:a16="http://schemas.microsoft.com/office/drawing/2014/main" id="{08CE4CA4-ED70-4D5C-8B0D-FBB9DE36618C}"/>
              </a:ext>
            </a:extLst>
          </p:cNvPr>
          <p:cNvSpPr txBox="1"/>
          <p:nvPr/>
        </p:nvSpPr>
        <p:spPr>
          <a:xfrm>
            <a:off x="592154" y="1701230"/>
            <a:ext cx="8106930" cy="369332"/>
          </a:xfrm>
          <a:prstGeom prst="rect">
            <a:avLst/>
          </a:prstGeom>
          <a:noFill/>
        </p:spPr>
        <p:txBody>
          <a:bodyPr wrap="square" lIns="91440" tIns="45720" rIns="91440" bIns="45720" anchor="t">
            <a:spAutoFit/>
          </a:bodyPr>
          <a:lstStyle/>
          <a:p>
            <a:r>
              <a:rPr lang="en-US">
                <a:solidFill>
                  <a:srgbClr val="0070C0"/>
                </a:solidFill>
                <a:latin typeface="Consolas"/>
              </a:rPr>
              <a:t>ml-net [100 actors, 3 layers, 300 vertices, 212 edges (212,0)]</a:t>
            </a:r>
          </a:p>
        </p:txBody>
      </p:sp>
      <p:pic>
        <p:nvPicPr>
          <p:cNvPr id="4" name="Picture 5" descr="Chart, treemap chart&#10;&#10;Description automatically generated">
            <a:extLst>
              <a:ext uri="{FF2B5EF4-FFF2-40B4-BE49-F238E27FC236}">
                <a16:creationId xmlns:a16="http://schemas.microsoft.com/office/drawing/2014/main" id="{DC6F897C-2787-4982-B93E-503380C12C34}"/>
              </a:ext>
            </a:extLst>
          </p:cNvPr>
          <p:cNvPicPr>
            <a:picLocks noChangeAspect="1"/>
          </p:cNvPicPr>
          <p:nvPr/>
        </p:nvPicPr>
        <p:blipFill>
          <a:blip r:embed="rId2"/>
          <a:stretch>
            <a:fillRect/>
          </a:stretch>
        </p:blipFill>
        <p:spPr>
          <a:xfrm>
            <a:off x="4694094" y="4404778"/>
            <a:ext cx="3262745" cy="2321706"/>
          </a:xfrm>
          <a:prstGeom prst="rect">
            <a:avLst/>
          </a:prstGeom>
        </p:spPr>
      </p:pic>
      <p:pic>
        <p:nvPicPr>
          <p:cNvPr id="6" name="Picture 6" descr="Chart, histogram&#10;&#10;Description automatically generated">
            <a:extLst>
              <a:ext uri="{FF2B5EF4-FFF2-40B4-BE49-F238E27FC236}">
                <a16:creationId xmlns:a16="http://schemas.microsoft.com/office/drawing/2014/main" id="{BB550C53-6E14-49AE-B8E2-C548DD66D278}"/>
              </a:ext>
            </a:extLst>
          </p:cNvPr>
          <p:cNvPicPr>
            <a:picLocks noChangeAspect="1"/>
          </p:cNvPicPr>
          <p:nvPr/>
        </p:nvPicPr>
        <p:blipFill>
          <a:blip r:embed="rId3"/>
          <a:stretch>
            <a:fillRect/>
          </a:stretch>
        </p:blipFill>
        <p:spPr>
          <a:xfrm>
            <a:off x="1271588" y="4402567"/>
            <a:ext cx="3301711" cy="2241702"/>
          </a:xfrm>
          <a:prstGeom prst="rect">
            <a:avLst/>
          </a:prstGeom>
        </p:spPr>
      </p:pic>
      <p:pic>
        <p:nvPicPr>
          <p:cNvPr id="7" name="Picture 8" descr="A picture containing object, antenna&#10;&#10;Description automatically generated">
            <a:extLst>
              <a:ext uri="{FF2B5EF4-FFF2-40B4-BE49-F238E27FC236}">
                <a16:creationId xmlns:a16="http://schemas.microsoft.com/office/drawing/2014/main" id="{EB35E3D9-FAD4-43FC-AEDE-A91C112C3E05}"/>
              </a:ext>
            </a:extLst>
          </p:cNvPr>
          <p:cNvPicPr>
            <a:picLocks noChangeAspect="1"/>
          </p:cNvPicPr>
          <p:nvPr/>
        </p:nvPicPr>
        <p:blipFill>
          <a:blip r:embed="rId4"/>
          <a:stretch>
            <a:fillRect/>
          </a:stretch>
        </p:blipFill>
        <p:spPr>
          <a:xfrm>
            <a:off x="1167679" y="2070943"/>
            <a:ext cx="6951517" cy="2332949"/>
          </a:xfrm>
          <a:prstGeom prst="rect">
            <a:avLst/>
          </a:prstGeom>
        </p:spPr>
      </p:pic>
    </p:spTree>
    <p:extLst>
      <p:ext uri="{BB962C8B-B14F-4D97-AF65-F5344CB8AC3E}">
        <p14:creationId xmlns:p14="http://schemas.microsoft.com/office/powerpoint/2010/main" val="1106629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Getting network data</a:t>
            </a:r>
          </a:p>
        </p:txBody>
      </p:sp>
      <p:sp>
        <p:nvSpPr>
          <p:cNvPr id="3" name="Content Placeholder 2"/>
          <p:cNvSpPr>
            <a:spLocks noGrp="1"/>
          </p:cNvSpPr>
          <p:nvPr>
            <p:ph idx="4294967295"/>
          </p:nvPr>
        </p:nvSpPr>
        <p:spPr>
          <a:xfrm>
            <a:off x="691429" y="1557338"/>
            <a:ext cx="8062912" cy="4824412"/>
          </a:xfrm>
        </p:spPr>
        <p:txBody>
          <a:bodyPr/>
          <a:lstStyle/>
          <a:p>
            <a:pPr marL="0" indent="0">
              <a:buNone/>
            </a:pPr>
            <a:r>
              <a:rPr lang="en-US" sz="2400">
                <a:solidFill>
                  <a:schemeClr val="bg1">
                    <a:lumMod val="85000"/>
                  </a:schemeClr>
                </a:solidFill>
              </a:rPr>
              <a:t>Networks can be created in the following ways: </a:t>
            </a:r>
            <a:endParaRPr lang="en-US" sz="2400">
              <a:solidFill>
                <a:schemeClr val="bg1">
                  <a:lumMod val="85000"/>
                </a:schemeClr>
              </a:solidFill>
              <a:cs typeface="Arial"/>
            </a:endParaRPr>
          </a:p>
          <a:p>
            <a:pPr marL="457200" indent="-457200">
              <a:buAutoNum type="arabicPeriod"/>
            </a:pPr>
            <a:r>
              <a:rPr lang="en-US" sz="2400">
                <a:solidFill>
                  <a:schemeClr val="bg1">
                    <a:lumMod val="85000"/>
                  </a:schemeClr>
                </a:solidFill>
                <a:ea typeface="+mn-lt"/>
                <a:cs typeface="+mn-lt"/>
              </a:rPr>
              <a:t>From an empty network: </a:t>
            </a:r>
            <a:r>
              <a:rPr lang="en-US" sz="2400" err="1">
                <a:solidFill>
                  <a:schemeClr val="bg1">
                    <a:lumMod val="85000"/>
                  </a:schemeClr>
                </a:solidFill>
                <a:ea typeface="+mn-lt"/>
                <a:cs typeface="+mn-lt"/>
              </a:rPr>
              <a:t>ml.empty</a:t>
            </a:r>
            <a:r>
              <a:rPr lang="en-US" sz="2400">
                <a:solidFill>
                  <a:schemeClr val="bg1">
                    <a:lumMod val="85000"/>
                  </a:schemeClr>
                </a:solidFill>
                <a:ea typeface="+mn-lt"/>
                <a:cs typeface="+mn-lt"/>
              </a:rPr>
              <a:t>()</a:t>
            </a:r>
          </a:p>
          <a:p>
            <a:pPr marL="857250" lvl="1" indent="-457200">
              <a:buFont typeface="Arial"/>
              <a:buChar char="–"/>
            </a:pPr>
            <a:r>
              <a:rPr lang="en-US" sz="2400">
                <a:solidFill>
                  <a:schemeClr val="bg1">
                    <a:lumMod val="85000"/>
                  </a:schemeClr>
                </a:solidFill>
                <a:ea typeface="+mn-lt"/>
                <a:cs typeface="+mn-lt"/>
              </a:rPr>
              <a:t>Manually adding layers, vertices, edges, attributes.</a:t>
            </a:r>
            <a:endParaRPr lang="en-US" sz="2400">
              <a:solidFill>
                <a:schemeClr val="bg1">
                  <a:lumMod val="85000"/>
                </a:schemeClr>
              </a:solidFill>
              <a:cs typeface="Arial"/>
            </a:endParaRPr>
          </a:p>
          <a:p>
            <a:pPr marL="857250" lvl="1" indent="-457200">
              <a:buFont typeface="Arial"/>
              <a:buChar char="–"/>
            </a:pPr>
            <a:r>
              <a:rPr lang="en-US" sz="2400">
                <a:solidFill>
                  <a:schemeClr val="bg1">
                    <a:lumMod val="85000"/>
                  </a:schemeClr>
                </a:solidFill>
                <a:cs typeface="Arial"/>
              </a:rPr>
              <a:t>Adding </a:t>
            </a:r>
            <a:r>
              <a:rPr lang="en-US" sz="2400" err="1">
                <a:solidFill>
                  <a:schemeClr val="bg1">
                    <a:lumMod val="85000"/>
                  </a:schemeClr>
                </a:solidFill>
                <a:cs typeface="Arial"/>
              </a:rPr>
              <a:t>networkx</a:t>
            </a:r>
            <a:r>
              <a:rPr lang="en-US" sz="2400">
                <a:solidFill>
                  <a:schemeClr val="bg1">
                    <a:lumMod val="85000"/>
                  </a:schemeClr>
                </a:solidFill>
                <a:cs typeface="Arial"/>
              </a:rPr>
              <a:t> graphs as layers.</a:t>
            </a:r>
          </a:p>
          <a:p>
            <a:pPr marL="457200" indent="-457200">
              <a:buFont typeface="+mj-lt"/>
              <a:buAutoNum type="arabicPeriod"/>
            </a:pPr>
            <a:r>
              <a:rPr lang="en-US" sz="2400">
                <a:solidFill>
                  <a:schemeClr val="bg1">
                    <a:lumMod val="85000"/>
                  </a:schemeClr>
                </a:solidFill>
              </a:rPr>
              <a:t>Reading it from a file: </a:t>
            </a:r>
            <a:r>
              <a:rPr lang="en-US" sz="2400" err="1">
                <a:solidFill>
                  <a:schemeClr val="bg1">
                    <a:lumMod val="85000"/>
                  </a:schemeClr>
                </a:solidFill>
                <a:ea typeface="+mn-lt"/>
                <a:cs typeface="+mn-lt"/>
              </a:rPr>
              <a:t>ml.read</a:t>
            </a:r>
            <a:r>
              <a:rPr lang="en-US" sz="2400">
                <a:solidFill>
                  <a:schemeClr val="bg1">
                    <a:lumMod val="85000"/>
                  </a:schemeClr>
                </a:solidFill>
                <a:ea typeface="+mn-lt"/>
                <a:cs typeface="+mn-lt"/>
              </a:rPr>
              <a:t>()</a:t>
            </a:r>
          </a:p>
          <a:p>
            <a:pPr marL="457200" indent="-457200">
              <a:buAutoNum type="arabicPeriod"/>
            </a:pPr>
            <a:r>
              <a:rPr lang="en-US" sz="2400">
                <a:solidFill>
                  <a:schemeClr val="bg1">
                    <a:lumMod val="85000"/>
                  </a:schemeClr>
                </a:solidFill>
                <a:ea typeface="+mn-lt"/>
                <a:cs typeface="+mn-lt"/>
              </a:rPr>
              <a:t>Growing a synthetic network: </a:t>
            </a:r>
            <a:r>
              <a:rPr lang="en-US" sz="2400" err="1">
                <a:solidFill>
                  <a:schemeClr val="bg1">
                    <a:lumMod val="85000"/>
                  </a:schemeClr>
                </a:solidFill>
                <a:ea typeface="+mn-lt"/>
                <a:cs typeface="+mn-lt"/>
              </a:rPr>
              <a:t>ml.grow</a:t>
            </a:r>
            <a:r>
              <a:rPr lang="en-US" sz="2400">
                <a:solidFill>
                  <a:schemeClr val="bg1">
                    <a:lumMod val="85000"/>
                  </a:schemeClr>
                </a:solidFill>
                <a:ea typeface="+mn-lt"/>
                <a:cs typeface="+mn-lt"/>
              </a:rPr>
              <a:t>()</a:t>
            </a:r>
            <a:endParaRPr lang="en-US" sz="2400">
              <a:solidFill>
                <a:schemeClr val="bg1">
                  <a:lumMod val="85000"/>
                </a:schemeClr>
              </a:solidFill>
              <a:cs typeface="Arial"/>
            </a:endParaRPr>
          </a:p>
          <a:p>
            <a:pPr marL="457200" indent="-457200">
              <a:buAutoNum type="arabicPeriod"/>
            </a:pPr>
            <a:r>
              <a:rPr lang="en-US" sz="2400">
                <a:ea typeface="+mn-lt"/>
                <a:cs typeface="+mn-lt"/>
              </a:rPr>
              <a:t>Loading a predefined network: </a:t>
            </a:r>
            <a:r>
              <a:rPr lang="en-US" sz="2400" err="1">
                <a:solidFill>
                  <a:srgbClr val="0070C0"/>
                </a:solidFill>
                <a:ea typeface="+mn-lt"/>
                <a:cs typeface="+mn-lt"/>
              </a:rPr>
              <a:t>ml.data</a:t>
            </a:r>
            <a:r>
              <a:rPr lang="en-US" sz="2400">
                <a:solidFill>
                  <a:srgbClr val="0070C0"/>
                </a:solidFill>
                <a:ea typeface="+mn-lt"/>
                <a:cs typeface="+mn-lt"/>
              </a:rPr>
              <a:t>()</a:t>
            </a:r>
            <a:endParaRPr lang="en-US" sz="2400">
              <a:ea typeface="+mn-lt"/>
              <a:cs typeface="+mn-lt"/>
            </a:endParaRPr>
          </a:p>
          <a:p>
            <a:pPr marL="857250" lvl="1" indent="-457200">
              <a:buFont typeface="Arial,Sans-Serif"/>
              <a:buChar char="–"/>
            </a:pPr>
            <a:r>
              <a:rPr lang="en-US" sz="2400" err="1">
                <a:ea typeface="+mn-lt"/>
                <a:cs typeface="+mn-lt"/>
              </a:rPr>
              <a:t>aucs</a:t>
            </a:r>
            <a:r>
              <a:rPr lang="en-US" sz="2400">
                <a:ea typeface="+mn-lt"/>
                <a:cs typeface="+mn-lt"/>
              </a:rPr>
              <a:t>, </a:t>
            </a:r>
            <a:r>
              <a:rPr lang="en-US" sz="2400" err="1">
                <a:ea typeface="+mn-lt"/>
                <a:cs typeface="+mn-lt"/>
              </a:rPr>
              <a:t>florentine</a:t>
            </a:r>
            <a:r>
              <a:rPr lang="en-US" sz="2400">
                <a:ea typeface="+mn-lt"/>
                <a:cs typeface="+mn-lt"/>
              </a:rPr>
              <a:t>, </a:t>
            </a:r>
            <a:r>
              <a:rPr lang="en-US" sz="2400" err="1">
                <a:ea typeface="+mn-lt"/>
                <a:cs typeface="+mn-lt"/>
              </a:rPr>
              <a:t>sampson</a:t>
            </a:r>
            <a:r>
              <a:rPr lang="en-US" sz="2400">
                <a:ea typeface="+mn-lt"/>
                <a:cs typeface="+mn-lt"/>
              </a:rPr>
              <a:t>, </a:t>
            </a:r>
            <a:r>
              <a:rPr lang="en-US" sz="2400" err="1">
                <a:ea typeface="+mn-lt"/>
                <a:cs typeface="+mn-lt"/>
              </a:rPr>
              <a:t>bankwiring</a:t>
            </a:r>
            <a:r>
              <a:rPr lang="en-US" sz="2400">
                <a:ea typeface="+mn-lt"/>
                <a:cs typeface="+mn-lt"/>
              </a:rPr>
              <a:t>, </a:t>
            </a:r>
            <a:r>
              <a:rPr lang="en-US" sz="2400" err="1">
                <a:ea typeface="+mn-lt"/>
                <a:cs typeface="+mn-lt"/>
              </a:rPr>
              <a:t>tailorshop</a:t>
            </a:r>
            <a:r>
              <a:rPr lang="en-US" sz="2400">
                <a:ea typeface="+mn-lt"/>
                <a:cs typeface="+mn-lt"/>
              </a:rPr>
              <a:t>.</a:t>
            </a:r>
          </a:p>
          <a:p>
            <a:pPr marL="0" indent="0">
              <a:buNone/>
            </a:pPr>
            <a:endParaRPr lang="en-US" sz="2400">
              <a:ea typeface="ＭＳ Ｐゴシック"/>
              <a:cs typeface="+mn-lt"/>
            </a:endParaRPr>
          </a:p>
        </p:txBody>
      </p:sp>
    </p:spTree>
    <p:extLst>
      <p:ext uri="{BB962C8B-B14F-4D97-AF65-F5344CB8AC3E}">
        <p14:creationId xmlns:p14="http://schemas.microsoft.com/office/powerpoint/2010/main" val="42577445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Included datasets </a:t>
            </a:r>
          </a:p>
        </p:txBody>
      </p:sp>
      <p:graphicFrame>
        <p:nvGraphicFramePr>
          <p:cNvPr id="7" name="Table 6">
            <a:extLst>
              <a:ext uri="{FF2B5EF4-FFF2-40B4-BE49-F238E27FC236}">
                <a16:creationId xmlns:a16="http://schemas.microsoft.com/office/drawing/2014/main" id="{5CD79BD4-5538-403C-943E-72C841487794}"/>
              </a:ext>
            </a:extLst>
          </p:cNvPr>
          <p:cNvGraphicFramePr>
            <a:graphicFrameLocks noGrp="1"/>
          </p:cNvGraphicFramePr>
          <p:nvPr>
            <p:extLst>
              <p:ext uri="{D42A27DB-BD31-4B8C-83A1-F6EECF244321}">
                <p14:modId xmlns:p14="http://schemas.microsoft.com/office/powerpoint/2010/main" val="387243125"/>
              </p:ext>
            </p:extLst>
          </p:nvPr>
        </p:nvGraphicFramePr>
        <p:xfrm>
          <a:off x="611560" y="1772816"/>
          <a:ext cx="8064895" cy="4114800"/>
        </p:xfrm>
        <a:graphic>
          <a:graphicData uri="http://schemas.openxmlformats.org/drawingml/2006/table">
            <a:tbl>
              <a:tblPr/>
              <a:tblGrid>
                <a:gridCol w="1612979">
                  <a:extLst>
                    <a:ext uri="{9D8B030D-6E8A-4147-A177-3AD203B41FA5}">
                      <a16:colId xmlns:a16="http://schemas.microsoft.com/office/drawing/2014/main" val="256868274"/>
                    </a:ext>
                  </a:extLst>
                </a:gridCol>
                <a:gridCol w="1612979">
                  <a:extLst>
                    <a:ext uri="{9D8B030D-6E8A-4147-A177-3AD203B41FA5}">
                      <a16:colId xmlns:a16="http://schemas.microsoft.com/office/drawing/2014/main" val="1246191655"/>
                    </a:ext>
                  </a:extLst>
                </a:gridCol>
                <a:gridCol w="1612979">
                  <a:extLst>
                    <a:ext uri="{9D8B030D-6E8A-4147-A177-3AD203B41FA5}">
                      <a16:colId xmlns:a16="http://schemas.microsoft.com/office/drawing/2014/main" val="1930637176"/>
                    </a:ext>
                  </a:extLst>
                </a:gridCol>
                <a:gridCol w="1612979">
                  <a:extLst>
                    <a:ext uri="{9D8B030D-6E8A-4147-A177-3AD203B41FA5}">
                      <a16:colId xmlns:a16="http://schemas.microsoft.com/office/drawing/2014/main" val="1784798564"/>
                    </a:ext>
                  </a:extLst>
                </a:gridCol>
                <a:gridCol w="1612979">
                  <a:extLst>
                    <a:ext uri="{9D8B030D-6E8A-4147-A177-3AD203B41FA5}">
                      <a16:colId xmlns:a16="http://schemas.microsoft.com/office/drawing/2014/main" val="1872976028"/>
                    </a:ext>
                  </a:extLst>
                </a:gridCol>
              </a:tblGrid>
              <a:tr h="655655">
                <a:tc>
                  <a:txBody>
                    <a:bodyPr/>
                    <a:lstStyle/>
                    <a:p>
                      <a:pPr algn="l" fontAlgn="ctr"/>
                      <a:r>
                        <a:rPr lang="en-US" sz="1200" b="1">
                          <a:solidFill>
                            <a:schemeClr val="tx1"/>
                          </a:solidFill>
                          <a:effectLst/>
                          <a:latin typeface="Arial" panose="020B0604020202020204" pitchFamily="34" charset="0"/>
                        </a:rPr>
                        <a:t>Name</a:t>
                      </a:r>
                    </a:p>
                  </a:txBody>
                  <a:tcPr marL="94203" marR="60290" marT="62802" marB="50242" anchor="ctr">
                    <a:lnL w="9525" cap="flat" cmpd="sng" algn="ctr">
                      <a:solidFill>
                        <a:srgbClr val="B7B7B7"/>
                      </a:solidFill>
                      <a:prstDash val="solid"/>
                      <a:round/>
                      <a:headEnd type="none" w="med" len="med"/>
                      <a:tailEnd type="none" w="med" len="med"/>
                    </a:lnL>
                    <a:lnR w="9525" cap="flat" cmpd="sng" algn="ctr">
                      <a:solidFill>
                        <a:srgbClr val="B7B7B7"/>
                      </a:solidFill>
                      <a:prstDash val="solid"/>
                      <a:round/>
                      <a:headEnd type="none" w="med" len="med"/>
                      <a:tailEnd type="none" w="med" len="med"/>
                    </a:lnR>
                    <a:lnT w="9525" cap="flat" cmpd="sng" algn="ctr">
                      <a:solidFill>
                        <a:srgbClr val="B7B7B7"/>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tc>
                  <a:txBody>
                    <a:bodyPr/>
                    <a:lstStyle/>
                    <a:p>
                      <a:pPr algn="l" fontAlgn="ctr"/>
                      <a:r>
                        <a:rPr lang="en-US" sz="1200" b="1">
                          <a:solidFill>
                            <a:schemeClr val="tx1"/>
                          </a:solidFill>
                          <a:effectLst/>
                          <a:latin typeface="Arial" panose="020B0604020202020204" pitchFamily="34" charset="0"/>
                        </a:rPr>
                        <a:t>Attributes   </a:t>
                      </a:r>
                    </a:p>
                  </a:txBody>
                  <a:tcPr marL="94203" marR="60290" marT="62802" marB="50242" anchor="ctr">
                    <a:lnL w="9525" cap="flat" cmpd="sng" algn="ctr">
                      <a:solidFill>
                        <a:srgbClr val="B7B7B7"/>
                      </a:solidFill>
                      <a:prstDash val="solid"/>
                      <a:round/>
                      <a:headEnd type="none" w="med" len="med"/>
                      <a:tailEnd type="none" w="med" len="med"/>
                    </a:lnL>
                    <a:lnR w="9525" cap="flat" cmpd="sng" algn="ctr">
                      <a:solidFill>
                        <a:srgbClr val="B7B7B7"/>
                      </a:solidFill>
                      <a:prstDash val="solid"/>
                      <a:round/>
                      <a:headEnd type="none" w="med" len="med"/>
                      <a:tailEnd type="none" w="med" len="med"/>
                    </a:lnR>
                    <a:lnT w="9525" cap="flat" cmpd="sng" algn="ctr">
                      <a:solidFill>
                        <a:srgbClr val="B7B7B7"/>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tc>
                  <a:txBody>
                    <a:bodyPr/>
                    <a:lstStyle/>
                    <a:p>
                      <a:pPr algn="l" fontAlgn="ctr"/>
                      <a:r>
                        <a:rPr lang="en-US" sz="1200" b="1">
                          <a:solidFill>
                            <a:schemeClr val="tx1"/>
                          </a:solidFill>
                          <a:effectLst/>
                          <a:latin typeface="Arial" panose="020B0604020202020204" pitchFamily="34" charset="0"/>
                        </a:rPr>
                        <a:t>Layers   </a:t>
                      </a:r>
                    </a:p>
                  </a:txBody>
                  <a:tcPr marL="94203" marR="60290" marT="62802" marB="50242" anchor="ctr">
                    <a:lnL w="9525" cap="flat" cmpd="sng" algn="ctr">
                      <a:solidFill>
                        <a:srgbClr val="B7B7B7"/>
                      </a:solidFill>
                      <a:prstDash val="solid"/>
                      <a:round/>
                      <a:headEnd type="none" w="med" len="med"/>
                      <a:tailEnd type="none" w="med" len="med"/>
                    </a:lnL>
                    <a:lnR w="9525" cap="flat" cmpd="sng" algn="ctr">
                      <a:solidFill>
                        <a:srgbClr val="B7B7B7"/>
                      </a:solidFill>
                      <a:prstDash val="solid"/>
                      <a:round/>
                      <a:headEnd type="none" w="med" len="med"/>
                      <a:tailEnd type="none" w="med" len="med"/>
                    </a:lnR>
                    <a:lnT w="9525" cap="flat" cmpd="sng" algn="ctr">
                      <a:solidFill>
                        <a:srgbClr val="B7B7B7"/>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tc>
                  <a:txBody>
                    <a:bodyPr/>
                    <a:lstStyle/>
                    <a:p>
                      <a:pPr algn="l" fontAlgn="ctr"/>
                      <a:r>
                        <a:rPr lang="en-US" sz="1200" b="1">
                          <a:solidFill>
                            <a:schemeClr val="tx1"/>
                          </a:solidFill>
                          <a:effectLst/>
                          <a:latin typeface="Arial" panose="020B0604020202020204" pitchFamily="34" charset="0"/>
                        </a:rPr>
                        <a:t>Actors   </a:t>
                      </a:r>
                    </a:p>
                  </a:txBody>
                  <a:tcPr marL="94203" marR="60290" marT="62802" marB="50242" anchor="ctr">
                    <a:lnL w="9525" cap="flat" cmpd="sng" algn="ctr">
                      <a:solidFill>
                        <a:srgbClr val="B7B7B7"/>
                      </a:solidFill>
                      <a:prstDash val="solid"/>
                      <a:round/>
                      <a:headEnd type="none" w="med" len="med"/>
                      <a:tailEnd type="none" w="med" len="med"/>
                    </a:lnL>
                    <a:lnR w="9525" cap="flat" cmpd="sng" algn="ctr">
                      <a:solidFill>
                        <a:srgbClr val="B7B7B7"/>
                      </a:solidFill>
                      <a:prstDash val="solid"/>
                      <a:round/>
                      <a:headEnd type="none" w="med" len="med"/>
                      <a:tailEnd type="none" w="med" len="med"/>
                    </a:lnR>
                    <a:lnT w="9525" cap="flat" cmpd="sng" algn="ctr">
                      <a:solidFill>
                        <a:srgbClr val="B7B7B7"/>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tc>
                  <a:txBody>
                    <a:bodyPr/>
                    <a:lstStyle/>
                    <a:p>
                      <a:pPr algn="l" fontAlgn="ctr"/>
                      <a:r>
                        <a:rPr lang="en-US" sz="1200" b="1">
                          <a:solidFill>
                            <a:schemeClr val="tx1"/>
                          </a:solidFill>
                          <a:effectLst/>
                          <a:latin typeface="Arial" panose="020B0604020202020204" pitchFamily="34" charset="0"/>
                        </a:rPr>
                        <a:t>Edges   </a:t>
                      </a:r>
                    </a:p>
                  </a:txBody>
                  <a:tcPr marL="94203" marR="60290" marT="62802" marB="50242" anchor="ctr">
                    <a:lnL w="9525" cap="flat" cmpd="sng" algn="ctr">
                      <a:solidFill>
                        <a:srgbClr val="B7B7B7"/>
                      </a:solidFill>
                      <a:prstDash val="solid"/>
                      <a:round/>
                      <a:headEnd type="none" w="med" len="med"/>
                      <a:tailEnd type="none" w="med" len="med"/>
                    </a:lnL>
                    <a:lnR w="9525" cap="flat" cmpd="sng" algn="ctr">
                      <a:solidFill>
                        <a:srgbClr val="B7B7B7"/>
                      </a:solidFill>
                      <a:prstDash val="solid"/>
                      <a:round/>
                      <a:headEnd type="none" w="med" len="med"/>
                      <a:tailEnd type="none" w="med" len="med"/>
                    </a:lnR>
                    <a:lnT w="9525" cap="flat" cmpd="sng" algn="ctr">
                      <a:solidFill>
                        <a:srgbClr val="B7B7B7"/>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val="3197628342"/>
                  </a:ext>
                </a:extLst>
              </a:tr>
              <a:tr h="655655">
                <a:tc>
                  <a:txBody>
                    <a:bodyPr/>
                    <a:lstStyle/>
                    <a:p>
                      <a:pPr algn="ctr" fontAlgn="ctr"/>
                      <a:r>
                        <a:rPr lang="en-US" sz="1200" b="1">
                          <a:solidFill>
                            <a:schemeClr val="tx1"/>
                          </a:solidFill>
                          <a:effectLst/>
                          <a:latin typeface="arial" panose="020B0604020202020204" pitchFamily="34" charset="0"/>
                        </a:rPr>
                        <a:t>florentine</a:t>
                      </a:r>
                    </a:p>
                  </a:txBody>
                  <a:tcPr marL="50242" marR="50242" marT="62802" marB="50242" anchor="ctr">
                    <a:lnL w="9525"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9525" cap="flat" cmpd="sng" algn="ctr">
                      <a:solidFill>
                        <a:srgbClr val="BBBBBB"/>
                      </a:solidFill>
                      <a:prstDash val="solid"/>
                      <a:round/>
                      <a:headEnd type="none" w="med" len="med"/>
                      <a:tailEnd type="none" w="med" len="med"/>
                    </a:lnT>
                    <a:lnB w="12700" cap="flat" cmpd="sng" algn="ctr">
                      <a:solidFill>
                        <a:srgbClr val="BBBBBB"/>
                      </a:solidFill>
                      <a:prstDash val="solid"/>
                      <a:round/>
                      <a:headEnd type="none" w="med" len="med"/>
                      <a:tailEnd type="none" w="med" len="med"/>
                    </a:lnB>
                    <a:solidFill>
                      <a:srgbClr val="FDFDFD"/>
                    </a:solidFill>
                  </a:tcPr>
                </a:tc>
                <a:tc>
                  <a:txBody>
                    <a:bodyPr/>
                    <a:lstStyle/>
                    <a:p>
                      <a:pPr algn="ctr" fontAlgn="ctr"/>
                      <a:r>
                        <a:rPr lang="en-US" sz="1200" b="1">
                          <a:solidFill>
                            <a:schemeClr val="tx1"/>
                          </a:solidFill>
                          <a:effectLst/>
                          <a:latin typeface="arial" panose="020B0604020202020204" pitchFamily="34" charset="0"/>
                        </a:rPr>
                        <a:t>Y</a:t>
                      </a:r>
                      <a:br>
                        <a:rPr lang="en-US" sz="1200" b="1">
                          <a:solidFill>
                            <a:schemeClr val="tx1"/>
                          </a:solidFill>
                          <a:effectLst/>
                          <a:latin typeface="arial" panose="020B0604020202020204" pitchFamily="34" charset="0"/>
                        </a:rPr>
                      </a:br>
                      <a:r>
                        <a:rPr lang="en-US" sz="1200" b="1">
                          <a:solidFill>
                            <a:schemeClr val="tx1"/>
                          </a:solidFill>
                          <a:effectLst/>
                          <a:latin typeface="arial" panose="020B0604020202020204" pitchFamily="34" charset="0"/>
                        </a:rPr>
                        <a:t>(numeric)</a:t>
                      </a:r>
                    </a:p>
                  </a:txBody>
                  <a:tcPr marL="50242" marR="50242" marT="62802" marB="50242"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9525" cap="flat" cmpd="sng" algn="ctr">
                      <a:solidFill>
                        <a:srgbClr val="BBBBBB"/>
                      </a:solidFill>
                      <a:prstDash val="solid"/>
                      <a:round/>
                      <a:headEnd type="none" w="med" len="med"/>
                      <a:tailEnd type="none" w="med" len="med"/>
                    </a:lnT>
                    <a:lnB w="12700" cap="flat" cmpd="sng" algn="ctr">
                      <a:solidFill>
                        <a:srgbClr val="BBBBBB"/>
                      </a:solidFill>
                      <a:prstDash val="solid"/>
                      <a:round/>
                      <a:headEnd type="none" w="med" len="med"/>
                      <a:tailEnd type="none" w="med" len="med"/>
                    </a:lnB>
                    <a:solidFill>
                      <a:srgbClr val="FDFDFD"/>
                    </a:solidFill>
                  </a:tcPr>
                </a:tc>
                <a:tc>
                  <a:txBody>
                    <a:bodyPr/>
                    <a:lstStyle/>
                    <a:p>
                      <a:pPr algn="ctr" fontAlgn="ctr"/>
                      <a:r>
                        <a:rPr lang="en-US" sz="1200" b="1">
                          <a:solidFill>
                            <a:schemeClr val="tx1"/>
                          </a:solidFill>
                          <a:effectLst/>
                          <a:latin typeface="arial" panose="020B0604020202020204" pitchFamily="34" charset="0"/>
                        </a:rPr>
                        <a:t>2</a:t>
                      </a:r>
                    </a:p>
                  </a:txBody>
                  <a:tcPr marL="50242" marR="50242" marT="62802" marB="50242"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9525" cap="flat" cmpd="sng" algn="ctr">
                      <a:solidFill>
                        <a:srgbClr val="BBBBBB"/>
                      </a:solidFill>
                      <a:prstDash val="solid"/>
                      <a:round/>
                      <a:headEnd type="none" w="med" len="med"/>
                      <a:tailEnd type="none" w="med" len="med"/>
                    </a:lnT>
                    <a:lnB w="12700" cap="flat" cmpd="sng" algn="ctr">
                      <a:solidFill>
                        <a:srgbClr val="BBBBBB"/>
                      </a:solidFill>
                      <a:prstDash val="solid"/>
                      <a:round/>
                      <a:headEnd type="none" w="med" len="med"/>
                      <a:tailEnd type="none" w="med" len="med"/>
                    </a:lnB>
                    <a:solidFill>
                      <a:srgbClr val="FDFDFD"/>
                    </a:solidFill>
                  </a:tcPr>
                </a:tc>
                <a:tc>
                  <a:txBody>
                    <a:bodyPr/>
                    <a:lstStyle/>
                    <a:p>
                      <a:pPr algn="ctr" fontAlgn="ctr"/>
                      <a:r>
                        <a:rPr lang="en-US" sz="1200" b="1">
                          <a:solidFill>
                            <a:schemeClr val="tx1"/>
                          </a:solidFill>
                          <a:effectLst/>
                          <a:latin typeface="arial" panose="020B0604020202020204" pitchFamily="34" charset="0"/>
                        </a:rPr>
                        <a:t>16</a:t>
                      </a:r>
                    </a:p>
                  </a:txBody>
                  <a:tcPr marL="50242" marR="50242" marT="62802" marB="50242"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9525" cap="flat" cmpd="sng" algn="ctr">
                      <a:solidFill>
                        <a:srgbClr val="BBBBBB"/>
                      </a:solidFill>
                      <a:prstDash val="solid"/>
                      <a:round/>
                      <a:headEnd type="none" w="med" len="med"/>
                      <a:tailEnd type="none" w="med" len="med"/>
                    </a:lnT>
                    <a:lnB w="12700" cap="flat" cmpd="sng" algn="ctr">
                      <a:solidFill>
                        <a:srgbClr val="BBBBBB"/>
                      </a:solidFill>
                      <a:prstDash val="solid"/>
                      <a:round/>
                      <a:headEnd type="none" w="med" len="med"/>
                      <a:tailEnd type="none" w="med" len="med"/>
                    </a:lnB>
                    <a:solidFill>
                      <a:srgbClr val="FDFDFD"/>
                    </a:solidFill>
                  </a:tcPr>
                </a:tc>
                <a:tc>
                  <a:txBody>
                    <a:bodyPr/>
                    <a:lstStyle/>
                    <a:p>
                      <a:pPr algn="ctr" fontAlgn="ctr"/>
                      <a:r>
                        <a:rPr lang="en-US" sz="1200" b="1">
                          <a:solidFill>
                            <a:schemeClr val="tx1"/>
                          </a:solidFill>
                          <a:effectLst/>
                          <a:latin typeface="arial" panose="020B0604020202020204" pitchFamily="34" charset="0"/>
                        </a:rPr>
                        <a:t>35</a:t>
                      </a:r>
                    </a:p>
                  </a:txBody>
                  <a:tcPr marL="50242" marR="50242" marT="62802" marB="50242"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9525" cap="flat" cmpd="sng" algn="ctr">
                      <a:solidFill>
                        <a:srgbClr val="BBBBBB"/>
                      </a:solidFill>
                      <a:prstDash val="solid"/>
                      <a:round/>
                      <a:headEnd type="none" w="med" len="med"/>
                      <a:tailEnd type="none" w="med" len="med"/>
                    </a:lnT>
                    <a:lnB w="12700" cap="flat" cmpd="sng" algn="ctr">
                      <a:solidFill>
                        <a:srgbClr val="BBBBBB"/>
                      </a:solidFill>
                      <a:prstDash val="solid"/>
                      <a:round/>
                      <a:headEnd type="none" w="med" len="med"/>
                      <a:tailEnd type="none" w="med" len="med"/>
                    </a:lnB>
                    <a:solidFill>
                      <a:srgbClr val="FDFDFD"/>
                    </a:solidFill>
                  </a:tcPr>
                </a:tc>
                <a:extLst>
                  <a:ext uri="{0D108BD9-81ED-4DB2-BD59-A6C34878D82A}">
                    <a16:rowId xmlns:a16="http://schemas.microsoft.com/office/drawing/2014/main" val="1707084588"/>
                  </a:ext>
                </a:extLst>
              </a:tr>
              <a:tr h="655655">
                <a:tc>
                  <a:txBody>
                    <a:bodyPr/>
                    <a:lstStyle/>
                    <a:p>
                      <a:pPr algn="ctr" fontAlgn="ctr"/>
                      <a:r>
                        <a:rPr lang="en-US" sz="1200" b="1">
                          <a:solidFill>
                            <a:schemeClr val="tx1"/>
                          </a:solidFill>
                          <a:effectLst/>
                          <a:latin typeface="arial" panose="020B0604020202020204" pitchFamily="34" charset="0"/>
                        </a:rPr>
                        <a:t>monastery</a:t>
                      </a:r>
                    </a:p>
                  </a:txBody>
                  <a:tcPr marL="50242" marR="50242" marT="62802" marB="50242" anchor="ctr">
                    <a:lnL w="9525"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BBBBBB"/>
                      </a:solidFill>
                      <a:prstDash val="solid"/>
                      <a:round/>
                      <a:headEnd type="none" w="med" len="med"/>
                      <a:tailEnd type="none" w="med" len="med"/>
                    </a:lnT>
                    <a:lnB w="12700" cap="flat" cmpd="sng" algn="ctr">
                      <a:solidFill>
                        <a:srgbClr val="BBBBBB"/>
                      </a:solidFill>
                      <a:prstDash val="solid"/>
                      <a:round/>
                      <a:headEnd type="none" w="med" len="med"/>
                      <a:tailEnd type="none" w="med" len="med"/>
                    </a:lnB>
                    <a:solidFill>
                      <a:srgbClr val="FDFDFD"/>
                    </a:solidFill>
                  </a:tcPr>
                </a:tc>
                <a:tc>
                  <a:txBody>
                    <a:bodyPr/>
                    <a:lstStyle/>
                    <a:p>
                      <a:pPr algn="ctr" fontAlgn="ctr"/>
                      <a:r>
                        <a:rPr lang="en-US" sz="1200" b="1">
                          <a:solidFill>
                            <a:schemeClr val="tx1"/>
                          </a:solidFill>
                          <a:effectLst/>
                          <a:latin typeface="arial" panose="020B0604020202020204" pitchFamily="34" charset="0"/>
                        </a:rPr>
                        <a:t>Y</a:t>
                      </a:r>
                      <a:br>
                        <a:rPr lang="en-US" sz="1200" b="1">
                          <a:solidFill>
                            <a:schemeClr val="tx1"/>
                          </a:solidFill>
                          <a:effectLst/>
                          <a:latin typeface="arial" panose="020B0604020202020204" pitchFamily="34" charset="0"/>
                        </a:rPr>
                      </a:br>
                      <a:r>
                        <a:rPr lang="en-US" sz="1200" b="1">
                          <a:solidFill>
                            <a:schemeClr val="tx1"/>
                          </a:solidFill>
                          <a:effectLst/>
                          <a:latin typeface="arial" panose="020B0604020202020204" pitchFamily="34" charset="0"/>
                        </a:rPr>
                        <a:t>(ranks)</a:t>
                      </a:r>
                    </a:p>
                  </a:txBody>
                  <a:tcPr marL="50242" marR="50242" marT="62802" marB="50242"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BBBBBB"/>
                      </a:solidFill>
                      <a:prstDash val="solid"/>
                      <a:round/>
                      <a:headEnd type="none" w="med" len="med"/>
                      <a:tailEnd type="none" w="med" len="med"/>
                    </a:lnT>
                    <a:lnB w="12700" cap="flat" cmpd="sng" algn="ctr">
                      <a:solidFill>
                        <a:srgbClr val="BBBBBB"/>
                      </a:solidFill>
                      <a:prstDash val="solid"/>
                      <a:round/>
                      <a:headEnd type="none" w="med" len="med"/>
                      <a:tailEnd type="none" w="med" len="med"/>
                    </a:lnB>
                    <a:solidFill>
                      <a:srgbClr val="FDFDFD"/>
                    </a:solidFill>
                  </a:tcPr>
                </a:tc>
                <a:tc>
                  <a:txBody>
                    <a:bodyPr/>
                    <a:lstStyle/>
                    <a:p>
                      <a:pPr algn="ctr" fontAlgn="ctr"/>
                      <a:r>
                        <a:rPr lang="en-US" sz="1200" b="1">
                          <a:solidFill>
                            <a:schemeClr val="tx1"/>
                          </a:solidFill>
                          <a:effectLst/>
                          <a:latin typeface="arial" panose="020B0604020202020204" pitchFamily="34" charset="0"/>
                        </a:rPr>
                        <a:t>10</a:t>
                      </a:r>
                    </a:p>
                  </a:txBody>
                  <a:tcPr marL="50242" marR="50242" marT="62802" marB="50242"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BBBBBB"/>
                      </a:solidFill>
                      <a:prstDash val="solid"/>
                      <a:round/>
                      <a:headEnd type="none" w="med" len="med"/>
                      <a:tailEnd type="none" w="med" len="med"/>
                    </a:lnT>
                    <a:lnB w="12700" cap="flat" cmpd="sng" algn="ctr">
                      <a:solidFill>
                        <a:srgbClr val="BBBBBB"/>
                      </a:solidFill>
                      <a:prstDash val="solid"/>
                      <a:round/>
                      <a:headEnd type="none" w="med" len="med"/>
                      <a:tailEnd type="none" w="med" len="med"/>
                    </a:lnB>
                    <a:solidFill>
                      <a:srgbClr val="FDFDFD"/>
                    </a:solidFill>
                  </a:tcPr>
                </a:tc>
                <a:tc>
                  <a:txBody>
                    <a:bodyPr/>
                    <a:lstStyle/>
                    <a:p>
                      <a:pPr algn="ctr" fontAlgn="ctr"/>
                      <a:r>
                        <a:rPr lang="en-US" sz="1200" b="1">
                          <a:solidFill>
                            <a:schemeClr val="tx1"/>
                          </a:solidFill>
                          <a:effectLst/>
                          <a:latin typeface="arial" panose="020B0604020202020204" pitchFamily="34" charset="0"/>
                        </a:rPr>
                        <a:t>18</a:t>
                      </a:r>
                    </a:p>
                  </a:txBody>
                  <a:tcPr marL="50242" marR="50242" marT="62802" marB="50242"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BBBBBB"/>
                      </a:solidFill>
                      <a:prstDash val="solid"/>
                      <a:round/>
                      <a:headEnd type="none" w="med" len="med"/>
                      <a:tailEnd type="none" w="med" len="med"/>
                    </a:lnT>
                    <a:lnB w="12700" cap="flat" cmpd="sng" algn="ctr">
                      <a:solidFill>
                        <a:srgbClr val="BBBBBB"/>
                      </a:solidFill>
                      <a:prstDash val="solid"/>
                      <a:round/>
                      <a:headEnd type="none" w="med" len="med"/>
                      <a:tailEnd type="none" w="med" len="med"/>
                    </a:lnB>
                    <a:solidFill>
                      <a:srgbClr val="FDFDFD"/>
                    </a:solidFill>
                  </a:tcPr>
                </a:tc>
                <a:tc>
                  <a:txBody>
                    <a:bodyPr/>
                    <a:lstStyle/>
                    <a:p>
                      <a:pPr algn="ctr" fontAlgn="ctr"/>
                      <a:r>
                        <a:rPr lang="en-US" sz="1200" b="1">
                          <a:solidFill>
                            <a:schemeClr val="tx1"/>
                          </a:solidFill>
                          <a:effectLst/>
                          <a:latin typeface="arial" panose="020B0604020202020204" pitchFamily="34" charset="0"/>
                        </a:rPr>
                        <a:t>510</a:t>
                      </a:r>
                    </a:p>
                  </a:txBody>
                  <a:tcPr marL="50242" marR="50242" marT="62802" marB="50242"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BBBBBB"/>
                      </a:solidFill>
                      <a:prstDash val="solid"/>
                      <a:round/>
                      <a:headEnd type="none" w="med" len="med"/>
                      <a:tailEnd type="none" w="med" len="med"/>
                    </a:lnT>
                    <a:lnB w="12700" cap="flat" cmpd="sng" algn="ctr">
                      <a:solidFill>
                        <a:srgbClr val="BBBBBB"/>
                      </a:solidFill>
                      <a:prstDash val="solid"/>
                      <a:round/>
                      <a:headEnd type="none" w="med" len="med"/>
                      <a:tailEnd type="none" w="med" len="med"/>
                    </a:lnB>
                    <a:solidFill>
                      <a:srgbClr val="FDFDFD"/>
                    </a:solidFill>
                  </a:tcPr>
                </a:tc>
                <a:extLst>
                  <a:ext uri="{0D108BD9-81ED-4DB2-BD59-A6C34878D82A}">
                    <a16:rowId xmlns:a16="http://schemas.microsoft.com/office/drawing/2014/main" val="2033465702"/>
                  </a:ext>
                </a:extLst>
              </a:tr>
              <a:tr h="655655">
                <a:tc>
                  <a:txBody>
                    <a:bodyPr/>
                    <a:lstStyle/>
                    <a:p>
                      <a:pPr algn="ctr" fontAlgn="ctr"/>
                      <a:r>
                        <a:rPr lang="en-US" sz="1200" b="1">
                          <a:solidFill>
                            <a:schemeClr val="tx1"/>
                          </a:solidFill>
                          <a:effectLst/>
                          <a:latin typeface="arial" panose="020B0604020202020204" pitchFamily="34" charset="0"/>
                        </a:rPr>
                        <a:t>bankwiring</a:t>
                      </a:r>
                    </a:p>
                  </a:txBody>
                  <a:tcPr marL="50242" marR="50242" marT="62802" marB="50242" anchor="ctr">
                    <a:lnL w="9525"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BBBBBB"/>
                      </a:solidFill>
                      <a:prstDash val="solid"/>
                      <a:round/>
                      <a:headEnd type="none" w="med" len="med"/>
                      <a:tailEnd type="none" w="med" len="med"/>
                    </a:lnT>
                    <a:lnB w="12700" cap="flat" cmpd="sng" algn="ctr">
                      <a:solidFill>
                        <a:srgbClr val="BBBBBB"/>
                      </a:solidFill>
                      <a:prstDash val="solid"/>
                      <a:round/>
                      <a:headEnd type="none" w="med" len="med"/>
                      <a:tailEnd type="none" w="med" len="med"/>
                    </a:lnB>
                    <a:solidFill>
                      <a:srgbClr val="FDFDFD"/>
                    </a:solidFill>
                  </a:tcPr>
                </a:tc>
                <a:tc>
                  <a:txBody>
                    <a:bodyPr/>
                    <a:lstStyle/>
                    <a:p>
                      <a:pPr algn="ctr" fontAlgn="ctr"/>
                      <a:r>
                        <a:rPr lang="en-US" sz="1200" b="1">
                          <a:solidFill>
                            <a:schemeClr val="tx1"/>
                          </a:solidFill>
                          <a:effectLst/>
                          <a:latin typeface="arial" panose="020B0604020202020204" pitchFamily="34" charset="0"/>
                        </a:rPr>
                        <a:t>Y</a:t>
                      </a:r>
                      <a:br>
                        <a:rPr lang="en-US" sz="1200" b="1">
                          <a:solidFill>
                            <a:schemeClr val="tx1"/>
                          </a:solidFill>
                          <a:effectLst/>
                          <a:latin typeface="arial" panose="020B0604020202020204" pitchFamily="34" charset="0"/>
                        </a:rPr>
                      </a:br>
                      <a:r>
                        <a:rPr lang="en-US" sz="1200" b="1">
                          <a:solidFill>
                            <a:schemeClr val="tx1"/>
                          </a:solidFill>
                          <a:effectLst/>
                          <a:latin typeface="arial" panose="020B0604020202020204" pitchFamily="34" charset="0"/>
                        </a:rPr>
                        <a:t>(numeric)</a:t>
                      </a:r>
                    </a:p>
                  </a:txBody>
                  <a:tcPr marL="50242" marR="50242" marT="62802" marB="50242"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BBBBBB"/>
                      </a:solidFill>
                      <a:prstDash val="solid"/>
                      <a:round/>
                      <a:headEnd type="none" w="med" len="med"/>
                      <a:tailEnd type="none" w="med" len="med"/>
                    </a:lnT>
                    <a:lnB w="12700" cap="flat" cmpd="sng" algn="ctr">
                      <a:solidFill>
                        <a:srgbClr val="BBBBBB"/>
                      </a:solidFill>
                      <a:prstDash val="solid"/>
                      <a:round/>
                      <a:headEnd type="none" w="med" len="med"/>
                      <a:tailEnd type="none" w="med" len="med"/>
                    </a:lnB>
                    <a:solidFill>
                      <a:srgbClr val="FDFDFD"/>
                    </a:solidFill>
                  </a:tcPr>
                </a:tc>
                <a:tc>
                  <a:txBody>
                    <a:bodyPr/>
                    <a:lstStyle/>
                    <a:p>
                      <a:pPr algn="ctr" fontAlgn="ctr"/>
                      <a:r>
                        <a:rPr lang="en-US" sz="1200" b="1">
                          <a:solidFill>
                            <a:schemeClr val="tx1"/>
                          </a:solidFill>
                          <a:effectLst/>
                          <a:latin typeface="arial" panose="020B0604020202020204" pitchFamily="34" charset="0"/>
                        </a:rPr>
                        <a:t>6</a:t>
                      </a:r>
                    </a:p>
                  </a:txBody>
                  <a:tcPr marL="50242" marR="50242" marT="62802" marB="50242"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BBBBBB"/>
                      </a:solidFill>
                      <a:prstDash val="solid"/>
                      <a:round/>
                      <a:headEnd type="none" w="med" len="med"/>
                      <a:tailEnd type="none" w="med" len="med"/>
                    </a:lnT>
                    <a:lnB w="12700" cap="flat" cmpd="sng" algn="ctr">
                      <a:solidFill>
                        <a:srgbClr val="BBBBBB"/>
                      </a:solidFill>
                      <a:prstDash val="solid"/>
                      <a:round/>
                      <a:headEnd type="none" w="med" len="med"/>
                      <a:tailEnd type="none" w="med" len="med"/>
                    </a:lnB>
                    <a:solidFill>
                      <a:srgbClr val="FDFDFD"/>
                    </a:solidFill>
                  </a:tcPr>
                </a:tc>
                <a:tc>
                  <a:txBody>
                    <a:bodyPr/>
                    <a:lstStyle/>
                    <a:p>
                      <a:pPr algn="ctr" fontAlgn="ctr"/>
                      <a:r>
                        <a:rPr lang="en-US" sz="1200" b="1">
                          <a:solidFill>
                            <a:schemeClr val="tx1"/>
                          </a:solidFill>
                          <a:effectLst/>
                          <a:latin typeface="arial" panose="020B0604020202020204" pitchFamily="34" charset="0"/>
                        </a:rPr>
                        <a:t>14</a:t>
                      </a:r>
                    </a:p>
                  </a:txBody>
                  <a:tcPr marL="50242" marR="50242" marT="62802" marB="50242"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BBBBBB"/>
                      </a:solidFill>
                      <a:prstDash val="solid"/>
                      <a:round/>
                      <a:headEnd type="none" w="med" len="med"/>
                      <a:tailEnd type="none" w="med" len="med"/>
                    </a:lnT>
                    <a:lnB w="12700" cap="flat" cmpd="sng" algn="ctr">
                      <a:solidFill>
                        <a:srgbClr val="BBBBBB"/>
                      </a:solidFill>
                      <a:prstDash val="solid"/>
                      <a:round/>
                      <a:headEnd type="none" w="med" len="med"/>
                      <a:tailEnd type="none" w="med" len="med"/>
                    </a:lnB>
                    <a:solidFill>
                      <a:srgbClr val="FDFDFD"/>
                    </a:solidFill>
                  </a:tcPr>
                </a:tc>
                <a:tc>
                  <a:txBody>
                    <a:bodyPr/>
                    <a:lstStyle/>
                    <a:p>
                      <a:pPr algn="ctr" fontAlgn="ctr"/>
                      <a:r>
                        <a:rPr lang="en-US" sz="1200" b="1">
                          <a:solidFill>
                            <a:schemeClr val="tx1"/>
                          </a:solidFill>
                          <a:effectLst/>
                          <a:latin typeface="arial" panose="020B0604020202020204" pitchFamily="34" charset="0"/>
                        </a:rPr>
                        <a:t>110</a:t>
                      </a:r>
                    </a:p>
                  </a:txBody>
                  <a:tcPr marL="50242" marR="50242" marT="62802" marB="50242"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BBBBBB"/>
                      </a:solidFill>
                      <a:prstDash val="solid"/>
                      <a:round/>
                      <a:headEnd type="none" w="med" len="med"/>
                      <a:tailEnd type="none" w="med" len="med"/>
                    </a:lnT>
                    <a:lnB w="12700" cap="flat" cmpd="sng" algn="ctr">
                      <a:solidFill>
                        <a:srgbClr val="BBBBBB"/>
                      </a:solidFill>
                      <a:prstDash val="solid"/>
                      <a:round/>
                      <a:headEnd type="none" w="med" len="med"/>
                      <a:tailEnd type="none" w="med" len="med"/>
                    </a:lnB>
                    <a:solidFill>
                      <a:srgbClr val="FDFDFD"/>
                    </a:solidFill>
                  </a:tcPr>
                </a:tc>
                <a:extLst>
                  <a:ext uri="{0D108BD9-81ED-4DB2-BD59-A6C34878D82A}">
                    <a16:rowId xmlns:a16="http://schemas.microsoft.com/office/drawing/2014/main" val="3613555696"/>
                  </a:ext>
                </a:extLst>
              </a:tr>
              <a:tr h="655655">
                <a:tc>
                  <a:txBody>
                    <a:bodyPr/>
                    <a:lstStyle/>
                    <a:p>
                      <a:pPr algn="ctr" fontAlgn="ctr"/>
                      <a:r>
                        <a:rPr lang="en-US" sz="1200" b="1">
                          <a:solidFill>
                            <a:schemeClr val="tx1"/>
                          </a:solidFill>
                          <a:effectLst/>
                          <a:latin typeface="arial" panose="020B0604020202020204" pitchFamily="34" charset="0"/>
                        </a:rPr>
                        <a:t>tailorshop</a:t>
                      </a:r>
                    </a:p>
                  </a:txBody>
                  <a:tcPr marL="50242" marR="50242" marT="62802" marB="50242" anchor="ctr">
                    <a:lnL w="9525"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BBBBBB"/>
                      </a:solidFill>
                      <a:prstDash val="solid"/>
                      <a:round/>
                      <a:headEnd type="none" w="med" len="med"/>
                      <a:tailEnd type="none" w="med" len="med"/>
                    </a:lnT>
                    <a:lnB w="12700" cap="flat" cmpd="sng" algn="ctr">
                      <a:solidFill>
                        <a:srgbClr val="BBBBBB"/>
                      </a:solidFill>
                      <a:prstDash val="solid"/>
                      <a:round/>
                      <a:headEnd type="none" w="med" len="med"/>
                      <a:tailEnd type="none" w="med" len="med"/>
                    </a:lnB>
                    <a:solidFill>
                      <a:srgbClr val="FDFDFD"/>
                    </a:solidFill>
                  </a:tcPr>
                </a:tc>
                <a:tc>
                  <a:txBody>
                    <a:bodyPr/>
                    <a:lstStyle/>
                    <a:p>
                      <a:pPr algn="ctr" fontAlgn="ctr"/>
                      <a:r>
                        <a:rPr lang="en-US" sz="1200" b="1">
                          <a:solidFill>
                            <a:schemeClr val="tx1"/>
                          </a:solidFill>
                          <a:effectLst/>
                          <a:latin typeface="arial" panose="020B0604020202020204" pitchFamily="34" charset="0"/>
                        </a:rPr>
                        <a:t>N</a:t>
                      </a:r>
                    </a:p>
                  </a:txBody>
                  <a:tcPr marL="50242" marR="50242" marT="62802" marB="50242"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BBBBBB"/>
                      </a:solidFill>
                      <a:prstDash val="solid"/>
                      <a:round/>
                      <a:headEnd type="none" w="med" len="med"/>
                      <a:tailEnd type="none" w="med" len="med"/>
                    </a:lnT>
                    <a:lnB w="12700" cap="flat" cmpd="sng" algn="ctr">
                      <a:solidFill>
                        <a:srgbClr val="BBBBBB"/>
                      </a:solidFill>
                      <a:prstDash val="solid"/>
                      <a:round/>
                      <a:headEnd type="none" w="med" len="med"/>
                      <a:tailEnd type="none" w="med" len="med"/>
                    </a:lnB>
                    <a:solidFill>
                      <a:srgbClr val="FDFDFD"/>
                    </a:solidFill>
                  </a:tcPr>
                </a:tc>
                <a:tc>
                  <a:txBody>
                    <a:bodyPr/>
                    <a:lstStyle/>
                    <a:p>
                      <a:pPr algn="ctr" fontAlgn="ctr"/>
                      <a:r>
                        <a:rPr lang="en-US" sz="1200" b="1">
                          <a:solidFill>
                            <a:schemeClr val="tx1"/>
                          </a:solidFill>
                          <a:effectLst/>
                          <a:latin typeface="arial" panose="020B0604020202020204" pitchFamily="34" charset="0"/>
                        </a:rPr>
                        <a:t>4</a:t>
                      </a:r>
                    </a:p>
                  </a:txBody>
                  <a:tcPr marL="50242" marR="50242" marT="62802" marB="50242"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BBBBBB"/>
                      </a:solidFill>
                      <a:prstDash val="solid"/>
                      <a:round/>
                      <a:headEnd type="none" w="med" len="med"/>
                      <a:tailEnd type="none" w="med" len="med"/>
                    </a:lnT>
                    <a:lnB w="12700" cap="flat" cmpd="sng" algn="ctr">
                      <a:solidFill>
                        <a:srgbClr val="BBBBBB"/>
                      </a:solidFill>
                      <a:prstDash val="solid"/>
                      <a:round/>
                      <a:headEnd type="none" w="med" len="med"/>
                      <a:tailEnd type="none" w="med" len="med"/>
                    </a:lnB>
                    <a:solidFill>
                      <a:srgbClr val="FDFDFD"/>
                    </a:solidFill>
                  </a:tcPr>
                </a:tc>
                <a:tc>
                  <a:txBody>
                    <a:bodyPr/>
                    <a:lstStyle/>
                    <a:p>
                      <a:pPr algn="ctr" fontAlgn="ctr"/>
                      <a:r>
                        <a:rPr lang="en-US" sz="1200" b="1">
                          <a:solidFill>
                            <a:schemeClr val="tx1"/>
                          </a:solidFill>
                          <a:effectLst/>
                          <a:latin typeface="arial" panose="020B0604020202020204" pitchFamily="34" charset="0"/>
                        </a:rPr>
                        <a:t>39</a:t>
                      </a:r>
                    </a:p>
                  </a:txBody>
                  <a:tcPr marL="50242" marR="50242" marT="62802" marB="50242"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BBBBBB"/>
                      </a:solidFill>
                      <a:prstDash val="solid"/>
                      <a:round/>
                      <a:headEnd type="none" w="med" len="med"/>
                      <a:tailEnd type="none" w="med" len="med"/>
                    </a:lnT>
                    <a:lnB w="12700" cap="flat" cmpd="sng" algn="ctr">
                      <a:solidFill>
                        <a:srgbClr val="BBBBBB"/>
                      </a:solidFill>
                      <a:prstDash val="solid"/>
                      <a:round/>
                      <a:headEnd type="none" w="med" len="med"/>
                      <a:tailEnd type="none" w="med" len="med"/>
                    </a:lnB>
                    <a:solidFill>
                      <a:srgbClr val="FDFDFD"/>
                    </a:solidFill>
                  </a:tcPr>
                </a:tc>
                <a:tc>
                  <a:txBody>
                    <a:bodyPr/>
                    <a:lstStyle/>
                    <a:p>
                      <a:pPr algn="ctr" fontAlgn="ctr"/>
                      <a:r>
                        <a:rPr lang="en-US" sz="1200" b="1">
                          <a:solidFill>
                            <a:schemeClr val="tx1"/>
                          </a:solidFill>
                          <a:effectLst/>
                          <a:latin typeface="arial" panose="020B0604020202020204" pitchFamily="34" charset="0"/>
                        </a:rPr>
                        <a:t>552</a:t>
                      </a:r>
                    </a:p>
                  </a:txBody>
                  <a:tcPr marL="50242" marR="50242" marT="62802" marB="50242"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BBBBBB"/>
                      </a:solidFill>
                      <a:prstDash val="solid"/>
                      <a:round/>
                      <a:headEnd type="none" w="med" len="med"/>
                      <a:tailEnd type="none" w="med" len="med"/>
                    </a:lnT>
                    <a:lnB w="12700" cap="flat" cmpd="sng" algn="ctr">
                      <a:solidFill>
                        <a:srgbClr val="BBBBBB"/>
                      </a:solidFill>
                      <a:prstDash val="solid"/>
                      <a:round/>
                      <a:headEnd type="none" w="med" len="med"/>
                      <a:tailEnd type="none" w="med" len="med"/>
                    </a:lnB>
                    <a:solidFill>
                      <a:srgbClr val="FDFDFD"/>
                    </a:solidFill>
                  </a:tcPr>
                </a:tc>
                <a:extLst>
                  <a:ext uri="{0D108BD9-81ED-4DB2-BD59-A6C34878D82A}">
                    <a16:rowId xmlns:a16="http://schemas.microsoft.com/office/drawing/2014/main" val="3002096740"/>
                  </a:ext>
                </a:extLst>
              </a:tr>
              <a:tr h="836525">
                <a:tc>
                  <a:txBody>
                    <a:bodyPr/>
                    <a:lstStyle/>
                    <a:p>
                      <a:pPr algn="ctr" fontAlgn="ctr"/>
                      <a:r>
                        <a:rPr lang="en-US" sz="1200" b="1">
                          <a:solidFill>
                            <a:schemeClr val="tx1"/>
                          </a:solidFill>
                          <a:effectLst/>
                          <a:latin typeface="arial" panose="020B0604020202020204" pitchFamily="34" charset="0"/>
                        </a:rPr>
                        <a:t>aucs</a:t>
                      </a:r>
                    </a:p>
                  </a:txBody>
                  <a:tcPr marL="50242" marR="50242" marT="62802" marB="50242" anchor="ctr">
                    <a:lnL w="9525"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BBBBBB"/>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DFDFD"/>
                    </a:solidFill>
                  </a:tcPr>
                </a:tc>
                <a:tc>
                  <a:txBody>
                    <a:bodyPr/>
                    <a:lstStyle/>
                    <a:p>
                      <a:pPr algn="ctr" fontAlgn="ctr"/>
                      <a:r>
                        <a:rPr lang="en-US" sz="1200" b="1">
                          <a:solidFill>
                            <a:schemeClr val="tx1"/>
                          </a:solidFill>
                          <a:effectLst/>
                          <a:latin typeface="arial" panose="020B0604020202020204" pitchFamily="34" charset="0"/>
                        </a:rPr>
                        <a:t>Y</a:t>
                      </a:r>
                      <a:br>
                        <a:rPr lang="en-US" sz="1200" b="1">
                          <a:solidFill>
                            <a:schemeClr val="tx1"/>
                          </a:solidFill>
                          <a:effectLst/>
                          <a:latin typeface="arial" panose="020B0604020202020204" pitchFamily="34" charset="0"/>
                        </a:rPr>
                      </a:br>
                      <a:r>
                        <a:rPr lang="en-US" sz="1200" b="1">
                          <a:solidFill>
                            <a:schemeClr val="tx1"/>
                          </a:solidFill>
                          <a:effectLst/>
                          <a:latin typeface="arial" panose="020B0604020202020204" pitchFamily="34" charset="0"/>
                        </a:rPr>
                        <a:t>(categorical)</a:t>
                      </a:r>
                    </a:p>
                  </a:txBody>
                  <a:tcPr marL="50242" marR="50242" marT="62802" marB="50242"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BBBBBB"/>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DFDFD"/>
                    </a:solidFill>
                  </a:tcPr>
                </a:tc>
                <a:tc>
                  <a:txBody>
                    <a:bodyPr/>
                    <a:lstStyle/>
                    <a:p>
                      <a:pPr algn="ctr" fontAlgn="ctr"/>
                      <a:r>
                        <a:rPr lang="en-US" sz="1200" b="1">
                          <a:solidFill>
                            <a:schemeClr val="tx1"/>
                          </a:solidFill>
                          <a:effectLst/>
                          <a:latin typeface="arial" panose="020B0604020202020204" pitchFamily="34" charset="0"/>
                        </a:rPr>
                        <a:t>5</a:t>
                      </a:r>
                    </a:p>
                  </a:txBody>
                  <a:tcPr marL="50242" marR="50242" marT="62802" marB="50242"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BBBBBB"/>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DFDFD"/>
                    </a:solidFill>
                  </a:tcPr>
                </a:tc>
                <a:tc>
                  <a:txBody>
                    <a:bodyPr/>
                    <a:lstStyle/>
                    <a:p>
                      <a:pPr algn="ctr" fontAlgn="ctr"/>
                      <a:r>
                        <a:rPr lang="en-US" sz="1200" b="1">
                          <a:solidFill>
                            <a:schemeClr val="tx1"/>
                          </a:solidFill>
                          <a:effectLst/>
                          <a:latin typeface="arial" panose="020B0604020202020204" pitchFamily="34" charset="0"/>
                        </a:rPr>
                        <a:t>61</a:t>
                      </a:r>
                    </a:p>
                  </a:txBody>
                  <a:tcPr marL="50242" marR="50242" marT="62802" marB="50242"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BBBBBB"/>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DFDFD"/>
                    </a:solidFill>
                  </a:tcPr>
                </a:tc>
                <a:tc>
                  <a:txBody>
                    <a:bodyPr/>
                    <a:lstStyle/>
                    <a:p>
                      <a:pPr algn="ctr" fontAlgn="ctr"/>
                      <a:r>
                        <a:rPr lang="en-US" sz="1200" b="1">
                          <a:solidFill>
                            <a:schemeClr val="tx1"/>
                          </a:solidFill>
                          <a:effectLst/>
                          <a:latin typeface="arial" panose="020B0604020202020204" pitchFamily="34" charset="0"/>
                        </a:rPr>
                        <a:t>620</a:t>
                      </a:r>
                    </a:p>
                  </a:txBody>
                  <a:tcPr marL="50242" marR="50242" marT="62802" marB="50242"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BBBBBB"/>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DFDFD"/>
                    </a:solidFill>
                  </a:tcPr>
                </a:tc>
                <a:extLst>
                  <a:ext uri="{0D108BD9-81ED-4DB2-BD59-A6C34878D82A}">
                    <a16:rowId xmlns:a16="http://schemas.microsoft.com/office/drawing/2014/main" val="955436294"/>
                  </a:ext>
                </a:extLst>
              </a:tr>
            </a:tbl>
          </a:graphicData>
        </a:graphic>
      </p:graphicFrame>
      <p:sp>
        <p:nvSpPr>
          <p:cNvPr id="9" name="TextBox 8">
            <a:extLst>
              <a:ext uri="{FF2B5EF4-FFF2-40B4-BE49-F238E27FC236}">
                <a16:creationId xmlns:a16="http://schemas.microsoft.com/office/drawing/2014/main" id="{E7968C8D-EB03-4A4B-8995-523777DD12E8}"/>
              </a:ext>
            </a:extLst>
          </p:cNvPr>
          <p:cNvSpPr txBox="1"/>
          <p:nvPr/>
        </p:nvSpPr>
        <p:spPr>
          <a:xfrm>
            <a:off x="611560" y="6062990"/>
            <a:ext cx="4598632" cy="369332"/>
          </a:xfrm>
          <a:prstGeom prst="rect">
            <a:avLst/>
          </a:prstGeom>
          <a:noFill/>
        </p:spPr>
        <p:txBody>
          <a:bodyPr wrap="square" lIns="91440" tIns="45720" rIns="91440" bIns="45720" anchor="t">
            <a:spAutoFit/>
          </a:bodyPr>
          <a:lstStyle/>
          <a:p>
            <a:r>
              <a:rPr lang="en-US" b="0" err="1">
                <a:solidFill>
                  <a:srgbClr val="0070C0"/>
                </a:solidFill>
                <a:effectLst/>
                <a:latin typeface="Consolas"/>
              </a:rPr>
              <a:t>ml.data</a:t>
            </a:r>
            <a:r>
              <a:rPr lang="en-US" b="0">
                <a:solidFill>
                  <a:srgbClr val="0070C0"/>
                </a:solidFill>
                <a:effectLst/>
                <a:latin typeface="Consolas"/>
              </a:rPr>
              <a:t>("</a:t>
            </a:r>
            <a:r>
              <a:rPr lang="en-US" b="0" err="1">
                <a:solidFill>
                  <a:srgbClr val="0070C0"/>
                </a:solidFill>
                <a:effectLst/>
                <a:latin typeface="Consolas"/>
              </a:rPr>
              <a:t>aucs</a:t>
            </a:r>
            <a:r>
              <a:rPr lang="en-US" b="0">
                <a:solidFill>
                  <a:srgbClr val="0070C0"/>
                </a:solidFill>
                <a:effectLst/>
                <a:latin typeface="Consolas"/>
              </a:rPr>
              <a:t>")</a:t>
            </a:r>
          </a:p>
        </p:txBody>
      </p:sp>
    </p:spTree>
    <p:extLst>
      <p:ext uri="{BB962C8B-B14F-4D97-AF65-F5344CB8AC3E}">
        <p14:creationId xmlns:p14="http://schemas.microsoft.com/office/powerpoint/2010/main" val="4595994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NETWORK VISUALIZATION</a:t>
            </a:r>
          </a:p>
        </p:txBody>
      </p:sp>
      <p:sp>
        <p:nvSpPr>
          <p:cNvPr id="3" name="Text Placeholder 2"/>
          <p:cNvSpPr>
            <a:spLocks noGrp="1"/>
          </p:cNvSpPr>
          <p:nvPr>
            <p:ph type="body" idx="1"/>
          </p:nvPr>
        </p:nvSpPr>
        <p:spPr/>
        <p:txBody>
          <a:bodyPr/>
          <a:lstStyle/>
          <a:p>
            <a:r>
              <a:rPr lang="en-US"/>
              <a:t>Part 2</a:t>
            </a:r>
          </a:p>
        </p:txBody>
      </p:sp>
    </p:spTree>
    <p:extLst>
      <p:ext uri="{BB962C8B-B14F-4D97-AF65-F5344CB8AC3E}">
        <p14:creationId xmlns:p14="http://schemas.microsoft.com/office/powerpoint/2010/main" val="9699454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048FF3-98AF-4CA5-9E2F-81C17E56CF9B}"/>
              </a:ext>
            </a:extLst>
          </p:cNvPr>
          <p:cNvSpPr>
            <a:spLocks noGrp="1"/>
          </p:cNvSpPr>
          <p:nvPr>
            <p:ph type="title"/>
          </p:nvPr>
        </p:nvSpPr>
        <p:spPr>
          <a:xfrm>
            <a:off x="1835696" y="260648"/>
            <a:ext cx="6984776" cy="1143000"/>
          </a:xfrm>
        </p:spPr>
        <p:txBody>
          <a:bodyPr wrap="square" anchor="ctr">
            <a:normAutofit/>
          </a:bodyPr>
          <a:lstStyle/>
          <a:p>
            <a:r>
              <a:rPr lang="en-US"/>
              <a:t>data</a:t>
            </a:r>
          </a:p>
        </p:txBody>
      </p:sp>
      <p:sp>
        <p:nvSpPr>
          <p:cNvPr id="12" name="Text Placeholder 2">
            <a:extLst>
              <a:ext uri="{FF2B5EF4-FFF2-40B4-BE49-F238E27FC236}">
                <a16:creationId xmlns:a16="http://schemas.microsoft.com/office/drawing/2014/main" id="{BB8F1B71-3EF2-4306-908E-53CE76707405}"/>
              </a:ext>
            </a:extLst>
          </p:cNvPr>
          <p:cNvSpPr>
            <a:spLocks noGrp="1"/>
          </p:cNvSpPr>
          <p:nvPr>
            <p:ph type="body" idx="1"/>
          </p:nvPr>
        </p:nvSpPr>
        <p:spPr>
          <a:xfrm>
            <a:off x="457200" y="1535113"/>
            <a:ext cx="4040188" cy="639762"/>
          </a:xfrm>
        </p:spPr>
        <p:txBody>
          <a:bodyPr/>
          <a:lstStyle/>
          <a:p>
            <a:r>
              <a:rPr lang="en-US"/>
              <a:t>AUCS</a:t>
            </a:r>
          </a:p>
        </p:txBody>
      </p:sp>
      <p:sp>
        <p:nvSpPr>
          <p:cNvPr id="6" name="Text Placeholder 5">
            <a:extLst>
              <a:ext uri="{FF2B5EF4-FFF2-40B4-BE49-F238E27FC236}">
                <a16:creationId xmlns:a16="http://schemas.microsoft.com/office/drawing/2014/main" id="{B306F83E-B191-4355-9F53-90EAE85F8A53}"/>
              </a:ext>
            </a:extLst>
          </p:cNvPr>
          <p:cNvSpPr>
            <a:spLocks noGrp="1"/>
          </p:cNvSpPr>
          <p:nvPr>
            <p:ph sz="half" idx="2"/>
          </p:nvPr>
        </p:nvSpPr>
        <p:spPr>
          <a:xfrm>
            <a:off x="457200" y="2174874"/>
            <a:ext cx="4040188" cy="4206453"/>
          </a:xfrm>
        </p:spPr>
        <p:txBody>
          <a:bodyPr wrap="square" anchor="t">
            <a:normAutofit fontScale="85000" lnSpcReduction="20000"/>
          </a:bodyPr>
          <a:lstStyle/>
          <a:p>
            <a:pPr marL="0" indent="0">
              <a:buNone/>
            </a:pPr>
            <a:r>
              <a:rPr lang="en-US" sz="1400"/>
              <a:t>(Aarhus University Computer Science)</a:t>
            </a:r>
          </a:p>
          <a:p>
            <a:pPr marL="0" indent="0">
              <a:buNone/>
            </a:pPr>
            <a:endParaRPr lang="en-US" sz="1400"/>
          </a:p>
          <a:p>
            <a:pPr marL="0" indent="0">
              <a:buNone/>
            </a:pPr>
            <a:r>
              <a:rPr lang="en-US"/>
              <a:t>61 employees (out of 142 – includes professors, postdoctoral researchers, PhD students and administration staff)</a:t>
            </a:r>
          </a:p>
          <a:p>
            <a:pPr marL="0" indent="0">
              <a:buNone/>
            </a:pPr>
            <a:r>
              <a:rPr lang="en-US"/>
              <a:t>5 unweighted undirected layers:</a:t>
            </a:r>
            <a:br>
              <a:rPr lang="en-US"/>
            </a:br>
            <a:endParaRPr lang="en-US"/>
          </a:p>
          <a:p>
            <a:pPr marL="0" indent="0">
              <a:buNone/>
            </a:pPr>
            <a:r>
              <a:rPr lang="en-US"/>
              <a:t>1) current working relationships, </a:t>
            </a:r>
          </a:p>
          <a:p>
            <a:pPr marL="0" indent="0">
              <a:buNone/>
            </a:pPr>
            <a:r>
              <a:rPr lang="en-US"/>
              <a:t>2) repeated leisure activities, </a:t>
            </a:r>
          </a:p>
          <a:p>
            <a:pPr marL="0" indent="0">
              <a:buNone/>
            </a:pPr>
            <a:r>
              <a:rPr lang="en-US"/>
              <a:t>3) regularly eating lunch together, </a:t>
            </a:r>
          </a:p>
          <a:p>
            <a:pPr marL="0" indent="0">
              <a:buNone/>
            </a:pPr>
            <a:r>
              <a:rPr lang="en-US"/>
              <a:t>4) co-authorship of a publication, </a:t>
            </a:r>
          </a:p>
          <a:p>
            <a:pPr marL="0" indent="0">
              <a:buNone/>
            </a:pPr>
            <a:r>
              <a:rPr lang="en-US"/>
              <a:t>5) friendship on Facebook. </a:t>
            </a:r>
          </a:p>
          <a:p>
            <a:pPr marL="0" indent="0">
              <a:buNone/>
            </a:pPr>
            <a:endParaRPr lang="en-US"/>
          </a:p>
          <a:p>
            <a:pPr marL="0" indent="0">
              <a:buNone/>
            </a:pPr>
            <a:r>
              <a:rPr lang="en-US"/>
              <a:t>1-3 collected via a questionnaire (edge is present even when not reciprocated)</a:t>
            </a:r>
          </a:p>
          <a:p>
            <a:pPr marL="0" indent="0">
              <a:buNone/>
            </a:pPr>
            <a:r>
              <a:rPr lang="en-US"/>
              <a:t>4 via DBLP</a:t>
            </a:r>
          </a:p>
          <a:p>
            <a:pPr marL="0" indent="0">
              <a:buNone/>
            </a:pPr>
            <a:r>
              <a:rPr lang="en-US"/>
              <a:t>5 via Facebook API</a:t>
            </a:r>
          </a:p>
          <a:p>
            <a:pPr marL="0" indent="0">
              <a:buNone/>
            </a:pPr>
            <a:endParaRPr lang="en-US">
              <a:cs typeface="Arial"/>
            </a:endParaRPr>
          </a:p>
        </p:txBody>
      </p:sp>
      <p:pic>
        <p:nvPicPr>
          <p:cNvPr id="7" name="Content Placeholder 6">
            <a:extLst>
              <a:ext uri="{FF2B5EF4-FFF2-40B4-BE49-F238E27FC236}">
                <a16:creationId xmlns:a16="http://schemas.microsoft.com/office/drawing/2014/main" id="{DB9B0ACC-EEA9-4D8B-8412-A8CCF10C6815}"/>
              </a:ext>
            </a:extLst>
          </p:cNvPr>
          <p:cNvPicPr>
            <a:picLocks noGrp="1" noChangeAspect="1"/>
          </p:cNvPicPr>
          <p:nvPr>
            <p:ph sz="quarter" idx="4"/>
          </p:nvPr>
        </p:nvPicPr>
        <p:blipFill rotWithShape="1">
          <a:blip r:embed="rId2"/>
          <a:srcRect l="17078" r="29815" b="-2"/>
          <a:stretch/>
        </p:blipFill>
        <p:spPr>
          <a:xfrm>
            <a:off x="4645025" y="2174874"/>
            <a:ext cx="4175447" cy="4206453"/>
          </a:xfrm>
          <a:prstGeom prst="rect">
            <a:avLst/>
          </a:prstGeom>
          <a:noFill/>
        </p:spPr>
      </p:pic>
    </p:spTree>
    <p:extLst>
      <p:ext uri="{BB962C8B-B14F-4D97-AF65-F5344CB8AC3E}">
        <p14:creationId xmlns:p14="http://schemas.microsoft.com/office/powerpoint/2010/main" val="22980033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17B74-EEE3-47FD-9F0B-FFCF3397EBC4}"/>
              </a:ext>
            </a:extLst>
          </p:cNvPr>
          <p:cNvSpPr>
            <a:spLocks noGrp="1"/>
          </p:cNvSpPr>
          <p:nvPr>
            <p:ph type="title"/>
          </p:nvPr>
        </p:nvSpPr>
        <p:spPr/>
        <p:txBody>
          <a:bodyPr/>
          <a:lstStyle/>
          <a:p>
            <a:r>
              <a:rPr lang="en-US"/>
              <a:t>Explore AUCS</a:t>
            </a:r>
          </a:p>
        </p:txBody>
      </p:sp>
      <p:sp>
        <p:nvSpPr>
          <p:cNvPr id="4" name="Content Placeholder 3">
            <a:extLst>
              <a:ext uri="{FF2B5EF4-FFF2-40B4-BE49-F238E27FC236}">
                <a16:creationId xmlns:a16="http://schemas.microsoft.com/office/drawing/2014/main" id="{DA98377C-292C-44B7-970C-4B7FE80F6497}"/>
              </a:ext>
            </a:extLst>
          </p:cNvPr>
          <p:cNvSpPr>
            <a:spLocks noGrp="1"/>
          </p:cNvSpPr>
          <p:nvPr>
            <p:ph sz="half" idx="2"/>
          </p:nvPr>
        </p:nvSpPr>
        <p:spPr/>
        <p:txBody>
          <a:bodyPr/>
          <a:lstStyle/>
          <a:p>
            <a:pPr marL="0" indent="0">
              <a:buNone/>
            </a:pPr>
            <a:r>
              <a:rPr lang="en-US" b="0">
                <a:solidFill>
                  <a:srgbClr val="0070C0"/>
                </a:solidFill>
                <a:effectLst/>
                <a:latin typeface="Consolas"/>
              </a:rPr>
              <a:t>net=</a:t>
            </a:r>
            <a:r>
              <a:rPr lang="en-US" b="0" err="1">
                <a:solidFill>
                  <a:srgbClr val="0070C0"/>
                </a:solidFill>
                <a:effectLst/>
                <a:latin typeface="Consolas"/>
              </a:rPr>
              <a:t>ml.data</a:t>
            </a:r>
            <a:r>
              <a:rPr lang="en-US" b="0">
                <a:solidFill>
                  <a:srgbClr val="0070C0"/>
                </a:solidFill>
                <a:effectLst/>
                <a:latin typeface="Consolas"/>
              </a:rPr>
              <a:t>("</a:t>
            </a:r>
            <a:r>
              <a:rPr lang="en-US" b="0" err="1">
                <a:solidFill>
                  <a:srgbClr val="0070C0"/>
                </a:solidFill>
                <a:effectLst/>
                <a:latin typeface="Consolas"/>
              </a:rPr>
              <a:t>aucs</a:t>
            </a:r>
            <a:r>
              <a:rPr lang="en-US" b="0">
                <a:solidFill>
                  <a:srgbClr val="0070C0"/>
                </a:solidFill>
                <a:effectLst/>
                <a:latin typeface="Consolas"/>
              </a:rPr>
              <a:t>")</a:t>
            </a:r>
          </a:p>
          <a:p>
            <a:pPr marL="0" indent="0">
              <a:buNone/>
            </a:pPr>
            <a:r>
              <a:rPr lang="en-US">
                <a:solidFill>
                  <a:srgbClr val="0070C0"/>
                </a:solidFill>
                <a:latin typeface="Consolas"/>
              </a:rPr>
              <a:t>net</a:t>
            </a:r>
          </a:p>
          <a:p>
            <a:pPr marL="0" indent="0">
              <a:buNone/>
            </a:pPr>
            <a:br>
              <a:rPr lang="en-US" b="0">
                <a:effectLst/>
                <a:latin typeface="Consolas" panose="020B0609020204030204" pitchFamily="49" charset="0"/>
              </a:rPr>
            </a:br>
            <a:r>
              <a:rPr lang="en-US" b="0" err="1">
                <a:solidFill>
                  <a:srgbClr val="0070C0"/>
                </a:solidFill>
                <a:effectLst/>
                <a:latin typeface="Consolas"/>
              </a:rPr>
              <a:t>ml.layers</a:t>
            </a:r>
            <a:r>
              <a:rPr lang="en-US" b="0">
                <a:solidFill>
                  <a:srgbClr val="0070C0"/>
                </a:solidFill>
                <a:effectLst/>
                <a:latin typeface="Consolas"/>
              </a:rPr>
              <a:t>(net)</a:t>
            </a:r>
            <a:endParaRPr lang="en-US"/>
          </a:p>
          <a:p>
            <a:pPr marL="0" indent="0">
              <a:buNone/>
            </a:pPr>
            <a:r>
              <a:rPr lang="en-US" b="0">
                <a:solidFill>
                  <a:srgbClr val="0070C0"/>
                </a:solidFill>
                <a:effectLst/>
                <a:latin typeface="Consolas"/>
              </a:rPr>
              <a:t>df(</a:t>
            </a:r>
            <a:r>
              <a:rPr lang="en-US" b="0" err="1">
                <a:solidFill>
                  <a:srgbClr val="0070C0"/>
                </a:solidFill>
                <a:effectLst/>
                <a:latin typeface="Consolas"/>
              </a:rPr>
              <a:t>ml.actors</a:t>
            </a:r>
            <a:r>
              <a:rPr lang="en-US" b="0">
                <a:solidFill>
                  <a:srgbClr val="0070C0"/>
                </a:solidFill>
                <a:effectLst/>
                <a:latin typeface="Consolas"/>
              </a:rPr>
              <a:t>(net))</a:t>
            </a:r>
          </a:p>
          <a:p>
            <a:pPr marL="0" indent="0">
              <a:buNone/>
            </a:pPr>
            <a:r>
              <a:rPr lang="en-US" b="0">
                <a:solidFill>
                  <a:srgbClr val="0070C0"/>
                </a:solidFill>
                <a:effectLst/>
                <a:latin typeface="Consolas"/>
              </a:rPr>
              <a:t>df(</a:t>
            </a:r>
            <a:r>
              <a:rPr lang="en-US" b="0" err="1">
                <a:solidFill>
                  <a:srgbClr val="0070C0"/>
                </a:solidFill>
                <a:effectLst/>
                <a:latin typeface="Consolas"/>
              </a:rPr>
              <a:t>ml.vertices</a:t>
            </a:r>
            <a:r>
              <a:rPr lang="en-US" b="0">
                <a:solidFill>
                  <a:srgbClr val="0070C0"/>
                </a:solidFill>
                <a:effectLst/>
                <a:latin typeface="Consolas"/>
              </a:rPr>
              <a:t>(net))</a:t>
            </a:r>
          </a:p>
          <a:p>
            <a:pPr marL="0" indent="0">
              <a:buNone/>
            </a:pPr>
            <a:r>
              <a:rPr lang="en-US" b="0">
                <a:solidFill>
                  <a:srgbClr val="0070C0"/>
                </a:solidFill>
                <a:effectLst/>
                <a:latin typeface="Consolas"/>
              </a:rPr>
              <a:t>df(</a:t>
            </a:r>
            <a:r>
              <a:rPr lang="en-US" b="0" err="1">
                <a:solidFill>
                  <a:srgbClr val="0070C0"/>
                </a:solidFill>
                <a:effectLst/>
                <a:latin typeface="Consolas"/>
              </a:rPr>
              <a:t>ml.edges</a:t>
            </a:r>
            <a:r>
              <a:rPr lang="en-US" b="0">
                <a:solidFill>
                  <a:srgbClr val="0070C0"/>
                </a:solidFill>
                <a:effectLst/>
                <a:latin typeface="Consolas"/>
              </a:rPr>
              <a:t>(net))</a:t>
            </a:r>
          </a:p>
          <a:p>
            <a:pPr marL="0" indent="0">
              <a:buNone/>
            </a:pPr>
            <a:r>
              <a:rPr lang="en-US" b="0">
                <a:solidFill>
                  <a:srgbClr val="0070C0"/>
                </a:solidFill>
                <a:effectLst/>
                <a:latin typeface="Consolas"/>
              </a:rPr>
              <a:t>df(</a:t>
            </a:r>
            <a:r>
              <a:rPr lang="en-US" b="0" err="1">
                <a:solidFill>
                  <a:srgbClr val="0070C0"/>
                </a:solidFill>
                <a:effectLst/>
                <a:latin typeface="Consolas"/>
              </a:rPr>
              <a:t>ml.attributes</a:t>
            </a:r>
            <a:r>
              <a:rPr lang="en-US" b="0">
                <a:solidFill>
                  <a:srgbClr val="0070C0"/>
                </a:solidFill>
                <a:effectLst/>
                <a:latin typeface="Consolas"/>
              </a:rPr>
              <a:t>(net))</a:t>
            </a:r>
          </a:p>
          <a:p>
            <a:pPr marL="0" indent="0">
              <a:buNone/>
            </a:pPr>
            <a:endParaRPr lang="en-US">
              <a:latin typeface="Consolas" panose="020B0609020204030204" pitchFamily="49" charset="0"/>
            </a:endParaRPr>
          </a:p>
        </p:txBody>
      </p:sp>
      <p:pic>
        <p:nvPicPr>
          <p:cNvPr id="10" name="Picture 9">
            <a:extLst>
              <a:ext uri="{FF2B5EF4-FFF2-40B4-BE49-F238E27FC236}">
                <a16:creationId xmlns:a16="http://schemas.microsoft.com/office/drawing/2014/main" id="{2856813D-9613-4C1C-A772-5328EB1B8C86}"/>
              </a:ext>
            </a:extLst>
          </p:cNvPr>
          <p:cNvPicPr>
            <a:picLocks noChangeAspect="1"/>
          </p:cNvPicPr>
          <p:nvPr/>
        </p:nvPicPr>
        <p:blipFill>
          <a:blip r:embed="rId2"/>
          <a:stretch>
            <a:fillRect/>
          </a:stretch>
        </p:blipFill>
        <p:spPr>
          <a:xfrm>
            <a:off x="4645025" y="3075308"/>
            <a:ext cx="4248472" cy="2817908"/>
          </a:xfrm>
          <a:prstGeom prst="rect">
            <a:avLst/>
          </a:prstGeom>
        </p:spPr>
      </p:pic>
      <p:pic>
        <p:nvPicPr>
          <p:cNvPr id="9" name="Content Placeholder 6">
            <a:extLst>
              <a:ext uri="{FF2B5EF4-FFF2-40B4-BE49-F238E27FC236}">
                <a16:creationId xmlns:a16="http://schemas.microsoft.com/office/drawing/2014/main" id="{F9B9078E-AD7E-4524-8949-E9738F966300}"/>
              </a:ext>
            </a:extLst>
          </p:cNvPr>
          <p:cNvPicPr>
            <a:picLocks noGrp="1" noChangeAspect="1"/>
          </p:cNvPicPr>
          <p:nvPr>
            <p:ph sz="quarter" idx="4"/>
          </p:nvPr>
        </p:nvPicPr>
        <p:blipFill rotWithShape="1">
          <a:blip r:embed="rId3">
            <a:alphaModFix amt="50000"/>
          </a:blip>
          <a:srcRect l="17078" r="29815" b="-2"/>
          <a:stretch/>
        </p:blipFill>
        <p:spPr>
          <a:xfrm>
            <a:off x="4645025" y="2174874"/>
            <a:ext cx="4175447" cy="4206453"/>
          </a:xfrm>
          <a:prstGeom prst="rect">
            <a:avLst/>
          </a:prstGeom>
          <a:noFill/>
        </p:spPr>
      </p:pic>
    </p:spTree>
    <p:extLst>
      <p:ext uri="{BB962C8B-B14F-4D97-AF65-F5344CB8AC3E}">
        <p14:creationId xmlns:p14="http://schemas.microsoft.com/office/powerpoint/2010/main" val="37843120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9B9948F-24F9-440D-8D20-6FFC2B16FF6B}"/>
              </a:ext>
            </a:extLst>
          </p:cNvPr>
          <p:cNvSpPr txBox="1"/>
          <p:nvPr/>
        </p:nvSpPr>
        <p:spPr>
          <a:xfrm>
            <a:off x="467544" y="1700808"/>
            <a:ext cx="4896544" cy="4801314"/>
          </a:xfrm>
          <a:prstGeom prst="rect">
            <a:avLst/>
          </a:prstGeom>
          <a:noFill/>
        </p:spPr>
        <p:txBody>
          <a:bodyPr wrap="square" lIns="91440" tIns="45720" rIns="91440" bIns="45720" anchor="t">
            <a:spAutoFit/>
          </a:bodyPr>
          <a:lstStyle/>
          <a:p>
            <a:r>
              <a:rPr lang="en-US" b="1" i="0" err="1">
                <a:effectLst/>
                <a:latin typeface="+mj-lt"/>
              </a:rPr>
              <a:t>uunet.multinet</a:t>
            </a:r>
            <a:r>
              <a:rPr lang="en-US" b="0" i="0">
                <a:effectLst/>
                <a:latin typeface="+mj-lt"/>
              </a:rPr>
              <a:t> provides a basic </a:t>
            </a:r>
            <a:r>
              <a:rPr lang="en-US">
                <a:latin typeface="+mj-lt"/>
              </a:rPr>
              <a:t>visualization </a:t>
            </a:r>
            <a:r>
              <a:rPr lang="en-US" b="0" i="0">
                <a:effectLst/>
                <a:latin typeface="+mj-lt"/>
              </a:rPr>
              <a:t>function</a:t>
            </a:r>
            <a:r>
              <a:rPr lang="en-US">
                <a:latin typeface="+mj-lt"/>
              </a:rPr>
              <a:t> in t</a:t>
            </a:r>
            <a:r>
              <a:rPr lang="en-US" b="0" i="0">
                <a:effectLst/>
                <a:latin typeface="+mj-lt"/>
              </a:rPr>
              <a:t>he </a:t>
            </a:r>
            <a:r>
              <a:rPr lang="en-US" b="0" i="1" err="1">
                <a:effectLst/>
                <a:latin typeface="+mj-lt"/>
              </a:rPr>
              <a:t>multiforce</a:t>
            </a:r>
            <a:r>
              <a:rPr lang="en-US" b="0" i="0">
                <a:effectLst/>
                <a:latin typeface="+mj-lt"/>
              </a:rPr>
              <a:t> layout, used for all graph visualizations. Inside each layer the algorithm uses a force-based approach as in the commonly used </a:t>
            </a:r>
            <a:r>
              <a:rPr lang="en-US" b="0" i="0" err="1">
                <a:effectLst/>
                <a:latin typeface="+mj-lt"/>
              </a:rPr>
              <a:t>Fruchterman-Reingold</a:t>
            </a:r>
            <a:r>
              <a:rPr lang="en-US" b="0" i="0">
                <a:effectLst/>
                <a:latin typeface="+mj-lt"/>
              </a:rPr>
              <a:t> layout, to keep adjacent nodes close to each other, but in addition it also applies forces to the vertices so that they remain aligned to vertices with the same actor on other layers.</a:t>
            </a:r>
            <a:r>
              <a:rPr lang="en-US">
                <a:latin typeface="+mj-lt"/>
              </a:rPr>
              <a:t> </a:t>
            </a:r>
            <a:endParaRPr lang="en-US" b="0" i="0">
              <a:effectLst/>
              <a:latin typeface="+mj-lt"/>
            </a:endParaRPr>
          </a:p>
          <a:p>
            <a:pPr algn="l"/>
            <a:endParaRPr lang="en-US">
              <a:latin typeface="+mj-lt"/>
            </a:endParaRPr>
          </a:p>
          <a:p>
            <a:pPr algn="l"/>
            <a:r>
              <a:rPr lang="en-US" b="0" i="0">
                <a:effectLst/>
                <a:latin typeface="+mj-lt"/>
              </a:rPr>
              <a:t>In addition, in case the network contains multiple components it is possible to specify a </a:t>
            </a:r>
            <a:r>
              <a:rPr lang="en-US" b="0" i="1">
                <a:effectLst/>
                <a:latin typeface="+mj-lt"/>
              </a:rPr>
              <a:t>gravity</a:t>
            </a:r>
            <a:r>
              <a:rPr lang="en-US" b="0" i="0">
                <a:effectLst/>
                <a:latin typeface="+mj-lt"/>
              </a:rPr>
              <a:t> force, that attracts the vertices towards the center of their layer so that the distance between the components is controlled.</a:t>
            </a:r>
          </a:p>
          <a:p>
            <a:pPr algn="l"/>
            <a:endParaRPr lang="en-US" b="0" i="0">
              <a:effectLst/>
              <a:latin typeface="+mj-lt"/>
            </a:endParaRPr>
          </a:p>
        </p:txBody>
      </p:sp>
      <p:grpSp>
        <p:nvGrpSpPr>
          <p:cNvPr id="6" name="Group 5">
            <a:extLst>
              <a:ext uri="{FF2B5EF4-FFF2-40B4-BE49-F238E27FC236}">
                <a16:creationId xmlns:a16="http://schemas.microsoft.com/office/drawing/2014/main" id="{A06070CB-CA04-4C8B-B384-BF81EEA3F22B}"/>
              </a:ext>
            </a:extLst>
          </p:cNvPr>
          <p:cNvGrpSpPr/>
          <p:nvPr/>
        </p:nvGrpSpPr>
        <p:grpSpPr>
          <a:xfrm>
            <a:off x="5372294" y="2276872"/>
            <a:ext cx="2532856" cy="3088874"/>
            <a:chOff x="2010799" y="2356350"/>
            <a:chExt cx="2532856" cy="3088874"/>
          </a:xfrm>
        </p:grpSpPr>
        <p:sp>
          <p:nvSpPr>
            <p:cNvPr id="7" name="Ovale 21">
              <a:extLst>
                <a:ext uri="{FF2B5EF4-FFF2-40B4-BE49-F238E27FC236}">
                  <a16:creationId xmlns:a16="http://schemas.microsoft.com/office/drawing/2014/main" id="{8BC52398-EAD5-48B1-A199-4BF2097F3779}"/>
                </a:ext>
              </a:extLst>
            </p:cNvPr>
            <p:cNvSpPr/>
            <p:nvPr/>
          </p:nvSpPr>
          <p:spPr>
            <a:xfrm>
              <a:off x="2874895" y="2924944"/>
              <a:ext cx="228600" cy="228600"/>
            </a:xfrm>
            <a:prstGeom prst="ellipse">
              <a:avLst/>
            </a:prstGeom>
            <a:solidFill>
              <a:srgbClr val="0000FF"/>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8" name="Ovale 25">
              <a:extLst>
                <a:ext uri="{FF2B5EF4-FFF2-40B4-BE49-F238E27FC236}">
                  <a16:creationId xmlns:a16="http://schemas.microsoft.com/office/drawing/2014/main" id="{FAA53E07-F15A-4A85-83A1-1E9C65E5215D}"/>
                </a:ext>
              </a:extLst>
            </p:cNvPr>
            <p:cNvSpPr/>
            <p:nvPr/>
          </p:nvSpPr>
          <p:spPr>
            <a:xfrm>
              <a:off x="3399911" y="3042150"/>
              <a:ext cx="228600" cy="228600"/>
            </a:xfrm>
            <a:prstGeom prst="ellipse">
              <a:avLst/>
            </a:prstGeom>
            <a:solidFill>
              <a:srgbClr val="0000FF"/>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ysClr val="window" lastClr="FFFFFF"/>
                </a:solidFill>
                <a:effectLst/>
                <a:uLnTx/>
                <a:uFillTx/>
                <a:latin typeface="Calibri"/>
                <a:ea typeface="+mn-ea"/>
                <a:cs typeface="+mn-cs"/>
              </a:endParaRPr>
            </a:p>
          </p:txBody>
        </p:sp>
        <p:cxnSp>
          <p:nvCxnSpPr>
            <p:cNvPr id="9" name="Connettore 1 27">
              <a:extLst>
                <a:ext uri="{FF2B5EF4-FFF2-40B4-BE49-F238E27FC236}">
                  <a16:creationId xmlns:a16="http://schemas.microsoft.com/office/drawing/2014/main" id="{3A89B85C-5FF2-4F23-912A-0DA6470CF87F}"/>
                </a:ext>
              </a:extLst>
            </p:cNvPr>
            <p:cNvCxnSpPr>
              <a:stCxn id="7" idx="6"/>
              <a:endCxn id="8" idx="2"/>
            </p:cNvCxnSpPr>
            <p:nvPr/>
          </p:nvCxnSpPr>
          <p:spPr>
            <a:xfrm>
              <a:off x="3103495" y="3039244"/>
              <a:ext cx="296416" cy="117206"/>
            </a:xfrm>
            <a:prstGeom prst="line">
              <a:avLst/>
            </a:prstGeom>
            <a:noFill/>
            <a:ln w="25400" cap="flat" cmpd="sng" algn="ctr">
              <a:solidFill>
                <a:schemeClr val="tx1"/>
              </a:solidFill>
              <a:prstDash val="solid"/>
            </a:ln>
            <a:effectLst>
              <a:outerShdw blurRad="40000" dist="20000" dir="5400000" rotWithShape="0">
                <a:srgbClr val="000000">
                  <a:alpha val="38000"/>
                </a:srgbClr>
              </a:outerShdw>
            </a:effectLst>
          </p:spPr>
        </p:cxnSp>
        <p:sp>
          <p:nvSpPr>
            <p:cNvPr id="10" name="Ovale 33">
              <a:extLst>
                <a:ext uri="{FF2B5EF4-FFF2-40B4-BE49-F238E27FC236}">
                  <a16:creationId xmlns:a16="http://schemas.microsoft.com/office/drawing/2014/main" id="{B141C02E-BF36-48D7-902E-B516471E786F}"/>
                </a:ext>
              </a:extLst>
            </p:cNvPr>
            <p:cNvSpPr/>
            <p:nvPr/>
          </p:nvSpPr>
          <p:spPr>
            <a:xfrm>
              <a:off x="2010799" y="4437112"/>
              <a:ext cx="228600" cy="228600"/>
            </a:xfrm>
            <a:prstGeom prst="ellipse">
              <a:avLst/>
            </a:prstGeom>
            <a:solidFill>
              <a:srgbClr val="FF0000"/>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1" name="Ovale 36">
              <a:extLst>
                <a:ext uri="{FF2B5EF4-FFF2-40B4-BE49-F238E27FC236}">
                  <a16:creationId xmlns:a16="http://schemas.microsoft.com/office/drawing/2014/main" id="{C50ABF51-5C98-464A-AD15-319E3A9CC329}"/>
                </a:ext>
              </a:extLst>
            </p:cNvPr>
            <p:cNvSpPr/>
            <p:nvPr/>
          </p:nvSpPr>
          <p:spPr>
            <a:xfrm>
              <a:off x="3552311" y="5216624"/>
              <a:ext cx="228600" cy="228600"/>
            </a:xfrm>
            <a:prstGeom prst="ellipse">
              <a:avLst/>
            </a:prstGeom>
            <a:solidFill>
              <a:srgbClr val="FF0000"/>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ysClr val="window" lastClr="FFFFFF"/>
                </a:solidFill>
                <a:effectLst/>
                <a:uLnTx/>
                <a:uFillTx/>
                <a:latin typeface="Calibri"/>
                <a:ea typeface="+mn-ea"/>
                <a:cs typeface="+mn-cs"/>
              </a:endParaRPr>
            </a:p>
          </p:txBody>
        </p:sp>
        <p:cxnSp>
          <p:nvCxnSpPr>
            <p:cNvPr id="12" name="Straight Connector 11">
              <a:extLst>
                <a:ext uri="{FF2B5EF4-FFF2-40B4-BE49-F238E27FC236}">
                  <a16:creationId xmlns:a16="http://schemas.microsoft.com/office/drawing/2014/main" id="{84E4D029-EB9F-4453-9959-8BD597362A7E}"/>
                </a:ext>
              </a:extLst>
            </p:cNvPr>
            <p:cNvCxnSpPr>
              <a:stCxn id="10" idx="0"/>
              <a:endCxn id="7" idx="4"/>
            </p:cNvCxnSpPr>
            <p:nvPr/>
          </p:nvCxnSpPr>
          <p:spPr>
            <a:xfrm flipV="1">
              <a:off x="2125099" y="3153544"/>
              <a:ext cx="864096" cy="1283568"/>
            </a:xfrm>
            <a:prstGeom prst="line">
              <a:avLst/>
            </a:prstGeom>
            <a:noFill/>
            <a:ln w="25400" cap="flat" cmpd="sng" algn="ctr">
              <a:solidFill>
                <a:srgbClr val="4F81BD"/>
              </a:solidFill>
              <a:prstDash val="dot"/>
            </a:ln>
            <a:effectLst>
              <a:outerShdw blurRad="40000" dist="20000" dir="5400000" rotWithShape="0">
                <a:srgbClr val="000000">
                  <a:alpha val="38000"/>
                </a:srgbClr>
              </a:outerShdw>
            </a:effectLst>
          </p:spPr>
        </p:cxnSp>
        <p:sp>
          <p:nvSpPr>
            <p:cNvPr id="13" name="Ovale 23">
              <a:extLst>
                <a:ext uri="{FF2B5EF4-FFF2-40B4-BE49-F238E27FC236}">
                  <a16:creationId xmlns:a16="http://schemas.microsoft.com/office/drawing/2014/main" id="{7CA6D3A1-5F32-42D4-A84C-1529D1DF4B95}"/>
                </a:ext>
              </a:extLst>
            </p:cNvPr>
            <p:cNvSpPr/>
            <p:nvPr/>
          </p:nvSpPr>
          <p:spPr>
            <a:xfrm>
              <a:off x="3628511" y="2356350"/>
              <a:ext cx="228600" cy="228600"/>
            </a:xfrm>
            <a:prstGeom prst="ellipse">
              <a:avLst/>
            </a:prstGeom>
            <a:solidFill>
              <a:srgbClr val="0000FF"/>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ysClr val="window" lastClr="FFFFFF"/>
                </a:solidFill>
                <a:effectLst/>
                <a:uLnTx/>
                <a:uFillTx/>
                <a:latin typeface="Calibri"/>
                <a:ea typeface="+mn-ea"/>
                <a:cs typeface="+mn-cs"/>
              </a:endParaRPr>
            </a:p>
          </p:txBody>
        </p:sp>
        <p:cxnSp>
          <p:nvCxnSpPr>
            <p:cNvPr id="14" name="Connettore 1 28">
              <a:extLst>
                <a:ext uri="{FF2B5EF4-FFF2-40B4-BE49-F238E27FC236}">
                  <a16:creationId xmlns:a16="http://schemas.microsoft.com/office/drawing/2014/main" id="{4ECE3D40-4AA9-4769-B4C0-E8E22ADF8433}"/>
                </a:ext>
              </a:extLst>
            </p:cNvPr>
            <p:cNvCxnSpPr>
              <a:stCxn id="13" idx="4"/>
              <a:endCxn id="8" idx="0"/>
            </p:cNvCxnSpPr>
            <p:nvPr/>
          </p:nvCxnSpPr>
          <p:spPr>
            <a:xfrm rot="5400000">
              <a:off x="3399911" y="2699250"/>
              <a:ext cx="457200" cy="228600"/>
            </a:xfrm>
            <a:prstGeom prst="line">
              <a:avLst/>
            </a:prstGeom>
            <a:noFill/>
            <a:ln w="25400" cap="flat" cmpd="sng" algn="ctr">
              <a:solidFill>
                <a:schemeClr val="tx1"/>
              </a:solidFill>
              <a:prstDash val="solid"/>
            </a:ln>
            <a:effectLst>
              <a:outerShdw blurRad="40000" dist="20000" dir="5400000" rotWithShape="0">
                <a:srgbClr val="000000">
                  <a:alpha val="38000"/>
                </a:srgbClr>
              </a:outerShdw>
            </a:effectLst>
          </p:spPr>
        </p:cxnSp>
        <p:sp>
          <p:nvSpPr>
            <p:cNvPr id="15" name="Ovale 37">
              <a:extLst>
                <a:ext uri="{FF2B5EF4-FFF2-40B4-BE49-F238E27FC236}">
                  <a16:creationId xmlns:a16="http://schemas.microsoft.com/office/drawing/2014/main" id="{C7A58458-C7FA-4211-B9D9-712FD6D6D3E5}"/>
                </a:ext>
              </a:extLst>
            </p:cNvPr>
            <p:cNvSpPr/>
            <p:nvPr/>
          </p:nvSpPr>
          <p:spPr>
            <a:xfrm>
              <a:off x="3628511" y="4073624"/>
              <a:ext cx="228600" cy="228600"/>
            </a:xfrm>
            <a:prstGeom prst="ellipse">
              <a:avLst/>
            </a:prstGeom>
            <a:solidFill>
              <a:srgbClr val="FF0000"/>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ysClr val="window" lastClr="FFFFFF"/>
                </a:solidFill>
                <a:effectLst/>
                <a:uLnTx/>
                <a:uFillTx/>
                <a:latin typeface="Calibri"/>
                <a:ea typeface="+mn-ea"/>
                <a:cs typeface="+mn-cs"/>
              </a:endParaRPr>
            </a:p>
          </p:txBody>
        </p:sp>
        <p:cxnSp>
          <p:nvCxnSpPr>
            <p:cNvPr id="16" name="Connettore 1 47">
              <a:extLst>
                <a:ext uri="{FF2B5EF4-FFF2-40B4-BE49-F238E27FC236}">
                  <a16:creationId xmlns:a16="http://schemas.microsoft.com/office/drawing/2014/main" id="{3F0534DD-2B7E-4BB4-BFBA-5CEF2483EACF}"/>
                </a:ext>
              </a:extLst>
            </p:cNvPr>
            <p:cNvCxnSpPr>
              <a:stCxn id="28" idx="3"/>
              <a:endCxn id="37" idx="2"/>
            </p:cNvCxnSpPr>
            <p:nvPr/>
          </p:nvCxnSpPr>
          <p:spPr>
            <a:xfrm flipH="1">
              <a:off x="3399911" y="4725946"/>
              <a:ext cx="490678" cy="147778"/>
            </a:xfrm>
            <a:prstGeom prst="line">
              <a:avLst/>
            </a:prstGeom>
            <a:noFill/>
            <a:ln w="25400" cap="flat" cmpd="sng" algn="ctr">
              <a:solidFill>
                <a:srgbClr val="000000"/>
              </a:solidFill>
              <a:prstDash val="solid"/>
            </a:ln>
            <a:effectLst>
              <a:outerShdw blurRad="40000" dist="20000" dir="5400000" rotWithShape="0">
                <a:srgbClr val="000000">
                  <a:alpha val="38000"/>
                </a:srgbClr>
              </a:outerShdw>
            </a:effectLst>
          </p:spPr>
        </p:cxnSp>
        <p:cxnSp>
          <p:nvCxnSpPr>
            <p:cNvPr id="17" name="Straight Connector 16">
              <a:extLst>
                <a:ext uri="{FF2B5EF4-FFF2-40B4-BE49-F238E27FC236}">
                  <a16:creationId xmlns:a16="http://schemas.microsoft.com/office/drawing/2014/main" id="{527E9546-14EE-4278-ABC2-BA68B11F611F}"/>
                </a:ext>
              </a:extLst>
            </p:cNvPr>
            <p:cNvCxnSpPr>
              <a:stCxn id="37" idx="0"/>
              <a:endCxn id="8" idx="4"/>
            </p:cNvCxnSpPr>
            <p:nvPr/>
          </p:nvCxnSpPr>
          <p:spPr>
            <a:xfrm flipV="1">
              <a:off x="3514211" y="3270750"/>
              <a:ext cx="0" cy="1488674"/>
            </a:xfrm>
            <a:prstGeom prst="line">
              <a:avLst/>
            </a:prstGeom>
            <a:noFill/>
            <a:ln w="25400" cap="flat" cmpd="sng" algn="ctr">
              <a:solidFill>
                <a:srgbClr val="4F81BD"/>
              </a:solidFill>
              <a:prstDash val="dot"/>
            </a:ln>
            <a:effectLst>
              <a:outerShdw blurRad="40000" dist="20000" dir="5400000" rotWithShape="0">
                <a:srgbClr val="000000">
                  <a:alpha val="38000"/>
                </a:srgbClr>
              </a:outerShdw>
            </a:effectLst>
          </p:spPr>
        </p:cxnSp>
        <p:sp>
          <p:nvSpPr>
            <p:cNvPr id="18" name="Ovale 40">
              <a:extLst>
                <a:ext uri="{FF2B5EF4-FFF2-40B4-BE49-F238E27FC236}">
                  <a16:creationId xmlns:a16="http://schemas.microsoft.com/office/drawing/2014/main" id="{4641F14D-E923-4B16-B9C3-4EC7F50F05B7}"/>
                </a:ext>
              </a:extLst>
            </p:cNvPr>
            <p:cNvSpPr/>
            <p:nvPr/>
          </p:nvSpPr>
          <p:spPr>
            <a:xfrm>
              <a:off x="4161911" y="5064224"/>
              <a:ext cx="228600" cy="228600"/>
            </a:xfrm>
            <a:prstGeom prst="ellipse">
              <a:avLst/>
            </a:prstGeom>
            <a:solidFill>
              <a:srgbClr val="FF0000"/>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ysClr val="window" lastClr="FFFFFF"/>
                </a:solidFill>
                <a:effectLst/>
                <a:uLnTx/>
                <a:uFillTx/>
                <a:latin typeface="Calibri"/>
                <a:ea typeface="+mn-ea"/>
                <a:cs typeface="+mn-cs"/>
              </a:endParaRPr>
            </a:p>
          </p:txBody>
        </p:sp>
        <p:cxnSp>
          <p:nvCxnSpPr>
            <p:cNvPr id="19" name="Connettore 1 42">
              <a:extLst>
                <a:ext uri="{FF2B5EF4-FFF2-40B4-BE49-F238E27FC236}">
                  <a16:creationId xmlns:a16="http://schemas.microsoft.com/office/drawing/2014/main" id="{83B2E26B-4889-47D7-9B51-282429BBC8D7}"/>
                </a:ext>
              </a:extLst>
            </p:cNvPr>
            <p:cNvCxnSpPr>
              <a:stCxn id="28" idx="5"/>
              <a:endCxn id="18" idx="1"/>
            </p:cNvCxnSpPr>
            <p:nvPr/>
          </p:nvCxnSpPr>
          <p:spPr>
            <a:xfrm>
              <a:off x="4052233" y="4725946"/>
              <a:ext cx="143156" cy="371756"/>
            </a:xfrm>
            <a:prstGeom prst="line">
              <a:avLst/>
            </a:prstGeom>
            <a:noFill/>
            <a:ln w="25400" cap="flat" cmpd="sng" algn="ctr">
              <a:solidFill>
                <a:srgbClr val="000000"/>
              </a:solidFill>
              <a:prstDash val="solid"/>
            </a:ln>
            <a:effectLst>
              <a:outerShdw blurRad="40000" dist="20000" dir="5400000" rotWithShape="0">
                <a:srgbClr val="000000">
                  <a:alpha val="38000"/>
                </a:srgbClr>
              </a:outerShdw>
            </a:effectLst>
          </p:spPr>
        </p:cxnSp>
        <p:cxnSp>
          <p:nvCxnSpPr>
            <p:cNvPr id="20" name="Connettore 1 46">
              <a:extLst>
                <a:ext uri="{FF2B5EF4-FFF2-40B4-BE49-F238E27FC236}">
                  <a16:creationId xmlns:a16="http://schemas.microsoft.com/office/drawing/2014/main" id="{622F2E79-F9C9-42DE-9E1B-21F5BA102116}"/>
                </a:ext>
              </a:extLst>
            </p:cNvPr>
            <p:cNvCxnSpPr>
              <a:stCxn id="11" idx="6"/>
              <a:endCxn id="18" idx="2"/>
            </p:cNvCxnSpPr>
            <p:nvPr/>
          </p:nvCxnSpPr>
          <p:spPr>
            <a:xfrm flipV="1">
              <a:off x="3780911" y="5178524"/>
              <a:ext cx="381000" cy="152400"/>
            </a:xfrm>
            <a:prstGeom prst="line">
              <a:avLst/>
            </a:prstGeom>
            <a:noFill/>
            <a:ln w="25400" cap="flat" cmpd="sng" algn="ctr">
              <a:solidFill>
                <a:srgbClr val="000000"/>
              </a:solidFill>
              <a:prstDash val="solid"/>
            </a:ln>
            <a:effectLst>
              <a:outerShdw blurRad="40000" dist="20000" dir="5400000" rotWithShape="0">
                <a:srgbClr val="000000">
                  <a:alpha val="38000"/>
                </a:srgbClr>
              </a:outerShdw>
            </a:effectLst>
          </p:spPr>
        </p:cxnSp>
        <p:cxnSp>
          <p:nvCxnSpPr>
            <p:cNvPr id="21" name="Straight Connector 20">
              <a:extLst>
                <a:ext uri="{FF2B5EF4-FFF2-40B4-BE49-F238E27FC236}">
                  <a16:creationId xmlns:a16="http://schemas.microsoft.com/office/drawing/2014/main" id="{707D211D-13A6-4AF7-BA40-C8A38B297D8D}"/>
                </a:ext>
              </a:extLst>
            </p:cNvPr>
            <p:cNvCxnSpPr>
              <a:stCxn id="18" idx="0"/>
              <a:endCxn id="24" idx="4"/>
            </p:cNvCxnSpPr>
            <p:nvPr/>
          </p:nvCxnSpPr>
          <p:spPr>
            <a:xfrm flipV="1">
              <a:off x="4276211" y="3575550"/>
              <a:ext cx="0" cy="1488674"/>
            </a:xfrm>
            <a:prstGeom prst="line">
              <a:avLst/>
            </a:prstGeom>
            <a:noFill/>
            <a:ln w="25400" cap="flat" cmpd="sng" algn="ctr">
              <a:solidFill>
                <a:srgbClr val="4F81BD"/>
              </a:solidFill>
              <a:prstDash val="dot"/>
            </a:ln>
            <a:effectLst>
              <a:outerShdw blurRad="40000" dist="20000" dir="5400000" rotWithShape="0">
                <a:srgbClr val="000000">
                  <a:alpha val="38000"/>
                </a:srgbClr>
              </a:outerShdw>
            </a:effectLst>
          </p:spPr>
        </p:cxnSp>
        <p:cxnSp>
          <p:nvCxnSpPr>
            <p:cNvPr id="22" name="Connettore 1 32">
              <a:extLst>
                <a:ext uri="{FF2B5EF4-FFF2-40B4-BE49-F238E27FC236}">
                  <a16:creationId xmlns:a16="http://schemas.microsoft.com/office/drawing/2014/main" id="{645C251A-529E-4E3F-B457-949E79376C5F}"/>
                </a:ext>
              </a:extLst>
            </p:cNvPr>
            <p:cNvCxnSpPr>
              <a:stCxn id="23" idx="1"/>
              <a:endCxn id="24" idx="1"/>
            </p:cNvCxnSpPr>
            <p:nvPr/>
          </p:nvCxnSpPr>
          <p:spPr>
            <a:xfrm>
              <a:off x="3890589" y="2847028"/>
              <a:ext cx="304800" cy="533400"/>
            </a:xfrm>
            <a:prstGeom prst="line">
              <a:avLst/>
            </a:prstGeom>
            <a:noFill/>
            <a:ln w="25400" cap="flat" cmpd="sng" algn="ctr">
              <a:solidFill>
                <a:schemeClr val="tx1"/>
              </a:solidFill>
              <a:prstDash val="solid"/>
            </a:ln>
            <a:effectLst>
              <a:outerShdw blurRad="40000" dist="20000" dir="5400000" rotWithShape="0">
                <a:srgbClr val="000000">
                  <a:alpha val="38000"/>
                </a:srgbClr>
              </a:outerShdw>
            </a:effectLst>
          </p:spPr>
        </p:cxnSp>
        <p:sp>
          <p:nvSpPr>
            <p:cNvPr id="23" name="Ovale 22">
              <a:extLst>
                <a:ext uri="{FF2B5EF4-FFF2-40B4-BE49-F238E27FC236}">
                  <a16:creationId xmlns:a16="http://schemas.microsoft.com/office/drawing/2014/main" id="{F792C8E5-82D7-4696-A997-94EB74FD08A6}"/>
                </a:ext>
              </a:extLst>
            </p:cNvPr>
            <p:cNvSpPr/>
            <p:nvPr/>
          </p:nvSpPr>
          <p:spPr>
            <a:xfrm>
              <a:off x="3857111" y="2813550"/>
              <a:ext cx="228600" cy="228600"/>
            </a:xfrm>
            <a:prstGeom prst="ellipse">
              <a:avLst/>
            </a:prstGeom>
            <a:solidFill>
              <a:srgbClr val="0000FF"/>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4" name="Ovale 26">
              <a:extLst>
                <a:ext uri="{FF2B5EF4-FFF2-40B4-BE49-F238E27FC236}">
                  <a16:creationId xmlns:a16="http://schemas.microsoft.com/office/drawing/2014/main" id="{390D8BCA-E2B6-431B-883F-5112C9D17787}"/>
                </a:ext>
              </a:extLst>
            </p:cNvPr>
            <p:cNvSpPr/>
            <p:nvPr/>
          </p:nvSpPr>
          <p:spPr>
            <a:xfrm>
              <a:off x="4161911" y="3346950"/>
              <a:ext cx="228600" cy="228600"/>
            </a:xfrm>
            <a:prstGeom prst="ellipse">
              <a:avLst/>
            </a:prstGeom>
            <a:solidFill>
              <a:srgbClr val="0000FF"/>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ysClr val="window" lastClr="FFFFFF"/>
                </a:solidFill>
                <a:effectLst/>
                <a:uLnTx/>
                <a:uFillTx/>
                <a:latin typeface="Calibri"/>
                <a:ea typeface="+mn-ea"/>
                <a:cs typeface="+mn-cs"/>
              </a:endParaRPr>
            </a:p>
          </p:txBody>
        </p:sp>
        <p:cxnSp>
          <p:nvCxnSpPr>
            <p:cNvPr id="25" name="Connettore 1 29">
              <a:extLst>
                <a:ext uri="{FF2B5EF4-FFF2-40B4-BE49-F238E27FC236}">
                  <a16:creationId xmlns:a16="http://schemas.microsoft.com/office/drawing/2014/main" id="{1BD7EE86-3A7C-4723-A376-9BC7700301C1}"/>
                </a:ext>
              </a:extLst>
            </p:cNvPr>
            <p:cNvCxnSpPr>
              <a:stCxn id="13" idx="6"/>
              <a:endCxn id="32" idx="2"/>
            </p:cNvCxnSpPr>
            <p:nvPr/>
          </p:nvCxnSpPr>
          <p:spPr>
            <a:xfrm>
              <a:off x="3857111" y="2470650"/>
              <a:ext cx="457200" cy="228600"/>
            </a:xfrm>
            <a:prstGeom prst="line">
              <a:avLst/>
            </a:prstGeom>
            <a:noFill/>
            <a:ln w="25400" cap="flat" cmpd="sng" algn="ctr">
              <a:solidFill>
                <a:schemeClr val="tx1"/>
              </a:solidFill>
              <a:prstDash val="solid"/>
            </a:ln>
            <a:effectLst>
              <a:outerShdw blurRad="40000" dist="20000" dir="5400000" rotWithShape="0">
                <a:srgbClr val="000000">
                  <a:alpha val="38000"/>
                </a:srgbClr>
              </a:outerShdw>
            </a:effectLst>
          </p:spPr>
        </p:cxnSp>
        <p:cxnSp>
          <p:nvCxnSpPr>
            <p:cNvPr id="26" name="Connettore 1 30">
              <a:extLst>
                <a:ext uri="{FF2B5EF4-FFF2-40B4-BE49-F238E27FC236}">
                  <a16:creationId xmlns:a16="http://schemas.microsoft.com/office/drawing/2014/main" id="{AEF6BA53-7C2A-43A1-878A-38AD1E095CD2}"/>
                </a:ext>
              </a:extLst>
            </p:cNvPr>
            <p:cNvCxnSpPr>
              <a:stCxn id="23" idx="7"/>
              <a:endCxn id="32" idx="2"/>
            </p:cNvCxnSpPr>
            <p:nvPr/>
          </p:nvCxnSpPr>
          <p:spPr>
            <a:xfrm rot="5400000" flipH="1" flipV="1">
              <a:off x="4109383" y="2642100"/>
              <a:ext cx="147778" cy="262078"/>
            </a:xfrm>
            <a:prstGeom prst="line">
              <a:avLst/>
            </a:prstGeom>
            <a:noFill/>
            <a:ln w="25400" cap="flat" cmpd="sng" algn="ctr">
              <a:solidFill>
                <a:schemeClr val="tx1"/>
              </a:solidFill>
              <a:prstDash val="solid"/>
            </a:ln>
            <a:effectLst>
              <a:outerShdw blurRad="40000" dist="20000" dir="5400000" rotWithShape="0">
                <a:srgbClr val="000000">
                  <a:alpha val="38000"/>
                </a:srgbClr>
              </a:outerShdw>
            </a:effectLst>
          </p:spPr>
        </p:cxnSp>
        <p:cxnSp>
          <p:nvCxnSpPr>
            <p:cNvPr id="27" name="Connettore 1 31">
              <a:extLst>
                <a:ext uri="{FF2B5EF4-FFF2-40B4-BE49-F238E27FC236}">
                  <a16:creationId xmlns:a16="http://schemas.microsoft.com/office/drawing/2014/main" id="{D1F372CB-E4AF-4D95-945A-100B876E14FF}"/>
                </a:ext>
              </a:extLst>
            </p:cNvPr>
            <p:cNvCxnSpPr>
              <a:stCxn id="13" idx="5"/>
              <a:endCxn id="23" idx="1"/>
            </p:cNvCxnSpPr>
            <p:nvPr/>
          </p:nvCxnSpPr>
          <p:spPr>
            <a:xfrm rot="16200000" flipH="1">
              <a:off x="3709333" y="2665772"/>
              <a:ext cx="295556" cy="66956"/>
            </a:xfrm>
            <a:prstGeom prst="line">
              <a:avLst/>
            </a:prstGeom>
            <a:noFill/>
            <a:ln w="25400" cap="flat" cmpd="sng" algn="ctr">
              <a:solidFill>
                <a:schemeClr val="tx1"/>
              </a:solidFill>
              <a:prstDash val="solid"/>
            </a:ln>
            <a:effectLst>
              <a:outerShdw blurRad="40000" dist="20000" dir="5400000" rotWithShape="0">
                <a:srgbClr val="000000">
                  <a:alpha val="38000"/>
                </a:srgbClr>
              </a:outerShdw>
            </a:effectLst>
          </p:spPr>
        </p:cxnSp>
        <p:sp>
          <p:nvSpPr>
            <p:cNvPr id="28" name="Ovale 35">
              <a:extLst>
                <a:ext uri="{FF2B5EF4-FFF2-40B4-BE49-F238E27FC236}">
                  <a16:creationId xmlns:a16="http://schemas.microsoft.com/office/drawing/2014/main" id="{1105E129-DC0D-4F5E-9134-933C8E5A255D}"/>
                </a:ext>
              </a:extLst>
            </p:cNvPr>
            <p:cNvSpPr/>
            <p:nvPr/>
          </p:nvSpPr>
          <p:spPr>
            <a:xfrm>
              <a:off x="3857111" y="4530824"/>
              <a:ext cx="228600" cy="228600"/>
            </a:xfrm>
            <a:prstGeom prst="ellipse">
              <a:avLst/>
            </a:prstGeom>
            <a:solidFill>
              <a:srgbClr val="FF0000"/>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ysClr val="window" lastClr="FFFFFF"/>
                </a:solidFill>
                <a:effectLst/>
                <a:uLnTx/>
                <a:uFillTx/>
                <a:latin typeface="Calibri"/>
                <a:ea typeface="+mn-ea"/>
                <a:cs typeface="+mn-cs"/>
              </a:endParaRPr>
            </a:p>
          </p:txBody>
        </p:sp>
        <p:cxnSp>
          <p:nvCxnSpPr>
            <p:cNvPr id="29" name="Connettore 1 45">
              <a:extLst>
                <a:ext uri="{FF2B5EF4-FFF2-40B4-BE49-F238E27FC236}">
                  <a16:creationId xmlns:a16="http://schemas.microsoft.com/office/drawing/2014/main" id="{C92C8BA8-C60A-47E0-8DD8-CF6A2E489015}"/>
                </a:ext>
              </a:extLst>
            </p:cNvPr>
            <p:cNvCxnSpPr>
              <a:stCxn id="15" idx="5"/>
              <a:endCxn id="28" idx="1"/>
            </p:cNvCxnSpPr>
            <p:nvPr/>
          </p:nvCxnSpPr>
          <p:spPr>
            <a:xfrm rot="16200000" flipH="1">
              <a:off x="3709333" y="4383046"/>
              <a:ext cx="295556" cy="66956"/>
            </a:xfrm>
            <a:prstGeom prst="line">
              <a:avLst/>
            </a:prstGeom>
            <a:noFill/>
            <a:ln w="25400" cap="flat" cmpd="sng" algn="ctr">
              <a:solidFill>
                <a:srgbClr val="000000"/>
              </a:solidFill>
              <a:prstDash val="solid"/>
            </a:ln>
            <a:effectLst>
              <a:outerShdw blurRad="40000" dist="20000" dir="5400000" rotWithShape="0">
                <a:srgbClr val="000000">
                  <a:alpha val="38000"/>
                </a:srgbClr>
              </a:outerShdw>
            </a:effectLst>
          </p:spPr>
        </p:cxnSp>
        <p:cxnSp>
          <p:nvCxnSpPr>
            <p:cNvPr id="30" name="Straight Connector 29">
              <a:extLst>
                <a:ext uri="{FF2B5EF4-FFF2-40B4-BE49-F238E27FC236}">
                  <a16:creationId xmlns:a16="http://schemas.microsoft.com/office/drawing/2014/main" id="{E0FA3C69-FF06-44DA-B9BC-2482B14E6143}"/>
                </a:ext>
              </a:extLst>
            </p:cNvPr>
            <p:cNvCxnSpPr>
              <a:stCxn id="15" idx="0"/>
              <a:endCxn id="13" idx="4"/>
            </p:cNvCxnSpPr>
            <p:nvPr/>
          </p:nvCxnSpPr>
          <p:spPr>
            <a:xfrm flipV="1">
              <a:off x="3742811" y="2584950"/>
              <a:ext cx="0" cy="1488674"/>
            </a:xfrm>
            <a:prstGeom prst="line">
              <a:avLst/>
            </a:prstGeom>
            <a:noFill/>
            <a:ln w="25400" cap="flat" cmpd="sng" algn="ctr">
              <a:solidFill>
                <a:srgbClr val="4F81BD"/>
              </a:solidFill>
              <a:prstDash val="dot"/>
            </a:ln>
            <a:effectLst>
              <a:outerShdw blurRad="40000" dist="20000" dir="5400000" rotWithShape="0">
                <a:srgbClr val="000000">
                  <a:alpha val="38000"/>
                </a:srgbClr>
              </a:outerShdw>
            </a:effectLst>
          </p:spPr>
        </p:cxnSp>
        <p:cxnSp>
          <p:nvCxnSpPr>
            <p:cNvPr id="31" name="Straight Connector 30">
              <a:extLst>
                <a:ext uri="{FF2B5EF4-FFF2-40B4-BE49-F238E27FC236}">
                  <a16:creationId xmlns:a16="http://schemas.microsoft.com/office/drawing/2014/main" id="{61003501-BB2A-4829-8B49-9CD72B6662F3}"/>
                </a:ext>
              </a:extLst>
            </p:cNvPr>
            <p:cNvCxnSpPr>
              <a:stCxn id="28" idx="0"/>
              <a:endCxn id="23" idx="4"/>
            </p:cNvCxnSpPr>
            <p:nvPr/>
          </p:nvCxnSpPr>
          <p:spPr>
            <a:xfrm flipV="1">
              <a:off x="3971411" y="3042150"/>
              <a:ext cx="0" cy="1488674"/>
            </a:xfrm>
            <a:prstGeom prst="line">
              <a:avLst/>
            </a:prstGeom>
            <a:noFill/>
            <a:ln w="25400" cap="flat" cmpd="sng" algn="ctr">
              <a:solidFill>
                <a:srgbClr val="4F81BD"/>
              </a:solidFill>
              <a:prstDash val="dot"/>
            </a:ln>
            <a:effectLst>
              <a:outerShdw blurRad="40000" dist="20000" dir="5400000" rotWithShape="0">
                <a:srgbClr val="000000">
                  <a:alpha val="38000"/>
                </a:srgbClr>
              </a:outerShdw>
            </a:effectLst>
          </p:spPr>
        </p:cxnSp>
        <p:sp>
          <p:nvSpPr>
            <p:cNvPr id="32" name="Ovale 24">
              <a:extLst>
                <a:ext uri="{FF2B5EF4-FFF2-40B4-BE49-F238E27FC236}">
                  <a16:creationId xmlns:a16="http://schemas.microsoft.com/office/drawing/2014/main" id="{B087FD06-D895-44D0-ACC9-6B5B7C2D467E}"/>
                </a:ext>
              </a:extLst>
            </p:cNvPr>
            <p:cNvSpPr/>
            <p:nvPr/>
          </p:nvSpPr>
          <p:spPr>
            <a:xfrm>
              <a:off x="4314311" y="2584950"/>
              <a:ext cx="228600" cy="228600"/>
            </a:xfrm>
            <a:prstGeom prst="ellipse">
              <a:avLst/>
            </a:prstGeom>
            <a:solidFill>
              <a:srgbClr val="0000FF"/>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3" name="Ovale 38">
              <a:extLst>
                <a:ext uri="{FF2B5EF4-FFF2-40B4-BE49-F238E27FC236}">
                  <a16:creationId xmlns:a16="http://schemas.microsoft.com/office/drawing/2014/main" id="{1984A01B-BA71-4541-A7F9-ABE4F7A87A74}"/>
                </a:ext>
              </a:extLst>
            </p:cNvPr>
            <p:cNvSpPr/>
            <p:nvPr/>
          </p:nvSpPr>
          <p:spPr>
            <a:xfrm>
              <a:off x="4315055" y="4293096"/>
              <a:ext cx="228600" cy="228600"/>
            </a:xfrm>
            <a:prstGeom prst="ellipse">
              <a:avLst/>
            </a:prstGeom>
            <a:solidFill>
              <a:srgbClr val="FF0000"/>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ysClr val="window" lastClr="FFFFFF"/>
                </a:solidFill>
                <a:effectLst/>
                <a:uLnTx/>
                <a:uFillTx/>
                <a:latin typeface="Calibri"/>
                <a:ea typeface="+mn-ea"/>
                <a:cs typeface="+mn-cs"/>
              </a:endParaRPr>
            </a:p>
          </p:txBody>
        </p:sp>
        <p:cxnSp>
          <p:nvCxnSpPr>
            <p:cNvPr id="34" name="Straight Connector 33">
              <a:extLst>
                <a:ext uri="{FF2B5EF4-FFF2-40B4-BE49-F238E27FC236}">
                  <a16:creationId xmlns:a16="http://schemas.microsoft.com/office/drawing/2014/main" id="{A3DF7FCE-7012-4FC5-8B0C-94938ECEB456}"/>
                </a:ext>
              </a:extLst>
            </p:cNvPr>
            <p:cNvCxnSpPr>
              <a:stCxn id="33" idx="0"/>
              <a:endCxn id="32" idx="4"/>
            </p:cNvCxnSpPr>
            <p:nvPr/>
          </p:nvCxnSpPr>
          <p:spPr>
            <a:xfrm flipH="1" flipV="1">
              <a:off x="4428611" y="2813550"/>
              <a:ext cx="744" cy="1479546"/>
            </a:xfrm>
            <a:prstGeom prst="line">
              <a:avLst/>
            </a:prstGeom>
            <a:noFill/>
            <a:ln w="25400" cap="flat" cmpd="sng" algn="ctr">
              <a:solidFill>
                <a:srgbClr val="4F81BD"/>
              </a:solidFill>
              <a:prstDash val="dot"/>
            </a:ln>
            <a:effectLst>
              <a:outerShdw blurRad="40000" dist="20000" dir="5400000" rotWithShape="0">
                <a:srgbClr val="000000">
                  <a:alpha val="38000"/>
                </a:srgbClr>
              </a:outerShdw>
            </a:effectLst>
          </p:spPr>
        </p:cxnSp>
        <p:cxnSp>
          <p:nvCxnSpPr>
            <p:cNvPr id="35" name="Connettore 1 43">
              <a:extLst>
                <a:ext uri="{FF2B5EF4-FFF2-40B4-BE49-F238E27FC236}">
                  <a16:creationId xmlns:a16="http://schemas.microsoft.com/office/drawing/2014/main" id="{8937516F-0EE6-4F99-874E-A5F110F7F9B0}"/>
                </a:ext>
              </a:extLst>
            </p:cNvPr>
            <p:cNvCxnSpPr>
              <a:stCxn id="15" idx="6"/>
              <a:endCxn id="33" idx="2"/>
            </p:cNvCxnSpPr>
            <p:nvPr/>
          </p:nvCxnSpPr>
          <p:spPr>
            <a:xfrm>
              <a:off x="3857111" y="4187924"/>
              <a:ext cx="457944" cy="219472"/>
            </a:xfrm>
            <a:prstGeom prst="line">
              <a:avLst/>
            </a:prstGeom>
            <a:noFill/>
            <a:ln w="25400" cap="flat" cmpd="sng" algn="ctr">
              <a:solidFill>
                <a:srgbClr val="000000"/>
              </a:solidFill>
              <a:prstDash val="solid"/>
            </a:ln>
            <a:effectLst>
              <a:outerShdw blurRad="40000" dist="20000" dir="5400000" rotWithShape="0">
                <a:srgbClr val="000000">
                  <a:alpha val="38000"/>
                </a:srgbClr>
              </a:outerShdw>
            </a:effectLst>
          </p:spPr>
        </p:cxnSp>
        <p:cxnSp>
          <p:nvCxnSpPr>
            <p:cNvPr id="36" name="Connettore 1 44">
              <a:extLst>
                <a:ext uri="{FF2B5EF4-FFF2-40B4-BE49-F238E27FC236}">
                  <a16:creationId xmlns:a16="http://schemas.microsoft.com/office/drawing/2014/main" id="{43684B86-9A40-484B-A522-F6002EFF5076}"/>
                </a:ext>
              </a:extLst>
            </p:cNvPr>
            <p:cNvCxnSpPr>
              <a:stCxn id="28" idx="7"/>
              <a:endCxn id="33" idx="2"/>
            </p:cNvCxnSpPr>
            <p:nvPr/>
          </p:nvCxnSpPr>
          <p:spPr>
            <a:xfrm flipV="1">
              <a:off x="4052233" y="4407396"/>
              <a:ext cx="262822" cy="156906"/>
            </a:xfrm>
            <a:prstGeom prst="line">
              <a:avLst/>
            </a:prstGeom>
            <a:noFill/>
            <a:ln w="25400" cap="flat" cmpd="sng" algn="ctr">
              <a:solidFill>
                <a:srgbClr val="000000"/>
              </a:solidFill>
              <a:prstDash val="solid"/>
            </a:ln>
            <a:effectLst>
              <a:outerShdw blurRad="40000" dist="20000" dir="5400000" rotWithShape="0">
                <a:srgbClr val="000000">
                  <a:alpha val="38000"/>
                </a:srgbClr>
              </a:outerShdw>
            </a:effectLst>
          </p:spPr>
        </p:cxnSp>
        <p:sp>
          <p:nvSpPr>
            <p:cNvPr id="37" name="Ovale 39">
              <a:extLst>
                <a:ext uri="{FF2B5EF4-FFF2-40B4-BE49-F238E27FC236}">
                  <a16:creationId xmlns:a16="http://schemas.microsoft.com/office/drawing/2014/main" id="{0244C093-D5E0-42FA-9932-3A3879B0A6CF}"/>
                </a:ext>
              </a:extLst>
            </p:cNvPr>
            <p:cNvSpPr/>
            <p:nvPr/>
          </p:nvSpPr>
          <p:spPr>
            <a:xfrm>
              <a:off x="3399911" y="4759424"/>
              <a:ext cx="228600" cy="228600"/>
            </a:xfrm>
            <a:prstGeom prst="ellipse">
              <a:avLst/>
            </a:prstGeom>
            <a:solidFill>
              <a:srgbClr val="FF0000"/>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8" name="TextBox 37">
              <a:extLst>
                <a:ext uri="{FF2B5EF4-FFF2-40B4-BE49-F238E27FC236}">
                  <a16:creationId xmlns:a16="http://schemas.microsoft.com/office/drawing/2014/main" id="{E53EED3D-30B3-4B61-806C-A92665D11E6E}"/>
                </a:ext>
              </a:extLst>
            </p:cNvPr>
            <p:cNvSpPr txBox="1"/>
            <p:nvPr/>
          </p:nvSpPr>
          <p:spPr>
            <a:xfrm>
              <a:off x="2139035" y="3573016"/>
              <a:ext cx="723275" cy="276999"/>
            </a:xfrm>
            <a:prstGeom prst="rect">
              <a:avLst/>
            </a:prstGeom>
            <a:noFill/>
          </p:spPr>
          <p:txBody>
            <a:bodyPr wrap="none" rtlCol="0">
              <a:spAutoFit/>
            </a:bodyPr>
            <a:lstStyle/>
            <a:p>
              <a:r>
                <a:rPr lang="en-US" sz="1200" b="1" err="1"/>
                <a:t>w_inter</a:t>
              </a:r>
              <a:endParaRPr lang="en-US" sz="1200" b="1"/>
            </a:p>
          </p:txBody>
        </p:sp>
      </p:grpSp>
      <p:sp>
        <p:nvSpPr>
          <p:cNvPr id="39" name="TextBox 38">
            <a:extLst>
              <a:ext uri="{FF2B5EF4-FFF2-40B4-BE49-F238E27FC236}">
                <a16:creationId xmlns:a16="http://schemas.microsoft.com/office/drawing/2014/main" id="{DE0FCBEF-763E-4CB3-AB62-5F8303F2FCAA}"/>
              </a:ext>
            </a:extLst>
          </p:cNvPr>
          <p:cNvSpPr txBox="1"/>
          <p:nvPr/>
        </p:nvSpPr>
        <p:spPr>
          <a:xfrm>
            <a:off x="7868904" y="2037220"/>
            <a:ext cx="1303682" cy="468252"/>
          </a:xfrm>
          <a:prstGeom prst="rect">
            <a:avLst/>
          </a:prstGeom>
          <a:noFill/>
        </p:spPr>
        <p:txBody>
          <a:bodyPr wrap="square" rtlCol="0">
            <a:spAutoFit/>
          </a:bodyPr>
          <a:lstStyle/>
          <a:p>
            <a:r>
              <a:rPr lang="en-US" sz="1200"/>
              <a:t>vertex repulsion</a:t>
            </a:r>
          </a:p>
          <a:p>
            <a:r>
              <a:rPr lang="en-US" sz="1200"/>
              <a:t>vertex attraction</a:t>
            </a:r>
          </a:p>
        </p:txBody>
      </p:sp>
      <p:sp>
        <p:nvSpPr>
          <p:cNvPr id="40" name="TextBox 39">
            <a:extLst>
              <a:ext uri="{FF2B5EF4-FFF2-40B4-BE49-F238E27FC236}">
                <a16:creationId xmlns:a16="http://schemas.microsoft.com/office/drawing/2014/main" id="{96BDDEC1-E1C3-4066-9C69-770D4C21DE4F}"/>
              </a:ext>
            </a:extLst>
          </p:cNvPr>
          <p:cNvSpPr txBox="1"/>
          <p:nvPr/>
        </p:nvSpPr>
        <p:spPr>
          <a:xfrm>
            <a:off x="7753658" y="1761019"/>
            <a:ext cx="527709" cy="276999"/>
          </a:xfrm>
          <a:prstGeom prst="rect">
            <a:avLst/>
          </a:prstGeom>
          <a:solidFill>
            <a:srgbClr val="FFFFFF"/>
          </a:solidFill>
        </p:spPr>
        <p:txBody>
          <a:bodyPr wrap="none" rtlCol="0">
            <a:spAutoFit/>
          </a:bodyPr>
          <a:lstStyle/>
          <a:p>
            <a:r>
              <a:rPr lang="en-US" sz="1200" b="1" err="1"/>
              <a:t>w_in</a:t>
            </a:r>
            <a:endParaRPr lang="en-US" sz="1200" b="1"/>
          </a:p>
        </p:txBody>
      </p:sp>
      <p:sp>
        <p:nvSpPr>
          <p:cNvPr id="41" name="TextBox 40">
            <a:extLst>
              <a:ext uri="{FF2B5EF4-FFF2-40B4-BE49-F238E27FC236}">
                <a16:creationId xmlns:a16="http://schemas.microsoft.com/office/drawing/2014/main" id="{6375C5C5-8CEC-4D6D-BEAF-BFFFE2487EEC}"/>
              </a:ext>
            </a:extLst>
          </p:cNvPr>
          <p:cNvSpPr txBox="1"/>
          <p:nvPr/>
        </p:nvSpPr>
        <p:spPr>
          <a:xfrm>
            <a:off x="7717088" y="5595864"/>
            <a:ext cx="1455203" cy="461665"/>
          </a:xfrm>
          <a:prstGeom prst="rect">
            <a:avLst/>
          </a:prstGeom>
          <a:noFill/>
        </p:spPr>
        <p:txBody>
          <a:bodyPr wrap="square" rtlCol="0">
            <a:spAutoFit/>
          </a:bodyPr>
          <a:lstStyle/>
          <a:p>
            <a:r>
              <a:rPr lang="en-US" sz="1200"/>
              <a:t>vertex repulsion</a:t>
            </a:r>
          </a:p>
          <a:p>
            <a:r>
              <a:rPr lang="en-US" sz="1200"/>
              <a:t>vertex attraction</a:t>
            </a:r>
          </a:p>
        </p:txBody>
      </p:sp>
      <p:sp>
        <p:nvSpPr>
          <p:cNvPr id="42" name="TextBox 41">
            <a:extLst>
              <a:ext uri="{FF2B5EF4-FFF2-40B4-BE49-F238E27FC236}">
                <a16:creationId xmlns:a16="http://schemas.microsoft.com/office/drawing/2014/main" id="{ACC6B911-8CD7-479E-903B-00E1C5B087ED}"/>
              </a:ext>
            </a:extLst>
          </p:cNvPr>
          <p:cNvSpPr txBox="1"/>
          <p:nvPr/>
        </p:nvSpPr>
        <p:spPr>
          <a:xfrm>
            <a:off x="7653797" y="5312983"/>
            <a:ext cx="527709" cy="276999"/>
          </a:xfrm>
          <a:prstGeom prst="rect">
            <a:avLst/>
          </a:prstGeom>
          <a:solidFill>
            <a:srgbClr val="FFFFFF"/>
          </a:solidFill>
        </p:spPr>
        <p:txBody>
          <a:bodyPr wrap="none" rtlCol="0">
            <a:spAutoFit/>
          </a:bodyPr>
          <a:lstStyle/>
          <a:p>
            <a:r>
              <a:rPr lang="en-US" sz="1200" b="1" err="1"/>
              <a:t>w_in</a:t>
            </a:r>
            <a:endParaRPr lang="en-US" sz="1200" b="1"/>
          </a:p>
        </p:txBody>
      </p:sp>
      <p:sp>
        <p:nvSpPr>
          <p:cNvPr id="43" name="TextBox 42">
            <a:extLst>
              <a:ext uri="{FF2B5EF4-FFF2-40B4-BE49-F238E27FC236}">
                <a16:creationId xmlns:a16="http://schemas.microsoft.com/office/drawing/2014/main" id="{9C6FC0BF-9DEA-4066-AB05-70BB62241803}"/>
              </a:ext>
            </a:extLst>
          </p:cNvPr>
          <p:cNvSpPr txBox="1"/>
          <p:nvPr/>
        </p:nvSpPr>
        <p:spPr>
          <a:xfrm>
            <a:off x="7718528" y="4541050"/>
            <a:ext cx="688009" cy="276999"/>
          </a:xfrm>
          <a:prstGeom prst="rect">
            <a:avLst/>
          </a:prstGeom>
          <a:solidFill>
            <a:srgbClr val="FFFFFF"/>
          </a:solidFill>
        </p:spPr>
        <p:txBody>
          <a:bodyPr wrap="none" rtlCol="0">
            <a:spAutoFit/>
          </a:bodyPr>
          <a:lstStyle/>
          <a:p>
            <a:r>
              <a:rPr lang="en-US" sz="1200" b="1"/>
              <a:t>gravity</a:t>
            </a:r>
          </a:p>
        </p:txBody>
      </p:sp>
      <p:sp>
        <p:nvSpPr>
          <p:cNvPr id="44" name="TextBox 43">
            <a:extLst>
              <a:ext uri="{FF2B5EF4-FFF2-40B4-BE49-F238E27FC236}">
                <a16:creationId xmlns:a16="http://schemas.microsoft.com/office/drawing/2014/main" id="{ABACD862-F950-408D-A9DE-E6E53A23E727}"/>
              </a:ext>
            </a:extLst>
          </p:cNvPr>
          <p:cNvSpPr txBox="1"/>
          <p:nvPr/>
        </p:nvSpPr>
        <p:spPr>
          <a:xfrm>
            <a:off x="7828950" y="2845933"/>
            <a:ext cx="688009" cy="276999"/>
          </a:xfrm>
          <a:prstGeom prst="rect">
            <a:avLst/>
          </a:prstGeom>
          <a:solidFill>
            <a:srgbClr val="FFFFFF"/>
          </a:solidFill>
        </p:spPr>
        <p:txBody>
          <a:bodyPr wrap="none" rtlCol="0">
            <a:spAutoFit/>
          </a:bodyPr>
          <a:lstStyle/>
          <a:p>
            <a:r>
              <a:rPr lang="en-US" sz="1200" b="1"/>
              <a:t>gravity</a:t>
            </a:r>
          </a:p>
        </p:txBody>
      </p:sp>
    </p:spTree>
    <p:extLst>
      <p:ext uri="{BB962C8B-B14F-4D97-AF65-F5344CB8AC3E}">
        <p14:creationId xmlns:p14="http://schemas.microsoft.com/office/powerpoint/2010/main" val="3561077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2" grpId="0" animBg="1"/>
      <p:bldP spid="43" grpId="0" animBg="1"/>
      <p:bldP spid="4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Multiplex networks</a:t>
            </a:r>
            <a:br>
              <a:rPr lang="en-US"/>
            </a:br>
            <a:r>
              <a:rPr lang="en-US" i="1"/>
              <a:t>as multilayer networks</a:t>
            </a:r>
          </a:p>
        </p:txBody>
      </p:sp>
      <p:sp>
        <p:nvSpPr>
          <p:cNvPr id="4" name="Ovale 21"/>
          <p:cNvSpPr/>
          <p:nvPr/>
        </p:nvSpPr>
        <p:spPr>
          <a:xfrm>
            <a:off x="611560" y="2950096"/>
            <a:ext cx="228600" cy="228600"/>
          </a:xfrm>
          <a:prstGeom prst="ellipse">
            <a:avLst/>
          </a:prstGeom>
          <a:solidFill>
            <a:srgbClr val="0000FF"/>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 name="Ovale 25"/>
          <p:cNvSpPr/>
          <p:nvPr/>
        </p:nvSpPr>
        <p:spPr>
          <a:xfrm>
            <a:off x="992560" y="3178696"/>
            <a:ext cx="228600" cy="228600"/>
          </a:xfrm>
          <a:prstGeom prst="ellipse">
            <a:avLst/>
          </a:prstGeom>
          <a:solidFill>
            <a:srgbClr val="0000FF"/>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ysClr val="window" lastClr="FFFFFF"/>
              </a:solidFill>
              <a:effectLst/>
              <a:uLnTx/>
              <a:uFillTx/>
              <a:latin typeface="Calibri"/>
              <a:ea typeface="+mn-ea"/>
              <a:cs typeface="+mn-cs"/>
            </a:endParaRPr>
          </a:p>
        </p:txBody>
      </p:sp>
      <p:cxnSp>
        <p:nvCxnSpPr>
          <p:cNvPr id="6" name="Connettore 1 27"/>
          <p:cNvCxnSpPr>
            <a:stCxn id="4" idx="5"/>
            <a:endCxn id="5" idx="2"/>
          </p:cNvCxnSpPr>
          <p:nvPr/>
        </p:nvCxnSpPr>
        <p:spPr>
          <a:xfrm rot="16200000" flipH="1">
            <a:off x="825732" y="3126168"/>
            <a:ext cx="147778" cy="185878"/>
          </a:xfrm>
          <a:prstGeom prst="line">
            <a:avLst/>
          </a:prstGeom>
          <a:noFill/>
          <a:ln w="25400" cap="flat" cmpd="sng" algn="ctr">
            <a:solidFill>
              <a:schemeClr val="tx1"/>
            </a:solidFill>
            <a:prstDash val="solid"/>
          </a:ln>
          <a:effectLst>
            <a:outerShdw blurRad="40000" dist="20000" dir="5400000" rotWithShape="0">
              <a:srgbClr val="000000">
                <a:alpha val="38000"/>
              </a:srgbClr>
            </a:outerShdw>
          </a:effectLst>
        </p:spPr>
      </p:cxnSp>
      <p:sp>
        <p:nvSpPr>
          <p:cNvPr id="7" name="Ovale 33"/>
          <p:cNvSpPr/>
          <p:nvPr/>
        </p:nvSpPr>
        <p:spPr>
          <a:xfrm>
            <a:off x="611560" y="4667370"/>
            <a:ext cx="228600" cy="228600"/>
          </a:xfrm>
          <a:prstGeom prst="ellipse">
            <a:avLst/>
          </a:prstGeom>
          <a:solidFill>
            <a:srgbClr val="FF0000"/>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8" name="Ovale 36"/>
          <p:cNvSpPr/>
          <p:nvPr/>
        </p:nvSpPr>
        <p:spPr>
          <a:xfrm>
            <a:off x="1144960" y="5353170"/>
            <a:ext cx="228600" cy="228600"/>
          </a:xfrm>
          <a:prstGeom prst="ellipse">
            <a:avLst/>
          </a:prstGeom>
          <a:solidFill>
            <a:srgbClr val="FF0000"/>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ysClr val="window" lastClr="FFFFFF"/>
              </a:solidFill>
              <a:effectLst/>
              <a:uLnTx/>
              <a:uFillTx/>
              <a:latin typeface="Calibri"/>
              <a:ea typeface="+mn-ea"/>
              <a:cs typeface="+mn-cs"/>
            </a:endParaRPr>
          </a:p>
        </p:txBody>
      </p:sp>
      <p:cxnSp>
        <p:nvCxnSpPr>
          <p:cNvPr id="9" name="Straight Connector 8"/>
          <p:cNvCxnSpPr>
            <a:stCxn id="7" idx="0"/>
            <a:endCxn id="4" idx="4"/>
          </p:cNvCxnSpPr>
          <p:nvPr/>
        </p:nvCxnSpPr>
        <p:spPr>
          <a:xfrm flipV="1">
            <a:off x="725860" y="3178696"/>
            <a:ext cx="0" cy="1488674"/>
          </a:xfrm>
          <a:prstGeom prst="line">
            <a:avLst/>
          </a:prstGeom>
          <a:noFill/>
          <a:ln w="25400" cap="flat" cmpd="sng" algn="ctr">
            <a:solidFill>
              <a:srgbClr val="4F81BD"/>
            </a:solidFill>
            <a:prstDash val="dot"/>
          </a:ln>
          <a:effectLst>
            <a:outerShdw blurRad="40000" dist="20000" dir="5400000" rotWithShape="0">
              <a:srgbClr val="000000">
                <a:alpha val="38000"/>
              </a:srgbClr>
            </a:outerShdw>
          </a:effectLst>
        </p:spPr>
      </p:cxnSp>
      <p:sp>
        <p:nvSpPr>
          <p:cNvPr id="10" name="Ovale 23"/>
          <p:cNvSpPr/>
          <p:nvPr/>
        </p:nvSpPr>
        <p:spPr>
          <a:xfrm>
            <a:off x="1221160" y="2492896"/>
            <a:ext cx="228600" cy="228600"/>
          </a:xfrm>
          <a:prstGeom prst="ellipse">
            <a:avLst/>
          </a:prstGeom>
          <a:solidFill>
            <a:srgbClr val="0000FF"/>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ysClr val="window" lastClr="FFFFFF"/>
              </a:solidFill>
              <a:effectLst/>
              <a:uLnTx/>
              <a:uFillTx/>
              <a:latin typeface="Calibri"/>
              <a:ea typeface="+mn-ea"/>
              <a:cs typeface="+mn-cs"/>
            </a:endParaRPr>
          </a:p>
        </p:txBody>
      </p:sp>
      <p:cxnSp>
        <p:nvCxnSpPr>
          <p:cNvPr id="11" name="Connettore 1 28"/>
          <p:cNvCxnSpPr>
            <a:stCxn id="10" idx="4"/>
            <a:endCxn id="5" idx="0"/>
          </p:cNvCxnSpPr>
          <p:nvPr/>
        </p:nvCxnSpPr>
        <p:spPr>
          <a:xfrm rot="5400000">
            <a:off x="992560" y="2835796"/>
            <a:ext cx="457200" cy="228600"/>
          </a:xfrm>
          <a:prstGeom prst="line">
            <a:avLst/>
          </a:prstGeom>
          <a:noFill/>
          <a:ln w="25400" cap="flat" cmpd="sng" algn="ctr">
            <a:solidFill>
              <a:schemeClr val="tx1"/>
            </a:solidFill>
            <a:prstDash val="solid"/>
          </a:ln>
          <a:effectLst>
            <a:outerShdw blurRad="40000" dist="20000" dir="5400000" rotWithShape="0">
              <a:srgbClr val="000000">
                <a:alpha val="38000"/>
              </a:srgbClr>
            </a:outerShdw>
          </a:effectLst>
        </p:spPr>
      </p:cxnSp>
      <p:sp>
        <p:nvSpPr>
          <p:cNvPr id="12" name="Ovale 37"/>
          <p:cNvSpPr/>
          <p:nvPr/>
        </p:nvSpPr>
        <p:spPr>
          <a:xfrm>
            <a:off x="1221160" y="4210170"/>
            <a:ext cx="228600" cy="228600"/>
          </a:xfrm>
          <a:prstGeom prst="ellipse">
            <a:avLst/>
          </a:prstGeom>
          <a:solidFill>
            <a:srgbClr val="FF0000"/>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ysClr val="window" lastClr="FFFFFF"/>
              </a:solidFill>
              <a:effectLst/>
              <a:uLnTx/>
              <a:uFillTx/>
              <a:latin typeface="Calibri"/>
              <a:ea typeface="+mn-ea"/>
              <a:cs typeface="+mn-cs"/>
            </a:endParaRPr>
          </a:p>
        </p:txBody>
      </p:sp>
      <p:cxnSp>
        <p:nvCxnSpPr>
          <p:cNvPr id="13" name="Connettore 1 47"/>
          <p:cNvCxnSpPr>
            <a:stCxn id="25" idx="3"/>
            <a:endCxn id="34" idx="2"/>
          </p:cNvCxnSpPr>
          <p:nvPr/>
        </p:nvCxnSpPr>
        <p:spPr>
          <a:xfrm flipH="1">
            <a:off x="992560" y="4862492"/>
            <a:ext cx="490678" cy="147778"/>
          </a:xfrm>
          <a:prstGeom prst="line">
            <a:avLst/>
          </a:prstGeom>
          <a:noFill/>
          <a:ln w="25400" cap="flat" cmpd="sng" algn="ctr">
            <a:solidFill>
              <a:srgbClr val="000000"/>
            </a:solidFill>
            <a:prstDash val="solid"/>
          </a:ln>
          <a:effectLst>
            <a:outerShdw blurRad="40000" dist="20000" dir="5400000" rotWithShape="0">
              <a:srgbClr val="000000">
                <a:alpha val="38000"/>
              </a:srgbClr>
            </a:outerShdw>
          </a:effectLst>
        </p:spPr>
      </p:cxnSp>
      <p:cxnSp>
        <p:nvCxnSpPr>
          <p:cNvPr id="14" name="Straight Connector 13"/>
          <p:cNvCxnSpPr>
            <a:stCxn id="34" idx="0"/>
            <a:endCxn id="5" idx="4"/>
          </p:cNvCxnSpPr>
          <p:nvPr/>
        </p:nvCxnSpPr>
        <p:spPr>
          <a:xfrm flipV="1">
            <a:off x="1106860" y="3407296"/>
            <a:ext cx="0" cy="1488674"/>
          </a:xfrm>
          <a:prstGeom prst="line">
            <a:avLst/>
          </a:prstGeom>
          <a:noFill/>
          <a:ln w="25400" cap="flat" cmpd="sng" algn="ctr">
            <a:solidFill>
              <a:srgbClr val="4F81BD"/>
            </a:solidFill>
            <a:prstDash val="dot"/>
          </a:ln>
          <a:effectLst>
            <a:outerShdw blurRad="40000" dist="20000" dir="5400000" rotWithShape="0">
              <a:srgbClr val="000000">
                <a:alpha val="38000"/>
              </a:srgbClr>
            </a:outerShdw>
          </a:effectLst>
        </p:spPr>
      </p:cxnSp>
      <p:sp>
        <p:nvSpPr>
          <p:cNvPr id="15" name="Ovale 40"/>
          <p:cNvSpPr/>
          <p:nvPr/>
        </p:nvSpPr>
        <p:spPr>
          <a:xfrm>
            <a:off x="1754560" y="5200770"/>
            <a:ext cx="228600" cy="228600"/>
          </a:xfrm>
          <a:prstGeom prst="ellipse">
            <a:avLst/>
          </a:prstGeom>
          <a:solidFill>
            <a:srgbClr val="FF0000"/>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ysClr val="window" lastClr="FFFFFF"/>
              </a:solidFill>
              <a:effectLst/>
              <a:uLnTx/>
              <a:uFillTx/>
              <a:latin typeface="Calibri"/>
              <a:ea typeface="+mn-ea"/>
              <a:cs typeface="+mn-cs"/>
            </a:endParaRPr>
          </a:p>
        </p:txBody>
      </p:sp>
      <p:cxnSp>
        <p:nvCxnSpPr>
          <p:cNvPr id="16" name="Connettore 1 42"/>
          <p:cNvCxnSpPr>
            <a:stCxn id="25" idx="5"/>
            <a:endCxn id="15" idx="1"/>
          </p:cNvCxnSpPr>
          <p:nvPr/>
        </p:nvCxnSpPr>
        <p:spPr>
          <a:xfrm>
            <a:off x="1644882" y="4862492"/>
            <a:ext cx="143156" cy="371756"/>
          </a:xfrm>
          <a:prstGeom prst="line">
            <a:avLst/>
          </a:prstGeom>
          <a:noFill/>
          <a:ln w="25400" cap="flat" cmpd="sng" algn="ctr">
            <a:solidFill>
              <a:srgbClr val="000000"/>
            </a:solidFill>
            <a:prstDash val="solid"/>
          </a:ln>
          <a:effectLst>
            <a:outerShdw blurRad="40000" dist="20000" dir="5400000" rotWithShape="0">
              <a:srgbClr val="000000">
                <a:alpha val="38000"/>
              </a:srgbClr>
            </a:outerShdw>
          </a:effectLst>
        </p:spPr>
      </p:cxnSp>
      <p:cxnSp>
        <p:nvCxnSpPr>
          <p:cNvPr id="17" name="Connettore 1 46"/>
          <p:cNvCxnSpPr>
            <a:stCxn id="8" idx="6"/>
            <a:endCxn id="15" idx="2"/>
          </p:cNvCxnSpPr>
          <p:nvPr/>
        </p:nvCxnSpPr>
        <p:spPr>
          <a:xfrm flipV="1">
            <a:off x="1373560" y="5315070"/>
            <a:ext cx="381000" cy="152400"/>
          </a:xfrm>
          <a:prstGeom prst="line">
            <a:avLst/>
          </a:prstGeom>
          <a:noFill/>
          <a:ln w="25400" cap="flat" cmpd="sng" algn="ctr">
            <a:solidFill>
              <a:srgbClr val="000000"/>
            </a:solidFill>
            <a:prstDash val="solid"/>
          </a:ln>
          <a:effectLst>
            <a:outerShdw blurRad="40000" dist="20000" dir="5400000" rotWithShape="0">
              <a:srgbClr val="000000">
                <a:alpha val="38000"/>
              </a:srgbClr>
            </a:outerShdw>
          </a:effectLst>
        </p:spPr>
      </p:cxnSp>
      <p:cxnSp>
        <p:nvCxnSpPr>
          <p:cNvPr id="18" name="Straight Connector 17"/>
          <p:cNvCxnSpPr>
            <a:stCxn id="15" idx="0"/>
            <a:endCxn id="21" idx="4"/>
          </p:cNvCxnSpPr>
          <p:nvPr/>
        </p:nvCxnSpPr>
        <p:spPr>
          <a:xfrm flipV="1">
            <a:off x="1868860" y="3712096"/>
            <a:ext cx="0" cy="1488674"/>
          </a:xfrm>
          <a:prstGeom prst="line">
            <a:avLst/>
          </a:prstGeom>
          <a:noFill/>
          <a:ln w="25400" cap="flat" cmpd="sng" algn="ctr">
            <a:solidFill>
              <a:srgbClr val="4F81BD"/>
            </a:solidFill>
            <a:prstDash val="dot"/>
          </a:ln>
          <a:effectLst>
            <a:outerShdw blurRad="40000" dist="20000" dir="5400000" rotWithShape="0">
              <a:srgbClr val="000000">
                <a:alpha val="38000"/>
              </a:srgbClr>
            </a:outerShdw>
          </a:effectLst>
        </p:spPr>
      </p:cxnSp>
      <p:cxnSp>
        <p:nvCxnSpPr>
          <p:cNvPr id="19" name="Connettore 1 32"/>
          <p:cNvCxnSpPr>
            <a:stCxn id="20" idx="1"/>
            <a:endCxn id="21" idx="1"/>
          </p:cNvCxnSpPr>
          <p:nvPr/>
        </p:nvCxnSpPr>
        <p:spPr>
          <a:xfrm>
            <a:off x="1483238" y="2983574"/>
            <a:ext cx="304800" cy="533400"/>
          </a:xfrm>
          <a:prstGeom prst="line">
            <a:avLst/>
          </a:prstGeom>
          <a:noFill/>
          <a:ln w="25400" cap="flat" cmpd="sng" algn="ctr">
            <a:solidFill>
              <a:schemeClr val="tx1"/>
            </a:solidFill>
            <a:prstDash val="solid"/>
          </a:ln>
          <a:effectLst>
            <a:outerShdw blurRad="40000" dist="20000" dir="5400000" rotWithShape="0">
              <a:srgbClr val="000000">
                <a:alpha val="38000"/>
              </a:srgbClr>
            </a:outerShdw>
          </a:effectLst>
        </p:spPr>
      </p:cxnSp>
      <p:sp>
        <p:nvSpPr>
          <p:cNvPr id="20" name="Ovale 22"/>
          <p:cNvSpPr/>
          <p:nvPr/>
        </p:nvSpPr>
        <p:spPr>
          <a:xfrm>
            <a:off x="1449760" y="2950096"/>
            <a:ext cx="228600" cy="228600"/>
          </a:xfrm>
          <a:prstGeom prst="ellipse">
            <a:avLst/>
          </a:prstGeom>
          <a:solidFill>
            <a:srgbClr val="0000FF"/>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1" name="Ovale 26"/>
          <p:cNvSpPr/>
          <p:nvPr/>
        </p:nvSpPr>
        <p:spPr>
          <a:xfrm>
            <a:off x="1754560" y="3483496"/>
            <a:ext cx="228600" cy="228600"/>
          </a:xfrm>
          <a:prstGeom prst="ellipse">
            <a:avLst/>
          </a:prstGeom>
          <a:solidFill>
            <a:srgbClr val="0000FF"/>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ysClr val="window" lastClr="FFFFFF"/>
              </a:solidFill>
              <a:effectLst/>
              <a:uLnTx/>
              <a:uFillTx/>
              <a:latin typeface="Calibri"/>
              <a:ea typeface="+mn-ea"/>
              <a:cs typeface="+mn-cs"/>
            </a:endParaRPr>
          </a:p>
        </p:txBody>
      </p:sp>
      <p:cxnSp>
        <p:nvCxnSpPr>
          <p:cNvPr id="22" name="Connettore 1 29"/>
          <p:cNvCxnSpPr>
            <a:stCxn id="10" idx="6"/>
            <a:endCxn id="29" idx="2"/>
          </p:cNvCxnSpPr>
          <p:nvPr/>
        </p:nvCxnSpPr>
        <p:spPr>
          <a:xfrm>
            <a:off x="1449760" y="2607196"/>
            <a:ext cx="457200" cy="228600"/>
          </a:xfrm>
          <a:prstGeom prst="line">
            <a:avLst/>
          </a:prstGeom>
          <a:noFill/>
          <a:ln w="25400" cap="flat" cmpd="sng" algn="ctr">
            <a:solidFill>
              <a:schemeClr val="tx1"/>
            </a:solidFill>
            <a:prstDash val="solid"/>
          </a:ln>
          <a:effectLst>
            <a:outerShdw blurRad="40000" dist="20000" dir="5400000" rotWithShape="0">
              <a:srgbClr val="000000">
                <a:alpha val="38000"/>
              </a:srgbClr>
            </a:outerShdw>
          </a:effectLst>
        </p:spPr>
      </p:cxnSp>
      <p:cxnSp>
        <p:nvCxnSpPr>
          <p:cNvPr id="23" name="Connettore 1 30"/>
          <p:cNvCxnSpPr>
            <a:stCxn id="20" idx="7"/>
            <a:endCxn id="29" idx="2"/>
          </p:cNvCxnSpPr>
          <p:nvPr/>
        </p:nvCxnSpPr>
        <p:spPr>
          <a:xfrm rot="5400000" flipH="1" flipV="1">
            <a:off x="1702032" y="2778646"/>
            <a:ext cx="147778" cy="262078"/>
          </a:xfrm>
          <a:prstGeom prst="line">
            <a:avLst/>
          </a:prstGeom>
          <a:noFill/>
          <a:ln w="25400" cap="flat" cmpd="sng" algn="ctr">
            <a:solidFill>
              <a:schemeClr val="tx1"/>
            </a:solidFill>
            <a:prstDash val="solid"/>
          </a:ln>
          <a:effectLst>
            <a:outerShdw blurRad="40000" dist="20000" dir="5400000" rotWithShape="0">
              <a:srgbClr val="000000">
                <a:alpha val="38000"/>
              </a:srgbClr>
            </a:outerShdw>
          </a:effectLst>
        </p:spPr>
      </p:cxnSp>
      <p:cxnSp>
        <p:nvCxnSpPr>
          <p:cNvPr id="24" name="Connettore 1 31"/>
          <p:cNvCxnSpPr>
            <a:stCxn id="10" idx="5"/>
            <a:endCxn id="20" idx="1"/>
          </p:cNvCxnSpPr>
          <p:nvPr/>
        </p:nvCxnSpPr>
        <p:spPr>
          <a:xfrm rot="16200000" flipH="1">
            <a:off x="1301982" y="2802318"/>
            <a:ext cx="295556" cy="66956"/>
          </a:xfrm>
          <a:prstGeom prst="line">
            <a:avLst/>
          </a:prstGeom>
          <a:noFill/>
          <a:ln w="25400" cap="flat" cmpd="sng" algn="ctr">
            <a:solidFill>
              <a:schemeClr val="tx1"/>
            </a:solidFill>
            <a:prstDash val="solid"/>
          </a:ln>
          <a:effectLst>
            <a:outerShdw blurRad="40000" dist="20000" dir="5400000" rotWithShape="0">
              <a:srgbClr val="000000">
                <a:alpha val="38000"/>
              </a:srgbClr>
            </a:outerShdw>
          </a:effectLst>
        </p:spPr>
      </p:cxnSp>
      <p:sp>
        <p:nvSpPr>
          <p:cNvPr id="25" name="Ovale 35"/>
          <p:cNvSpPr/>
          <p:nvPr/>
        </p:nvSpPr>
        <p:spPr>
          <a:xfrm>
            <a:off x="1449760" y="4667370"/>
            <a:ext cx="228600" cy="228600"/>
          </a:xfrm>
          <a:prstGeom prst="ellipse">
            <a:avLst/>
          </a:prstGeom>
          <a:solidFill>
            <a:srgbClr val="FF0000"/>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ysClr val="window" lastClr="FFFFFF"/>
              </a:solidFill>
              <a:effectLst/>
              <a:uLnTx/>
              <a:uFillTx/>
              <a:latin typeface="Calibri"/>
              <a:ea typeface="+mn-ea"/>
              <a:cs typeface="+mn-cs"/>
            </a:endParaRPr>
          </a:p>
        </p:txBody>
      </p:sp>
      <p:cxnSp>
        <p:nvCxnSpPr>
          <p:cNvPr id="26" name="Connettore 1 45"/>
          <p:cNvCxnSpPr>
            <a:stCxn id="12" idx="5"/>
            <a:endCxn id="25" idx="1"/>
          </p:cNvCxnSpPr>
          <p:nvPr/>
        </p:nvCxnSpPr>
        <p:spPr>
          <a:xfrm rot="16200000" flipH="1">
            <a:off x="1301982" y="4519592"/>
            <a:ext cx="295556" cy="66956"/>
          </a:xfrm>
          <a:prstGeom prst="line">
            <a:avLst/>
          </a:prstGeom>
          <a:noFill/>
          <a:ln w="25400" cap="flat" cmpd="sng" algn="ctr">
            <a:solidFill>
              <a:srgbClr val="000000"/>
            </a:solidFill>
            <a:prstDash val="solid"/>
          </a:ln>
          <a:effectLst>
            <a:outerShdw blurRad="40000" dist="20000" dir="5400000" rotWithShape="0">
              <a:srgbClr val="000000">
                <a:alpha val="38000"/>
              </a:srgbClr>
            </a:outerShdw>
          </a:effectLst>
        </p:spPr>
      </p:cxnSp>
      <p:cxnSp>
        <p:nvCxnSpPr>
          <p:cNvPr id="27" name="Straight Connector 26"/>
          <p:cNvCxnSpPr>
            <a:stCxn id="12" idx="0"/>
            <a:endCxn id="10" idx="4"/>
          </p:cNvCxnSpPr>
          <p:nvPr/>
        </p:nvCxnSpPr>
        <p:spPr>
          <a:xfrm flipV="1">
            <a:off x="1335460" y="2721496"/>
            <a:ext cx="0" cy="1488674"/>
          </a:xfrm>
          <a:prstGeom prst="line">
            <a:avLst/>
          </a:prstGeom>
          <a:noFill/>
          <a:ln w="25400" cap="flat" cmpd="sng" algn="ctr">
            <a:solidFill>
              <a:srgbClr val="4F81BD"/>
            </a:solidFill>
            <a:prstDash val="dot"/>
          </a:ln>
          <a:effectLst>
            <a:outerShdw blurRad="40000" dist="20000" dir="5400000" rotWithShape="0">
              <a:srgbClr val="000000">
                <a:alpha val="38000"/>
              </a:srgbClr>
            </a:outerShdw>
          </a:effectLst>
        </p:spPr>
      </p:cxnSp>
      <p:cxnSp>
        <p:nvCxnSpPr>
          <p:cNvPr id="28" name="Straight Connector 27"/>
          <p:cNvCxnSpPr>
            <a:stCxn id="25" idx="0"/>
            <a:endCxn id="20" idx="4"/>
          </p:cNvCxnSpPr>
          <p:nvPr/>
        </p:nvCxnSpPr>
        <p:spPr>
          <a:xfrm flipV="1">
            <a:off x="1564060" y="3178696"/>
            <a:ext cx="0" cy="1488674"/>
          </a:xfrm>
          <a:prstGeom prst="line">
            <a:avLst/>
          </a:prstGeom>
          <a:noFill/>
          <a:ln w="25400" cap="flat" cmpd="sng" algn="ctr">
            <a:solidFill>
              <a:srgbClr val="4F81BD"/>
            </a:solidFill>
            <a:prstDash val="dot"/>
          </a:ln>
          <a:effectLst>
            <a:outerShdw blurRad="40000" dist="20000" dir="5400000" rotWithShape="0">
              <a:srgbClr val="000000">
                <a:alpha val="38000"/>
              </a:srgbClr>
            </a:outerShdw>
          </a:effectLst>
        </p:spPr>
      </p:cxnSp>
      <p:sp>
        <p:nvSpPr>
          <p:cNvPr id="29" name="Ovale 24"/>
          <p:cNvSpPr/>
          <p:nvPr/>
        </p:nvSpPr>
        <p:spPr>
          <a:xfrm>
            <a:off x="1906960" y="2721496"/>
            <a:ext cx="228600" cy="228600"/>
          </a:xfrm>
          <a:prstGeom prst="ellipse">
            <a:avLst/>
          </a:prstGeom>
          <a:solidFill>
            <a:srgbClr val="0000FF"/>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0" name="Ovale 38"/>
          <p:cNvSpPr/>
          <p:nvPr/>
        </p:nvSpPr>
        <p:spPr>
          <a:xfrm>
            <a:off x="1906960" y="4438770"/>
            <a:ext cx="228600" cy="228600"/>
          </a:xfrm>
          <a:prstGeom prst="ellipse">
            <a:avLst/>
          </a:prstGeom>
          <a:solidFill>
            <a:srgbClr val="FF0000"/>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ysClr val="window" lastClr="FFFFFF"/>
              </a:solidFill>
              <a:effectLst/>
              <a:uLnTx/>
              <a:uFillTx/>
              <a:latin typeface="Calibri"/>
              <a:ea typeface="+mn-ea"/>
              <a:cs typeface="+mn-cs"/>
            </a:endParaRPr>
          </a:p>
        </p:txBody>
      </p:sp>
      <p:cxnSp>
        <p:nvCxnSpPr>
          <p:cNvPr id="31" name="Straight Connector 30"/>
          <p:cNvCxnSpPr>
            <a:stCxn id="30" idx="0"/>
            <a:endCxn id="29" idx="4"/>
          </p:cNvCxnSpPr>
          <p:nvPr/>
        </p:nvCxnSpPr>
        <p:spPr>
          <a:xfrm flipV="1">
            <a:off x="2021260" y="2950096"/>
            <a:ext cx="0" cy="1488674"/>
          </a:xfrm>
          <a:prstGeom prst="line">
            <a:avLst/>
          </a:prstGeom>
          <a:noFill/>
          <a:ln w="25400" cap="flat" cmpd="sng" algn="ctr">
            <a:solidFill>
              <a:srgbClr val="4F81BD"/>
            </a:solidFill>
            <a:prstDash val="dot"/>
          </a:ln>
          <a:effectLst>
            <a:outerShdw blurRad="40000" dist="20000" dir="5400000" rotWithShape="0">
              <a:srgbClr val="000000">
                <a:alpha val="38000"/>
              </a:srgbClr>
            </a:outerShdw>
          </a:effectLst>
        </p:spPr>
      </p:cxnSp>
      <p:cxnSp>
        <p:nvCxnSpPr>
          <p:cNvPr id="32" name="Connettore 1 43"/>
          <p:cNvCxnSpPr>
            <a:stCxn id="12" idx="6"/>
            <a:endCxn id="30" idx="2"/>
          </p:cNvCxnSpPr>
          <p:nvPr/>
        </p:nvCxnSpPr>
        <p:spPr>
          <a:xfrm>
            <a:off x="1449760" y="4324470"/>
            <a:ext cx="457200" cy="228600"/>
          </a:xfrm>
          <a:prstGeom prst="line">
            <a:avLst/>
          </a:prstGeom>
          <a:noFill/>
          <a:ln w="25400" cap="flat" cmpd="sng" algn="ctr">
            <a:solidFill>
              <a:srgbClr val="000000"/>
            </a:solidFill>
            <a:prstDash val="solid"/>
          </a:ln>
          <a:effectLst>
            <a:outerShdw blurRad="40000" dist="20000" dir="5400000" rotWithShape="0">
              <a:srgbClr val="000000">
                <a:alpha val="38000"/>
              </a:srgbClr>
            </a:outerShdw>
          </a:effectLst>
        </p:spPr>
      </p:cxnSp>
      <p:cxnSp>
        <p:nvCxnSpPr>
          <p:cNvPr id="33" name="Connettore 1 44"/>
          <p:cNvCxnSpPr>
            <a:stCxn id="25" idx="7"/>
            <a:endCxn id="30" idx="2"/>
          </p:cNvCxnSpPr>
          <p:nvPr/>
        </p:nvCxnSpPr>
        <p:spPr>
          <a:xfrm rot="5400000" flipH="1" flipV="1">
            <a:off x="1702032" y="4495920"/>
            <a:ext cx="147778" cy="262078"/>
          </a:xfrm>
          <a:prstGeom prst="line">
            <a:avLst/>
          </a:prstGeom>
          <a:noFill/>
          <a:ln w="25400" cap="flat" cmpd="sng" algn="ctr">
            <a:solidFill>
              <a:srgbClr val="000000"/>
            </a:solidFill>
            <a:prstDash val="solid"/>
          </a:ln>
          <a:effectLst>
            <a:outerShdw blurRad="40000" dist="20000" dir="5400000" rotWithShape="0">
              <a:srgbClr val="000000">
                <a:alpha val="38000"/>
              </a:srgbClr>
            </a:outerShdw>
          </a:effectLst>
        </p:spPr>
      </p:cxnSp>
      <p:sp>
        <p:nvSpPr>
          <p:cNvPr id="34" name="Ovale 39"/>
          <p:cNvSpPr/>
          <p:nvPr/>
        </p:nvSpPr>
        <p:spPr>
          <a:xfrm>
            <a:off x="992560" y="4895970"/>
            <a:ext cx="228600" cy="228600"/>
          </a:xfrm>
          <a:prstGeom prst="ellipse">
            <a:avLst/>
          </a:prstGeom>
          <a:solidFill>
            <a:srgbClr val="FF0000"/>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ysClr val="window" lastClr="FFFFFF"/>
              </a:solidFill>
              <a:effectLst/>
              <a:uLnTx/>
              <a:uFillTx/>
              <a:latin typeface="Calibri"/>
              <a:ea typeface="+mn-ea"/>
              <a:cs typeface="+mn-cs"/>
            </a:endParaRPr>
          </a:p>
        </p:txBody>
      </p:sp>
      <p:cxnSp>
        <p:nvCxnSpPr>
          <p:cNvPr id="35" name="Straight Connector 34"/>
          <p:cNvCxnSpPr/>
          <p:nvPr/>
        </p:nvCxnSpPr>
        <p:spPr bwMode="auto">
          <a:xfrm>
            <a:off x="323528" y="3933056"/>
            <a:ext cx="216024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41" name="TextBox 40"/>
          <p:cNvSpPr txBox="1"/>
          <p:nvPr/>
        </p:nvSpPr>
        <p:spPr>
          <a:xfrm>
            <a:off x="2771800" y="2388944"/>
            <a:ext cx="6019597" cy="3416320"/>
          </a:xfrm>
          <a:prstGeom prst="rect">
            <a:avLst/>
          </a:prstGeom>
          <a:noFill/>
        </p:spPr>
        <p:txBody>
          <a:bodyPr wrap="none" lIns="91440" tIns="45720" rIns="91440" bIns="45720" rtlCol="0" anchor="t">
            <a:spAutoFit/>
          </a:bodyPr>
          <a:lstStyle/>
          <a:p>
            <a:r>
              <a:rPr lang="en-US"/>
              <a:t>Multi-relational networks</a:t>
            </a:r>
          </a:p>
          <a:p>
            <a:r>
              <a:rPr lang="en-US"/>
              <a:t>(collaboration, leisure, bullying, knowledge exchange, </a:t>
            </a:r>
            <a:r>
              <a:rPr lang="mr-IN"/>
              <a:t>…</a:t>
            </a:r>
            <a:r>
              <a:rPr lang="sv-SE"/>
              <a:t>)</a:t>
            </a:r>
            <a:endParaRPr lang="sv-SE">
              <a:cs typeface="Arial"/>
            </a:endParaRPr>
          </a:p>
          <a:p>
            <a:endParaRPr lang="sv-SE"/>
          </a:p>
          <a:p>
            <a:r>
              <a:rPr lang="en-US"/>
              <a:t>Connections on different social network platforms</a:t>
            </a:r>
            <a:endParaRPr lang="en-US">
              <a:cs typeface="Arial"/>
            </a:endParaRPr>
          </a:p>
          <a:p>
            <a:r>
              <a:rPr lang="en-US"/>
              <a:t>(Twitter, YouTube, Facebook)</a:t>
            </a:r>
            <a:endParaRPr lang="en-US">
              <a:cs typeface="Arial"/>
            </a:endParaRPr>
          </a:p>
          <a:p>
            <a:endParaRPr lang="en-US"/>
          </a:p>
          <a:p>
            <a:r>
              <a:rPr lang="en-US"/>
              <a:t>Different types of connections on the same platform</a:t>
            </a:r>
            <a:endParaRPr lang="en-US">
              <a:cs typeface="Arial"/>
            </a:endParaRPr>
          </a:p>
          <a:p>
            <a:r>
              <a:rPr lang="en-US"/>
              <a:t>(follow, RT, reply, mention, like)</a:t>
            </a:r>
            <a:endParaRPr lang="en-US">
              <a:cs typeface="Arial"/>
            </a:endParaRPr>
          </a:p>
          <a:p>
            <a:endParaRPr lang="en-US"/>
          </a:p>
          <a:p>
            <a:r>
              <a:rPr lang="en-US"/>
              <a:t>Topical conversational networks</a:t>
            </a:r>
            <a:endParaRPr lang="en-US">
              <a:cs typeface="Arial"/>
            </a:endParaRPr>
          </a:p>
          <a:p>
            <a:r>
              <a:rPr lang="en-US"/>
              <a:t>(one topic per layer)</a:t>
            </a:r>
            <a:endParaRPr lang="en-US">
              <a:cs typeface="Arial"/>
            </a:endParaRPr>
          </a:p>
          <a:p>
            <a:r>
              <a:rPr lang="en-US"/>
              <a:t>see: Temporal Text Networks (Vega &amp; Magnani, 2018)</a:t>
            </a:r>
            <a:endParaRPr lang="en-US">
              <a:cs typeface="Arial"/>
            </a:endParaRPr>
          </a:p>
        </p:txBody>
      </p:sp>
    </p:spTree>
    <p:extLst>
      <p:ext uri="{BB962C8B-B14F-4D97-AF65-F5344CB8AC3E}">
        <p14:creationId xmlns:p14="http://schemas.microsoft.com/office/powerpoint/2010/main" val="694555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1">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4052676-A05D-48FB-8956-371ACA9F48D1}"/>
              </a:ext>
            </a:extLst>
          </p:cNvPr>
          <p:cNvSpPr txBox="1"/>
          <p:nvPr/>
        </p:nvSpPr>
        <p:spPr>
          <a:xfrm>
            <a:off x="368427" y="1916832"/>
            <a:ext cx="4572000" cy="369332"/>
          </a:xfrm>
          <a:prstGeom prst="rect">
            <a:avLst/>
          </a:prstGeom>
          <a:noFill/>
        </p:spPr>
        <p:txBody>
          <a:bodyPr wrap="square" lIns="91440" tIns="45720" rIns="91440" bIns="45720" anchor="t">
            <a:spAutoFit/>
          </a:bodyPr>
          <a:lstStyle/>
          <a:p>
            <a:r>
              <a:rPr lang="en-US" b="0">
                <a:solidFill>
                  <a:srgbClr val="0070C0"/>
                </a:solidFill>
                <a:effectLst/>
                <a:latin typeface="Consolas"/>
              </a:rPr>
              <a:t>net = </a:t>
            </a:r>
            <a:r>
              <a:rPr lang="en-US" b="0" err="1">
                <a:solidFill>
                  <a:srgbClr val="0070C0"/>
                </a:solidFill>
                <a:effectLst/>
                <a:latin typeface="Consolas"/>
              </a:rPr>
              <a:t>ml.data</a:t>
            </a:r>
            <a:r>
              <a:rPr lang="en-US" b="0">
                <a:solidFill>
                  <a:srgbClr val="0070C0"/>
                </a:solidFill>
                <a:effectLst/>
                <a:latin typeface="Consolas"/>
              </a:rPr>
              <a:t>("</a:t>
            </a:r>
            <a:r>
              <a:rPr lang="en-US" b="0" err="1">
                <a:solidFill>
                  <a:srgbClr val="0070C0"/>
                </a:solidFill>
                <a:effectLst/>
                <a:latin typeface="Consolas"/>
              </a:rPr>
              <a:t>aucs</a:t>
            </a:r>
            <a:r>
              <a:rPr lang="en-US" b="0">
                <a:solidFill>
                  <a:srgbClr val="0070C0"/>
                </a:solidFill>
                <a:effectLst/>
                <a:latin typeface="Consolas"/>
              </a:rPr>
              <a:t>")</a:t>
            </a:r>
          </a:p>
        </p:txBody>
      </p:sp>
      <p:sp>
        <p:nvSpPr>
          <p:cNvPr id="7" name="TextBox 6">
            <a:extLst>
              <a:ext uri="{FF2B5EF4-FFF2-40B4-BE49-F238E27FC236}">
                <a16:creationId xmlns:a16="http://schemas.microsoft.com/office/drawing/2014/main" id="{4E60C09A-B61F-4D10-A4D9-F501BEF0074B}"/>
              </a:ext>
            </a:extLst>
          </p:cNvPr>
          <p:cNvSpPr txBox="1"/>
          <p:nvPr/>
        </p:nvSpPr>
        <p:spPr>
          <a:xfrm>
            <a:off x="368427" y="2292328"/>
            <a:ext cx="9334397" cy="646331"/>
          </a:xfrm>
          <a:prstGeom prst="rect">
            <a:avLst/>
          </a:prstGeom>
          <a:noFill/>
        </p:spPr>
        <p:txBody>
          <a:bodyPr wrap="square" lIns="91440" tIns="45720" rIns="91440" bIns="45720" anchor="t">
            <a:spAutoFit/>
          </a:bodyPr>
          <a:lstStyle/>
          <a:p>
            <a:r>
              <a:rPr lang="en-US" b="0">
                <a:solidFill>
                  <a:srgbClr val="0070C0"/>
                </a:solidFill>
                <a:effectLst/>
                <a:latin typeface="Consolas"/>
              </a:rPr>
              <a:t>l1 = </a:t>
            </a:r>
            <a:r>
              <a:rPr lang="en-US" b="0" err="1">
                <a:solidFill>
                  <a:srgbClr val="0070C0"/>
                </a:solidFill>
                <a:effectLst/>
                <a:latin typeface="Consolas"/>
              </a:rPr>
              <a:t>ml.layout_multiforce</a:t>
            </a:r>
            <a:r>
              <a:rPr lang="en-US" b="0">
                <a:solidFill>
                  <a:srgbClr val="0070C0"/>
                </a:solidFill>
                <a:effectLst/>
                <a:latin typeface="Consolas"/>
              </a:rPr>
              <a:t>(net, </a:t>
            </a:r>
            <a:r>
              <a:rPr lang="en-US" b="0" err="1">
                <a:solidFill>
                  <a:srgbClr val="0070C0"/>
                </a:solidFill>
                <a:effectLst/>
                <a:latin typeface="Consolas"/>
              </a:rPr>
              <a:t>w_inter</a:t>
            </a:r>
            <a:r>
              <a:rPr lang="en-US" b="0">
                <a:solidFill>
                  <a:srgbClr val="0070C0"/>
                </a:solidFill>
                <a:effectLst/>
                <a:latin typeface="Consolas"/>
              </a:rPr>
              <a:t> = [0], gravity = [1])</a:t>
            </a:r>
          </a:p>
          <a:p>
            <a:r>
              <a:rPr lang="en-US" b="0" err="1">
                <a:solidFill>
                  <a:srgbClr val="0070C0"/>
                </a:solidFill>
                <a:effectLst/>
                <a:latin typeface="Consolas"/>
              </a:rPr>
              <a:t>ml.plot</a:t>
            </a:r>
            <a:r>
              <a:rPr lang="en-US" b="0">
                <a:solidFill>
                  <a:srgbClr val="0070C0"/>
                </a:solidFill>
                <a:effectLst/>
                <a:latin typeface="Consolas"/>
              </a:rPr>
              <a:t>(net, layout = l1, grid = [2, 3], </a:t>
            </a:r>
            <a:r>
              <a:rPr lang="en-US" b="0" err="1">
                <a:solidFill>
                  <a:srgbClr val="0070C0"/>
                </a:solidFill>
                <a:effectLst/>
                <a:latin typeface="Consolas"/>
              </a:rPr>
              <a:t>vertex_labels</a:t>
            </a:r>
            <a:r>
              <a:rPr lang="en-US" b="0">
                <a:solidFill>
                  <a:srgbClr val="0070C0"/>
                </a:solidFill>
                <a:effectLst/>
                <a:latin typeface="Consolas"/>
              </a:rPr>
              <a:t> = [""])</a:t>
            </a:r>
          </a:p>
        </p:txBody>
      </p:sp>
      <p:pic>
        <p:nvPicPr>
          <p:cNvPr id="9" name="Picture 8">
            <a:extLst>
              <a:ext uri="{FF2B5EF4-FFF2-40B4-BE49-F238E27FC236}">
                <a16:creationId xmlns:a16="http://schemas.microsoft.com/office/drawing/2014/main" id="{B630DAB0-E62F-41EB-959B-72B9A8DE0D57}"/>
              </a:ext>
            </a:extLst>
          </p:cNvPr>
          <p:cNvPicPr>
            <a:picLocks noChangeAspect="1"/>
          </p:cNvPicPr>
          <p:nvPr/>
        </p:nvPicPr>
        <p:blipFill>
          <a:blip r:embed="rId2"/>
          <a:stretch>
            <a:fillRect/>
          </a:stretch>
        </p:blipFill>
        <p:spPr>
          <a:xfrm>
            <a:off x="2123728" y="2996952"/>
            <a:ext cx="5292080" cy="3510108"/>
          </a:xfrm>
          <a:prstGeom prst="rect">
            <a:avLst/>
          </a:prstGeom>
        </p:spPr>
      </p:pic>
    </p:spTree>
    <p:extLst>
      <p:ext uri="{BB962C8B-B14F-4D97-AF65-F5344CB8AC3E}">
        <p14:creationId xmlns:p14="http://schemas.microsoft.com/office/powerpoint/2010/main" val="37987161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0000B2E-DFC5-4AB6-9EBE-66040A4CD8C0}"/>
              </a:ext>
            </a:extLst>
          </p:cNvPr>
          <p:cNvSpPr txBox="1"/>
          <p:nvPr/>
        </p:nvSpPr>
        <p:spPr>
          <a:xfrm>
            <a:off x="143508" y="1772816"/>
            <a:ext cx="8947904" cy="923330"/>
          </a:xfrm>
          <a:prstGeom prst="rect">
            <a:avLst/>
          </a:prstGeom>
          <a:noFill/>
        </p:spPr>
        <p:txBody>
          <a:bodyPr wrap="square" lIns="91440" tIns="45720" rIns="91440" bIns="45720" anchor="t">
            <a:spAutoFit/>
          </a:bodyPr>
          <a:lstStyle/>
          <a:p>
            <a:r>
              <a:rPr lang="en-US" b="0">
                <a:solidFill>
                  <a:srgbClr val="0070C0"/>
                </a:solidFill>
                <a:effectLst/>
                <a:latin typeface="Consolas"/>
              </a:rPr>
              <a:t>l2 = </a:t>
            </a:r>
            <a:r>
              <a:rPr lang="en-US" b="0" err="1">
                <a:solidFill>
                  <a:srgbClr val="0070C0"/>
                </a:solidFill>
                <a:effectLst/>
                <a:latin typeface="Consolas"/>
              </a:rPr>
              <a:t>ml.layout_multiforce</a:t>
            </a:r>
            <a:r>
              <a:rPr lang="en-US" b="0">
                <a:solidFill>
                  <a:srgbClr val="0070C0"/>
                </a:solidFill>
                <a:effectLst/>
                <a:latin typeface="Consolas"/>
              </a:rPr>
              <a:t>(net, </a:t>
            </a:r>
            <a:r>
              <a:rPr lang="en-US" b="0" err="1">
                <a:solidFill>
                  <a:srgbClr val="0070C0"/>
                </a:solidFill>
                <a:effectLst/>
                <a:latin typeface="Consolas"/>
              </a:rPr>
              <a:t>w_inter</a:t>
            </a:r>
            <a:r>
              <a:rPr lang="en-US" b="0">
                <a:solidFill>
                  <a:srgbClr val="0070C0"/>
                </a:solidFill>
                <a:effectLst/>
                <a:latin typeface="Consolas"/>
              </a:rPr>
              <a:t> = [1], </a:t>
            </a:r>
            <a:r>
              <a:rPr lang="en-US" b="0" err="1">
                <a:solidFill>
                  <a:srgbClr val="0070C0"/>
                </a:solidFill>
                <a:effectLst/>
                <a:latin typeface="Consolas"/>
              </a:rPr>
              <a:t>w_in</a:t>
            </a:r>
            <a:r>
              <a:rPr lang="en-US" b="0">
                <a:solidFill>
                  <a:srgbClr val="0070C0"/>
                </a:solidFill>
                <a:effectLst/>
                <a:latin typeface="Consolas"/>
              </a:rPr>
              <a:t> = [1, 0, 0, 0, 0], </a:t>
            </a:r>
            <a:r>
              <a:rPr lang="en-US">
                <a:solidFill>
                  <a:srgbClr val="0070C0"/>
                </a:solidFill>
                <a:latin typeface="Consolas"/>
              </a:rPr>
              <a:t>    </a:t>
            </a:r>
            <a:r>
              <a:rPr lang="en-US" b="0">
                <a:solidFill>
                  <a:srgbClr val="0070C0"/>
                </a:solidFill>
                <a:effectLst/>
                <a:latin typeface="Consolas"/>
              </a:rPr>
              <a:t>gravity = [1, 0, 0, 0, 0])</a:t>
            </a:r>
          </a:p>
          <a:p>
            <a:r>
              <a:rPr lang="en-US" b="0" err="1">
                <a:solidFill>
                  <a:srgbClr val="0070C0"/>
                </a:solidFill>
                <a:effectLst/>
                <a:latin typeface="Consolas"/>
              </a:rPr>
              <a:t>ml.plot</a:t>
            </a:r>
            <a:r>
              <a:rPr lang="en-US" b="0">
                <a:solidFill>
                  <a:srgbClr val="0070C0"/>
                </a:solidFill>
                <a:effectLst/>
                <a:latin typeface="Consolas"/>
              </a:rPr>
              <a:t>(net, layout = l2, grid = [2, 3], </a:t>
            </a:r>
            <a:r>
              <a:rPr lang="en-US" b="0" err="1">
                <a:solidFill>
                  <a:srgbClr val="0070C0"/>
                </a:solidFill>
                <a:effectLst/>
                <a:latin typeface="Consolas"/>
              </a:rPr>
              <a:t>vertex_labels</a:t>
            </a:r>
            <a:r>
              <a:rPr lang="en-US" b="0">
                <a:solidFill>
                  <a:srgbClr val="0070C0"/>
                </a:solidFill>
                <a:effectLst/>
                <a:latin typeface="Consolas"/>
              </a:rPr>
              <a:t> = [""])</a:t>
            </a:r>
          </a:p>
        </p:txBody>
      </p:sp>
      <p:pic>
        <p:nvPicPr>
          <p:cNvPr id="7" name="Picture 6">
            <a:extLst>
              <a:ext uri="{FF2B5EF4-FFF2-40B4-BE49-F238E27FC236}">
                <a16:creationId xmlns:a16="http://schemas.microsoft.com/office/drawing/2014/main" id="{F8CA8034-973B-4A2D-B93C-C6393ACD592C}"/>
              </a:ext>
            </a:extLst>
          </p:cNvPr>
          <p:cNvPicPr>
            <a:picLocks noChangeAspect="1"/>
          </p:cNvPicPr>
          <p:nvPr/>
        </p:nvPicPr>
        <p:blipFill>
          <a:blip r:embed="rId2"/>
          <a:stretch>
            <a:fillRect/>
          </a:stretch>
        </p:blipFill>
        <p:spPr>
          <a:xfrm>
            <a:off x="1704152" y="2780928"/>
            <a:ext cx="5735695" cy="3941489"/>
          </a:xfrm>
          <a:prstGeom prst="rect">
            <a:avLst/>
          </a:prstGeom>
        </p:spPr>
      </p:pic>
    </p:spTree>
    <p:extLst>
      <p:ext uri="{BB962C8B-B14F-4D97-AF65-F5344CB8AC3E}">
        <p14:creationId xmlns:p14="http://schemas.microsoft.com/office/powerpoint/2010/main" val="3969690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A66030-4662-4CE5-B292-D4CCFECC34DB}"/>
              </a:ext>
            </a:extLst>
          </p:cNvPr>
          <p:cNvSpPr>
            <a:spLocks noGrp="1"/>
          </p:cNvSpPr>
          <p:nvPr>
            <p:ph type="title"/>
          </p:nvPr>
        </p:nvSpPr>
        <p:spPr/>
        <p:txBody>
          <a:bodyPr/>
          <a:lstStyle/>
          <a:p>
            <a:r>
              <a:rPr lang="en-US"/>
              <a:t>visual exploration</a:t>
            </a:r>
          </a:p>
        </p:txBody>
      </p:sp>
      <p:sp>
        <p:nvSpPr>
          <p:cNvPr id="5" name="TextBox 4">
            <a:extLst>
              <a:ext uri="{FF2B5EF4-FFF2-40B4-BE49-F238E27FC236}">
                <a16:creationId xmlns:a16="http://schemas.microsoft.com/office/drawing/2014/main" id="{ADAA5245-F2C2-4130-9ED5-61AEA0D98802}"/>
              </a:ext>
            </a:extLst>
          </p:cNvPr>
          <p:cNvSpPr txBox="1"/>
          <p:nvPr/>
        </p:nvSpPr>
        <p:spPr>
          <a:xfrm>
            <a:off x="290017" y="1720840"/>
            <a:ext cx="8563965" cy="3416320"/>
          </a:xfrm>
          <a:prstGeom prst="rect">
            <a:avLst/>
          </a:prstGeom>
          <a:noFill/>
        </p:spPr>
        <p:txBody>
          <a:bodyPr wrap="square" lIns="91440" tIns="45720" rIns="91440" bIns="45720" rtlCol="0" anchor="t">
            <a:spAutoFit/>
          </a:bodyPr>
          <a:lstStyle/>
          <a:p>
            <a:r>
              <a:rPr lang="en-US" dirty="0">
                <a:solidFill>
                  <a:srgbClr val="0070C0"/>
                </a:solidFill>
                <a:latin typeface="Consolas"/>
              </a:rPr>
              <a:t>groups = </a:t>
            </a:r>
            <a:r>
              <a:rPr lang="en-US" dirty="0" err="1">
                <a:solidFill>
                  <a:srgbClr val="0070C0"/>
                </a:solidFill>
                <a:latin typeface="Consolas"/>
              </a:rPr>
              <a:t>ml.get_values</a:t>
            </a:r>
            <a:r>
              <a:rPr lang="en-US" dirty="0">
                <a:solidFill>
                  <a:srgbClr val="0070C0"/>
                </a:solidFill>
                <a:latin typeface="Consolas"/>
              </a:rPr>
              <a:t>(net, </a:t>
            </a:r>
          </a:p>
          <a:p>
            <a:r>
              <a:rPr lang="en-US" dirty="0">
                <a:solidFill>
                  <a:srgbClr val="0070C0"/>
                </a:solidFill>
                <a:latin typeface="Consolas"/>
              </a:rPr>
              <a:t>                      actors = </a:t>
            </a:r>
            <a:r>
              <a:rPr lang="en-US" dirty="0" err="1">
                <a:solidFill>
                  <a:srgbClr val="0070C0"/>
                </a:solidFill>
                <a:latin typeface="Consolas"/>
              </a:rPr>
              <a:t>ml.vertices</a:t>
            </a:r>
            <a:r>
              <a:rPr lang="en-US" dirty="0">
                <a:solidFill>
                  <a:srgbClr val="0070C0"/>
                </a:solidFill>
                <a:latin typeface="Consolas"/>
              </a:rPr>
              <a:t>(net)["actor"],</a:t>
            </a:r>
          </a:p>
          <a:p>
            <a:r>
              <a:rPr lang="en-US" dirty="0">
                <a:solidFill>
                  <a:srgbClr val="0070C0"/>
                </a:solidFill>
                <a:latin typeface="Consolas"/>
              </a:rPr>
              <a:t>                      attribute = “group")</a:t>
            </a:r>
            <a:endParaRPr lang="en-US" dirty="0"/>
          </a:p>
          <a:p>
            <a:endParaRPr lang="en-US" dirty="0">
              <a:solidFill>
                <a:srgbClr val="0070C0"/>
              </a:solidFill>
              <a:latin typeface="Consolas" panose="020B0609020204030204" pitchFamily="49" charset="0"/>
            </a:endParaRPr>
          </a:p>
          <a:p>
            <a:r>
              <a:rPr lang="en-US" dirty="0">
                <a:solidFill>
                  <a:srgbClr val="0070C0"/>
                </a:solidFill>
                <a:latin typeface="Consolas"/>
              </a:rPr>
              <a:t>gr = ml.values2graphics(groups)</a:t>
            </a:r>
            <a:br>
              <a:rPr lang="en-US" dirty="0">
                <a:solidFill>
                  <a:srgbClr val="0070C0"/>
                </a:solidFill>
                <a:latin typeface="Consolas" panose="020B0609020204030204" pitchFamily="49" charset="0"/>
              </a:rPr>
            </a:br>
            <a:endParaRPr lang="en-US" dirty="0">
              <a:solidFill>
                <a:srgbClr val="0070C0"/>
              </a:solidFill>
              <a:latin typeface="Consolas" panose="020B0609020204030204" pitchFamily="49" charset="0"/>
            </a:endParaRPr>
          </a:p>
          <a:p>
            <a:r>
              <a:rPr lang="en-US" dirty="0" err="1">
                <a:solidFill>
                  <a:srgbClr val="0070C0"/>
                </a:solidFill>
                <a:latin typeface="Consolas"/>
              </a:rPr>
              <a:t>ml.plot</a:t>
            </a:r>
            <a:r>
              <a:rPr lang="en-US" dirty="0">
                <a:solidFill>
                  <a:srgbClr val="0070C0"/>
                </a:solidFill>
                <a:latin typeface="Consolas"/>
              </a:rPr>
              <a:t>(net, layout = l1, grid = [2, 3], </a:t>
            </a:r>
          </a:p>
          <a:p>
            <a:r>
              <a:rPr lang="en-US" dirty="0">
                <a:solidFill>
                  <a:srgbClr val="0070C0"/>
                </a:solidFill>
                <a:latin typeface="Consolas"/>
              </a:rPr>
              <a:t>	</a:t>
            </a:r>
            <a:r>
              <a:rPr lang="en-US" dirty="0" err="1">
                <a:solidFill>
                  <a:srgbClr val="0070C0"/>
                </a:solidFill>
                <a:latin typeface="Consolas"/>
              </a:rPr>
              <a:t>vertex_labels</a:t>
            </a:r>
            <a:r>
              <a:rPr lang="en-US" dirty="0">
                <a:solidFill>
                  <a:srgbClr val="0070C0"/>
                </a:solidFill>
                <a:latin typeface="Consolas"/>
              </a:rPr>
              <a:t> = "",</a:t>
            </a:r>
          </a:p>
          <a:p>
            <a:r>
              <a:rPr lang="en-US" dirty="0">
                <a:solidFill>
                  <a:srgbClr val="0070C0"/>
                </a:solidFill>
                <a:latin typeface="Consolas"/>
              </a:rPr>
              <a:t>	</a:t>
            </a:r>
            <a:r>
              <a:rPr lang="en-US" dirty="0" err="1">
                <a:solidFill>
                  <a:srgbClr val="0070C0"/>
                </a:solidFill>
                <a:latin typeface="Consolas"/>
              </a:rPr>
              <a:t>vertex_color</a:t>
            </a:r>
            <a:r>
              <a:rPr lang="en-US" dirty="0">
                <a:solidFill>
                  <a:srgbClr val="0070C0"/>
                </a:solidFill>
                <a:latin typeface="Consolas"/>
              </a:rPr>
              <a:t> = gr["colors"], </a:t>
            </a:r>
            <a:endParaRPr lang="en-US" dirty="0">
              <a:solidFill>
                <a:srgbClr val="0070C0"/>
              </a:solidFill>
              <a:latin typeface="Consolas" panose="020B0609020204030204" pitchFamily="49" charset="0"/>
            </a:endParaRPr>
          </a:p>
          <a:p>
            <a:r>
              <a:rPr lang="en-US" dirty="0">
                <a:solidFill>
                  <a:srgbClr val="0070C0"/>
                </a:solidFill>
                <a:latin typeface="Consolas"/>
              </a:rPr>
              <a:t>	legend = gr["legend"], </a:t>
            </a:r>
            <a:endParaRPr lang="en-US" dirty="0">
              <a:solidFill>
                <a:srgbClr val="0070C0"/>
              </a:solidFill>
              <a:latin typeface="Consolas" panose="020B0609020204030204" pitchFamily="49" charset="0"/>
            </a:endParaRPr>
          </a:p>
          <a:p>
            <a:r>
              <a:rPr lang="en-US" dirty="0">
                <a:solidFill>
                  <a:srgbClr val="0070C0"/>
                </a:solidFill>
                <a:latin typeface="Consolas"/>
              </a:rPr>
              <a:t>	</a:t>
            </a:r>
            <a:r>
              <a:rPr lang="en-US" dirty="0" err="1">
                <a:solidFill>
                  <a:srgbClr val="0070C0"/>
                </a:solidFill>
                <a:latin typeface="Consolas"/>
              </a:rPr>
              <a:t>legend_loc</a:t>
            </a:r>
            <a:r>
              <a:rPr lang="en-US" dirty="0">
                <a:solidFill>
                  <a:srgbClr val="0070C0"/>
                </a:solidFill>
                <a:latin typeface="Consolas"/>
              </a:rPr>
              <a:t> = [.73,1])</a:t>
            </a:r>
          </a:p>
          <a:p>
            <a:endParaRPr lang="en-US" dirty="0">
              <a:latin typeface="Consolas" panose="020B0609020204030204" pitchFamily="49" charset="0"/>
            </a:endParaRPr>
          </a:p>
        </p:txBody>
      </p:sp>
      <p:pic>
        <p:nvPicPr>
          <p:cNvPr id="3" name="Picture 2" descr="Chart&#10;&#10;Description automatically generated">
            <a:extLst>
              <a:ext uri="{FF2B5EF4-FFF2-40B4-BE49-F238E27FC236}">
                <a16:creationId xmlns:a16="http://schemas.microsoft.com/office/drawing/2014/main" id="{822BAB43-D4D9-42E6-A194-B2318B197151}"/>
              </a:ext>
            </a:extLst>
          </p:cNvPr>
          <p:cNvPicPr>
            <a:picLocks noChangeAspect="1"/>
          </p:cNvPicPr>
          <p:nvPr/>
        </p:nvPicPr>
        <p:blipFill>
          <a:blip r:embed="rId2"/>
          <a:stretch>
            <a:fillRect/>
          </a:stretch>
        </p:blipFill>
        <p:spPr>
          <a:xfrm>
            <a:off x="4888089" y="4041978"/>
            <a:ext cx="4255911" cy="2816021"/>
          </a:xfrm>
          <a:prstGeom prst="rect">
            <a:avLst/>
          </a:prstGeom>
        </p:spPr>
      </p:pic>
    </p:spTree>
    <p:extLst>
      <p:ext uri="{BB962C8B-B14F-4D97-AF65-F5344CB8AC3E}">
        <p14:creationId xmlns:p14="http://schemas.microsoft.com/office/powerpoint/2010/main" val="17553856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A66030-4662-4CE5-B292-D4CCFECC34DB}"/>
              </a:ext>
            </a:extLst>
          </p:cNvPr>
          <p:cNvSpPr>
            <a:spLocks noGrp="1"/>
          </p:cNvSpPr>
          <p:nvPr>
            <p:ph type="title"/>
          </p:nvPr>
        </p:nvSpPr>
        <p:spPr/>
        <p:txBody>
          <a:bodyPr/>
          <a:lstStyle/>
          <a:p>
            <a:r>
              <a:rPr lang="en-US"/>
              <a:t>Task: visual exploration</a:t>
            </a:r>
          </a:p>
        </p:txBody>
      </p:sp>
      <p:sp>
        <p:nvSpPr>
          <p:cNvPr id="5" name="TextBox 4">
            <a:extLst>
              <a:ext uri="{FF2B5EF4-FFF2-40B4-BE49-F238E27FC236}">
                <a16:creationId xmlns:a16="http://schemas.microsoft.com/office/drawing/2014/main" id="{ADAA5245-F2C2-4130-9ED5-61AEA0D98802}"/>
              </a:ext>
            </a:extLst>
          </p:cNvPr>
          <p:cNvSpPr txBox="1"/>
          <p:nvPr/>
        </p:nvSpPr>
        <p:spPr>
          <a:xfrm>
            <a:off x="580035" y="2617133"/>
            <a:ext cx="8563965" cy="1754326"/>
          </a:xfrm>
          <a:prstGeom prst="rect">
            <a:avLst/>
          </a:prstGeom>
          <a:noFill/>
        </p:spPr>
        <p:txBody>
          <a:bodyPr wrap="square" lIns="91440" tIns="45720" rIns="91440" bIns="45720" rtlCol="0" anchor="t">
            <a:spAutoFit/>
          </a:bodyPr>
          <a:lstStyle/>
          <a:p>
            <a:r>
              <a:rPr lang="en-US" dirty="0">
                <a:latin typeface="Consolas"/>
              </a:rPr>
              <a:t>Use the code in the previous slides to visualize:</a:t>
            </a:r>
            <a:br>
              <a:rPr lang="en-US" dirty="0">
                <a:latin typeface="Consolas"/>
              </a:rPr>
            </a:br>
            <a:r>
              <a:rPr lang="en-US" dirty="0">
                <a:latin typeface="Consolas"/>
              </a:rPr>
              <a:t>- the network coloring each node according to its “group” attribute. </a:t>
            </a:r>
          </a:p>
          <a:p>
            <a:pPr marL="285750" indent="-285750">
              <a:buFontTx/>
              <a:buChar char="-"/>
            </a:pPr>
            <a:r>
              <a:rPr lang="en-US" dirty="0">
                <a:latin typeface="Consolas" panose="020B0609020204030204" pitchFamily="49" charset="0"/>
              </a:rPr>
              <a:t>Try both with and without inter-layer alignment (any value), which strategy provides most insights?</a:t>
            </a:r>
          </a:p>
          <a:p>
            <a:r>
              <a:rPr lang="en-US" dirty="0">
                <a:latin typeface="Consolas" panose="020B0609020204030204" pitchFamily="49" charset="0"/>
              </a:rPr>
              <a:t> (6 minutes)</a:t>
            </a:r>
          </a:p>
        </p:txBody>
      </p:sp>
    </p:spTree>
    <p:extLst>
      <p:ext uri="{BB962C8B-B14F-4D97-AF65-F5344CB8AC3E}">
        <p14:creationId xmlns:p14="http://schemas.microsoft.com/office/powerpoint/2010/main" val="29607361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A96DE5-0D55-4527-BC7E-D09871287968}"/>
              </a:ext>
            </a:extLst>
          </p:cNvPr>
          <p:cNvPicPr>
            <a:picLocks noChangeAspect="1"/>
          </p:cNvPicPr>
          <p:nvPr/>
        </p:nvPicPr>
        <p:blipFill>
          <a:blip r:embed="rId2"/>
          <a:stretch>
            <a:fillRect/>
          </a:stretch>
        </p:blipFill>
        <p:spPr>
          <a:xfrm>
            <a:off x="1691680" y="-10605"/>
            <a:ext cx="5074398" cy="3439605"/>
          </a:xfrm>
          <a:prstGeom prst="rect">
            <a:avLst/>
          </a:prstGeom>
        </p:spPr>
      </p:pic>
      <p:pic>
        <p:nvPicPr>
          <p:cNvPr id="7" name="Picture 6">
            <a:extLst>
              <a:ext uri="{FF2B5EF4-FFF2-40B4-BE49-F238E27FC236}">
                <a16:creationId xmlns:a16="http://schemas.microsoft.com/office/drawing/2014/main" id="{E148127B-33E4-4F64-A590-C048E7B2E03C}"/>
              </a:ext>
            </a:extLst>
          </p:cNvPr>
          <p:cNvPicPr>
            <a:picLocks noChangeAspect="1"/>
          </p:cNvPicPr>
          <p:nvPr/>
        </p:nvPicPr>
        <p:blipFill>
          <a:blip r:embed="rId3"/>
          <a:stretch>
            <a:fillRect/>
          </a:stretch>
        </p:blipFill>
        <p:spPr>
          <a:xfrm>
            <a:off x="1704508" y="3423330"/>
            <a:ext cx="5074398" cy="3430948"/>
          </a:xfrm>
          <a:prstGeom prst="rect">
            <a:avLst/>
          </a:prstGeom>
        </p:spPr>
      </p:pic>
      <p:sp>
        <p:nvSpPr>
          <p:cNvPr id="8" name="TextBox 7">
            <a:extLst>
              <a:ext uri="{FF2B5EF4-FFF2-40B4-BE49-F238E27FC236}">
                <a16:creationId xmlns:a16="http://schemas.microsoft.com/office/drawing/2014/main" id="{267E3B00-1E4A-4439-9327-E4E3050F0188}"/>
              </a:ext>
            </a:extLst>
          </p:cNvPr>
          <p:cNvSpPr txBox="1"/>
          <p:nvPr/>
        </p:nvSpPr>
        <p:spPr>
          <a:xfrm>
            <a:off x="7092280" y="1484784"/>
            <a:ext cx="1351652" cy="369332"/>
          </a:xfrm>
          <a:prstGeom prst="rect">
            <a:avLst/>
          </a:prstGeom>
          <a:noFill/>
        </p:spPr>
        <p:txBody>
          <a:bodyPr wrap="none" rtlCol="0">
            <a:spAutoFit/>
          </a:bodyPr>
          <a:lstStyle/>
          <a:p>
            <a:r>
              <a:rPr lang="en-US"/>
              <a:t>Not aligned</a:t>
            </a:r>
          </a:p>
        </p:txBody>
      </p:sp>
      <p:sp>
        <p:nvSpPr>
          <p:cNvPr id="9" name="TextBox 8">
            <a:extLst>
              <a:ext uri="{FF2B5EF4-FFF2-40B4-BE49-F238E27FC236}">
                <a16:creationId xmlns:a16="http://schemas.microsoft.com/office/drawing/2014/main" id="{FDC3AF3B-3B26-4CF4-B9DC-A75970FEE915}"/>
              </a:ext>
            </a:extLst>
          </p:cNvPr>
          <p:cNvSpPr txBox="1"/>
          <p:nvPr/>
        </p:nvSpPr>
        <p:spPr>
          <a:xfrm>
            <a:off x="7071575" y="4954138"/>
            <a:ext cx="954107" cy="369332"/>
          </a:xfrm>
          <a:prstGeom prst="rect">
            <a:avLst/>
          </a:prstGeom>
          <a:noFill/>
        </p:spPr>
        <p:txBody>
          <a:bodyPr wrap="none" rtlCol="0">
            <a:spAutoFit/>
          </a:bodyPr>
          <a:lstStyle/>
          <a:p>
            <a:r>
              <a:rPr lang="en-US"/>
              <a:t>Aligned</a:t>
            </a:r>
          </a:p>
        </p:txBody>
      </p:sp>
    </p:spTree>
    <p:extLst>
      <p:ext uri="{BB962C8B-B14F-4D97-AF65-F5344CB8AC3E}">
        <p14:creationId xmlns:p14="http://schemas.microsoft.com/office/powerpoint/2010/main" val="34519271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63D3C-93A6-44D0-907E-69B69574669C}"/>
              </a:ext>
            </a:extLst>
          </p:cNvPr>
          <p:cNvSpPr>
            <a:spLocks noGrp="1"/>
          </p:cNvSpPr>
          <p:nvPr>
            <p:ph type="title"/>
          </p:nvPr>
        </p:nvSpPr>
        <p:spPr/>
        <p:txBody>
          <a:bodyPr/>
          <a:lstStyle/>
          <a:p>
            <a:r>
              <a:rPr lang="en-US">
                <a:cs typeface="Arial"/>
              </a:rPr>
              <a:t>Some final considerations</a:t>
            </a:r>
            <a:endParaRPr lang="en-US"/>
          </a:p>
        </p:txBody>
      </p:sp>
      <p:sp>
        <p:nvSpPr>
          <p:cNvPr id="3" name="Content Placeholder 2">
            <a:extLst>
              <a:ext uri="{FF2B5EF4-FFF2-40B4-BE49-F238E27FC236}">
                <a16:creationId xmlns:a16="http://schemas.microsoft.com/office/drawing/2014/main" id="{EAC83677-DDBC-4F4C-9714-EA37FE13FDD4}"/>
              </a:ext>
            </a:extLst>
          </p:cNvPr>
          <p:cNvSpPr>
            <a:spLocks noGrp="1"/>
          </p:cNvSpPr>
          <p:nvPr>
            <p:ph idx="1"/>
          </p:nvPr>
        </p:nvSpPr>
        <p:spPr/>
        <p:txBody>
          <a:bodyPr/>
          <a:lstStyle/>
          <a:p>
            <a:r>
              <a:rPr lang="en-US">
                <a:cs typeface="Arial"/>
              </a:rPr>
              <a:t>Multilayer network visualization is in its infancy, and will be a very active research sub-area in the near future (according to us).</a:t>
            </a:r>
            <a:endParaRPr lang="en-US"/>
          </a:p>
          <a:p>
            <a:r>
              <a:rPr lang="en-US">
                <a:cs typeface="Arial"/>
              </a:rPr>
              <a:t>If interested, look at what the visualization community is doing: McGee et al. (2019).</a:t>
            </a:r>
          </a:p>
          <a:p>
            <a:r>
              <a:rPr lang="en-US">
                <a:cs typeface="Arial"/>
              </a:rPr>
              <a:t>The approach presented above can be useful for small networks.</a:t>
            </a:r>
          </a:p>
          <a:p>
            <a:pPr lvl="1"/>
            <a:r>
              <a:rPr lang="en-US">
                <a:cs typeface="Arial"/>
              </a:rPr>
              <a:t>Otherwise we will need interactivity.</a:t>
            </a:r>
          </a:p>
          <a:p>
            <a:r>
              <a:rPr lang="en-US">
                <a:cs typeface="Arial"/>
              </a:rPr>
              <a:t>Later we cover network measures: these can also be visualized with traditional types of plots without plotting the network structure.</a:t>
            </a:r>
          </a:p>
        </p:txBody>
      </p:sp>
    </p:spTree>
    <p:extLst>
      <p:ext uri="{BB962C8B-B14F-4D97-AF65-F5344CB8AC3E}">
        <p14:creationId xmlns:p14="http://schemas.microsoft.com/office/powerpoint/2010/main" val="18558662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MEASURES</a:t>
            </a:r>
          </a:p>
        </p:txBody>
      </p:sp>
      <p:sp>
        <p:nvSpPr>
          <p:cNvPr id="3" name="Text Placeholder 2"/>
          <p:cNvSpPr>
            <a:spLocks noGrp="1"/>
          </p:cNvSpPr>
          <p:nvPr>
            <p:ph type="body" idx="1"/>
          </p:nvPr>
        </p:nvSpPr>
        <p:spPr/>
        <p:txBody>
          <a:bodyPr/>
          <a:lstStyle/>
          <a:p>
            <a:r>
              <a:rPr lang="en-US"/>
              <a:t>Part 3</a:t>
            </a:r>
          </a:p>
        </p:txBody>
      </p:sp>
    </p:spTree>
    <p:extLst>
      <p:ext uri="{BB962C8B-B14F-4D97-AF65-F5344CB8AC3E}">
        <p14:creationId xmlns:p14="http://schemas.microsoft.com/office/powerpoint/2010/main" val="4526421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statistics</a:t>
            </a:r>
          </a:p>
        </p:txBody>
      </p:sp>
      <p:sp>
        <p:nvSpPr>
          <p:cNvPr id="7" name="TextBox 6">
            <a:extLst>
              <a:ext uri="{FF2B5EF4-FFF2-40B4-BE49-F238E27FC236}">
                <a16:creationId xmlns:a16="http://schemas.microsoft.com/office/drawing/2014/main" id="{6B60EBB2-F829-47BC-854F-9A0A277D616D}"/>
              </a:ext>
            </a:extLst>
          </p:cNvPr>
          <p:cNvSpPr txBox="1"/>
          <p:nvPr/>
        </p:nvSpPr>
        <p:spPr>
          <a:xfrm>
            <a:off x="540544" y="1956472"/>
            <a:ext cx="7711634" cy="2862322"/>
          </a:xfrm>
          <a:prstGeom prst="rect">
            <a:avLst/>
          </a:prstGeom>
          <a:noFill/>
        </p:spPr>
        <p:txBody>
          <a:bodyPr wrap="square" rtlCol="0">
            <a:spAutoFit/>
          </a:bodyPr>
          <a:lstStyle/>
          <a:p>
            <a:r>
              <a:rPr lang="en-US" dirty="0"/>
              <a:t>We can focus on each layer at a time, considering it as an independent graph. For example, </a:t>
            </a:r>
            <a:r>
              <a:rPr lang="en-US" dirty="0" err="1">
                <a:solidFill>
                  <a:srgbClr val="0070C0"/>
                </a:solidFill>
                <a:latin typeface="Consolas"/>
              </a:rPr>
              <a:t>ml.summary</a:t>
            </a:r>
            <a:r>
              <a:rPr lang="en-US" dirty="0">
                <a:solidFill>
                  <a:srgbClr val="0070C0"/>
                </a:solidFill>
                <a:latin typeface="Consolas"/>
              </a:rPr>
              <a:t>()</a:t>
            </a:r>
            <a:r>
              <a:rPr lang="en-US" dirty="0"/>
              <a:t> computes a selection of measures on all the layers, and also on the flattened network.</a:t>
            </a:r>
          </a:p>
          <a:p>
            <a:endParaRPr lang="en-US" dirty="0">
              <a:solidFill>
                <a:srgbClr val="000000"/>
              </a:solidFill>
              <a:latin typeface="Arial"/>
              <a:ea typeface="ＭＳ Ｐゴシック"/>
            </a:endParaRPr>
          </a:p>
          <a:p>
            <a:endParaRPr lang="en-US" dirty="0">
              <a:solidFill>
                <a:srgbClr val="000000"/>
              </a:solidFill>
              <a:latin typeface="Arial"/>
              <a:ea typeface="ＭＳ Ｐゴシック"/>
            </a:endParaRPr>
          </a:p>
          <a:p>
            <a:r>
              <a:rPr lang="en-US" dirty="0">
                <a:solidFill>
                  <a:srgbClr val="000000"/>
                </a:solidFill>
                <a:latin typeface="Arial"/>
                <a:ea typeface="ＭＳ Ｐゴシック"/>
              </a:rPr>
              <a:t>Before you execute </a:t>
            </a:r>
            <a:r>
              <a:rPr lang="en-US" dirty="0">
                <a:solidFill>
                  <a:srgbClr val="0070C0"/>
                </a:solidFill>
                <a:latin typeface="Consolas"/>
              </a:rPr>
              <a:t>summary()</a:t>
            </a:r>
            <a:endParaRPr lang="en-US" dirty="0">
              <a:solidFill>
                <a:srgbClr val="000000"/>
              </a:solidFill>
              <a:latin typeface="Arial"/>
              <a:ea typeface="ＭＳ Ｐゴシック"/>
            </a:endParaRPr>
          </a:p>
          <a:p>
            <a:endParaRPr lang="en-US" dirty="0">
              <a:solidFill>
                <a:srgbClr val="000000"/>
              </a:solidFill>
              <a:latin typeface="Arial"/>
              <a:ea typeface="ＭＳ Ｐゴシック"/>
            </a:endParaRPr>
          </a:p>
          <a:p>
            <a:pPr marL="342900" indent="-342900">
              <a:buFontTx/>
              <a:buAutoNum type="arabicParenR"/>
            </a:pPr>
            <a:r>
              <a:rPr lang="en-US" dirty="0">
                <a:solidFill>
                  <a:srgbClr val="000000"/>
                </a:solidFill>
                <a:latin typeface="Arial"/>
                <a:ea typeface="ＭＳ Ｐゴシック"/>
              </a:rPr>
              <a:t>What is the layer with highest density?</a:t>
            </a:r>
          </a:p>
          <a:p>
            <a:pPr marL="342900" indent="-342900">
              <a:buFontTx/>
              <a:buAutoNum type="arabicParenR"/>
            </a:pPr>
            <a:endParaRPr lang="en-US" dirty="0">
              <a:solidFill>
                <a:srgbClr val="000000"/>
              </a:solidFill>
              <a:latin typeface="Arial"/>
              <a:ea typeface="ＭＳ Ｐゴシック"/>
            </a:endParaRPr>
          </a:p>
          <a:p>
            <a:pPr marL="342900" indent="-342900">
              <a:buFontTx/>
              <a:buAutoNum type="arabicParenR"/>
            </a:pPr>
            <a:r>
              <a:rPr lang="en-US" dirty="0">
                <a:solidFill>
                  <a:srgbClr val="000000"/>
                </a:solidFill>
                <a:latin typeface="Arial"/>
                <a:ea typeface="ＭＳ Ｐゴシック"/>
              </a:rPr>
              <a:t>What is the layer with highest clustering coefficient?</a:t>
            </a:r>
          </a:p>
        </p:txBody>
      </p:sp>
    </p:spTree>
    <p:extLst>
      <p:ext uri="{BB962C8B-B14F-4D97-AF65-F5344CB8AC3E}">
        <p14:creationId xmlns:p14="http://schemas.microsoft.com/office/powerpoint/2010/main" val="3355901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A746650-BD88-4337-A59E-72079B4B40B8}"/>
              </a:ext>
            </a:extLst>
          </p:cNvPr>
          <p:cNvSpPr txBox="1"/>
          <p:nvPr/>
        </p:nvSpPr>
        <p:spPr>
          <a:xfrm>
            <a:off x="611560" y="1700808"/>
            <a:ext cx="7704856" cy="923330"/>
          </a:xfrm>
          <a:prstGeom prst="rect">
            <a:avLst/>
          </a:prstGeom>
          <a:noFill/>
        </p:spPr>
        <p:txBody>
          <a:bodyPr wrap="square" lIns="91440" tIns="45720" rIns="91440" bIns="45720" anchor="t">
            <a:spAutoFit/>
          </a:bodyPr>
          <a:lstStyle/>
          <a:p>
            <a:r>
              <a:rPr lang="en-US" b="0" i="0" dirty="0">
                <a:effectLst/>
                <a:latin typeface="+mj-lt"/>
              </a:rPr>
              <a:t>We can focus on each layer at a time, considering it as an independent graph. For example, </a:t>
            </a:r>
            <a:r>
              <a:rPr lang="en-US" b="0" dirty="0" err="1">
                <a:solidFill>
                  <a:srgbClr val="0070C0"/>
                </a:solidFill>
                <a:effectLst/>
                <a:latin typeface="Consolas"/>
              </a:rPr>
              <a:t>ml.summary</a:t>
            </a:r>
            <a:r>
              <a:rPr lang="en-US" b="0" dirty="0">
                <a:solidFill>
                  <a:srgbClr val="0070C0"/>
                </a:solidFill>
                <a:effectLst/>
                <a:latin typeface="Consolas"/>
              </a:rPr>
              <a:t>()</a:t>
            </a:r>
            <a:r>
              <a:rPr lang="en-US" b="0" i="0" dirty="0">
                <a:effectLst/>
                <a:latin typeface="+mj-lt"/>
              </a:rPr>
              <a:t> computes a selection of measures on all the layers, and also on the flattened network.</a:t>
            </a:r>
            <a:endParaRPr lang="en-US" dirty="0">
              <a:latin typeface="+mj-lt"/>
            </a:endParaRPr>
          </a:p>
        </p:txBody>
      </p:sp>
      <p:graphicFrame>
        <p:nvGraphicFramePr>
          <p:cNvPr id="6" name="Table 5">
            <a:extLst>
              <a:ext uri="{FF2B5EF4-FFF2-40B4-BE49-F238E27FC236}">
                <a16:creationId xmlns:a16="http://schemas.microsoft.com/office/drawing/2014/main" id="{F1672D1A-E7E8-4C06-9F3B-DA7CFAC8CE4A}"/>
              </a:ext>
            </a:extLst>
          </p:cNvPr>
          <p:cNvGraphicFramePr>
            <a:graphicFrameLocks noGrp="1"/>
          </p:cNvGraphicFramePr>
          <p:nvPr>
            <p:extLst>
              <p:ext uri="{D42A27DB-BD31-4B8C-83A1-F6EECF244321}">
                <p14:modId xmlns:p14="http://schemas.microsoft.com/office/powerpoint/2010/main" val="3765556382"/>
              </p:ext>
            </p:extLst>
          </p:nvPr>
        </p:nvGraphicFramePr>
        <p:xfrm>
          <a:off x="108618" y="2708920"/>
          <a:ext cx="8926764" cy="3840480"/>
        </p:xfrm>
        <a:graphic>
          <a:graphicData uri="http://schemas.openxmlformats.org/drawingml/2006/table">
            <a:tbl>
              <a:tblPr>
                <a:tableStyleId>{5940675A-B579-460E-94D1-54222C63F5DA}</a:tableStyleId>
              </a:tblPr>
              <a:tblGrid>
                <a:gridCol w="646958">
                  <a:extLst>
                    <a:ext uri="{9D8B030D-6E8A-4147-A177-3AD203B41FA5}">
                      <a16:colId xmlns:a16="http://schemas.microsoft.com/office/drawing/2014/main" val="4003008727"/>
                    </a:ext>
                  </a:extLst>
                </a:gridCol>
                <a:gridCol w="976090">
                  <a:extLst>
                    <a:ext uri="{9D8B030D-6E8A-4147-A177-3AD203B41FA5}">
                      <a16:colId xmlns:a16="http://schemas.microsoft.com/office/drawing/2014/main" val="1111380983"/>
                    </a:ext>
                  </a:extLst>
                </a:gridCol>
                <a:gridCol w="811524">
                  <a:extLst>
                    <a:ext uri="{9D8B030D-6E8A-4147-A177-3AD203B41FA5}">
                      <a16:colId xmlns:a16="http://schemas.microsoft.com/office/drawing/2014/main" val="2985536472"/>
                    </a:ext>
                  </a:extLst>
                </a:gridCol>
                <a:gridCol w="811524">
                  <a:extLst>
                    <a:ext uri="{9D8B030D-6E8A-4147-A177-3AD203B41FA5}">
                      <a16:colId xmlns:a16="http://schemas.microsoft.com/office/drawing/2014/main" val="2644646401"/>
                    </a:ext>
                  </a:extLst>
                </a:gridCol>
                <a:gridCol w="811524">
                  <a:extLst>
                    <a:ext uri="{9D8B030D-6E8A-4147-A177-3AD203B41FA5}">
                      <a16:colId xmlns:a16="http://schemas.microsoft.com/office/drawing/2014/main" val="1672574171"/>
                    </a:ext>
                  </a:extLst>
                </a:gridCol>
                <a:gridCol w="811524">
                  <a:extLst>
                    <a:ext uri="{9D8B030D-6E8A-4147-A177-3AD203B41FA5}">
                      <a16:colId xmlns:a16="http://schemas.microsoft.com/office/drawing/2014/main" val="1754330969"/>
                    </a:ext>
                  </a:extLst>
                </a:gridCol>
                <a:gridCol w="674358">
                  <a:extLst>
                    <a:ext uri="{9D8B030D-6E8A-4147-A177-3AD203B41FA5}">
                      <a16:colId xmlns:a16="http://schemas.microsoft.com/office/drawing/2014/main" val="1912798803"/>
                    </a:ext>
                  </a:extLst>
                </a:gridCol>
                <a:gridCol w="948690">
                  <a:extLst>
                    <a:ext uri="{9D8B030D-6E8A-4147-A177-3AD203B41FA5}">
                      <a16:colId xmlns:a16="http://schemas.microsoft.com/office/drawing/2014/main" val="150207881"/>
                    </a:ext>
                  </a:extLst>
                </a:gridCol>
                <a:gridCol w="923518">
                  <a:extLst>
                    <a:ext uri="{9D8B030D-6E8A-4147-A177-3AD203B41FA5}">
                      <a16:colId xmlns:a16="http://schemas.microsoft.com/office/drawing/2014/main" val="3277036121"/>
                    </a:ext>
                  </a:extLst>
                </a:gridCol>
                <a:gridCol w="936104">
                  <a:extLst>
                    <a:ext uri="{9D8B030D-6E8A-4147-A177-3AD203B41FA5}">
                      <a16:colId xmlns:a16="http://schemas.microsoft.com/office/drawing/2014/main" val="3278082824"/>
                    </a:ext>
                  </a:extLst>
                </a:gridCol>
                <a:gridCol w="574950">
                  <a:extLst>
                    <a:ext uri="{9D8B030D-6E8A-4147-A177-3AD203B41FA5}">
                      <a16:colId xmlns:a16="http://schemas.microsoft.com/office/drawing/2014/main" val="2824415101"/>
                    </a:ext>
                  </a:extLst>
                </a:gridCol>
              </a:tblGrid>
              <a:tr h="640080">
                <a:tc>
                  <a:txBody>
                    <a:bodyPr/>
                    <a:lstStyle/>
                    <a:p>
                      <a:pPr algn="ctr" fontAlgn="ctr"/>
                      <a:endParaRPr lang="en-US" sz="1200" b="1">
                        <a:effectLst/>
                      </a:endParaRPr>
                    </a:p>
                  </a:txBody>
                  <a:tcPr anchor="ctr">
                    <a:solidFill>
                      <a:schemeClr val="bg1"/>
                    </a:solidFill>
                  </a:tcPr>
                </a:tc>
                <a:tc>
                  <a:txBody>
                    <a:bodyPr/>
                    <a:lstStyle/>
                    <a:p>
                      <a:pPr algn="ctr" fontAlgn="ctr"/>
                      <a:r>
                        <a:rPr lang="en-US" sz="1200" b="1">
                          <a:effectLst/>
                        </a:rPr>
                        <a:t>layer</a:t>
                      </a:r>
                    </a:p>
                  </a:txBody>
                  <a:tcPr anchor="ctr">
                    <a:solidFill>
                      <a:schemeClr val="bg1"/>
                    </a:solidFill>
                  </a:tcPr>
                </a:tc>
                <a:tc>
                  <a:txBody>
                    <a:bodyPr/>
                    <a:lstStyle/>
                    <a:p>
                      <a:pPr algn="ctr" fontAlgn="ctr"/>
                      <a:r>
                        <a:rPr lang="en-US" sz="1200" b="1">
                          <a:effectLst/>
                        </a:rPr>
                        <a:t>n</a:t>
                      </a:r>
                    </a:p>
                  </a:txBody>
                  <a:tcPr anchor="ctr">
                    <a:solidFill>
                      <a:schemeClr val="bg1"/>
                    </a:solidFill>
                  </a:tcPr>
                </a:tc>
                <a:tc>
                  <a:txBody>
                    <a:bodyPr/>
                    <a:lstStyle/>
                    <a:p>
                      <a:pPr algn="ctr" fontAlgn="ctr"/>
                      <a:r>
                        <a:rPr lang="en-US" sz="1200" b="1">
                          <a:effectLst/>
                        </a:rPr>
                        <a:t>m</a:t>
                      </a:r>
                    </a:p>
                  </a:txBody>
                  <a:tcPr anchor="ctr">
                    <a:solidFill>
                      <a:schemeClr val="bg1"/>
                    </a:solidFill>
                  </a:tcPr>
                </a:tc>
                <a:tc>
                  <a:txBody>
                    <a:bodyPr/>
                    <a:lstStyle/>
                    <a:p>
                      <a:pPr algn="ctr" fontAlgn="ctr"/>
                      <a:r>
                        <a:rPr lang="en-US" sz="1200" b="1">
                          <a:effectLst/>
                        </a:rPr>
                        <a:t>dir</a:t>
                      </a:r>
                    </a:p>
                  </a:txBody>
                  <a:tcPr anchor="ctr">
                    <a:solidFill>
                      <a:schemeClr val="bg1"/>
                    </a:solidFill>
                  </a:tcPr>
                </a:tc>
                <a:tc>
                  <a:txBody>
                    <a:bodyPr/>
                    <a:lstStyle/>
                    <a:p>
                      <a:pPr algn="ctr" fontAlgn="ctr"/>
                      <a:r>
                        <a:rPr lang="en-US" sz="1200" b="1">
                          <a:effectLst/>
                        </a:rPr>
                        <a:t>nc</a:t>
                      </a:r>
                    </a:p>
                  </a:txBody>
                  <a:tcPr anchor="ctr">
                    <a:solidFill>
                      <a:schemeClr val="bg1"/>
                    </a:solidFill>
                  </a:tcPr>
                </a:tc>
                <a:tc>
                  <a:txBody>
                    <a:bodyPr/>
                    <a:lstStyle/>
                    <a:p>
                      <a:pPr algn="ctr" fontAlgn="ctr"/>
                      <a:r>
                        <a:rPr lang="en-US" sz="1200" b="1">
                          <a:effectLst/>
                        </a:rPr>
                        <a:t>slc</a:t>
                      </a:r>
                    </a:p>
                  </a:txBody>
                  <a:tcPr anchor="ctr">
                    <a:solidFill>
                      <a:schemeClr val="bg1"/>
                    </a:solidFill>
                  </a:tcPr>
                </a:tc>
                <a:tc>
                  <a:txBody>
                    <a:bodyPr/>
                    <a:lstStyle/>
                    <a:p>
                      <a:pPr algn="ctr" fontAlgn="ctr"/>
                      <a:r>
                        <a:rPr lang="en-US" sz="1200" b="1">
                          <a:effectLst/>
                        </a:rPr>
                        <a:t>dens</a:t>
                      </a:r>
                    </a:p>
                  </a:txBody>
                  <a:tcPr anchor="ctr">
                    <a:solidFill>
                      <a:schemeClr val="bg1"/>
                    </a:solidFill>
                  </a:tcPr>
                </a:tc>
                <a:tc>
                  <a:txBody>
                    <a:bodyPr/>
                    <a:lstStyle/>
                    <a:p>
                      <a:pPr algn="ctr" fontAlgn="ctr"/>
                      <a:r>
                        <a:rPr lang="en-US" sz="1200" b="1">
                          <a:effectLst/>
                        </a:rPr>
                        <a:t>cc</a:t>
                      </a:r>
                    </a:p>
                  </a:txBody>
                  <a:tcPr anchor="ctr">
                    <a:solidFill>
                      <a:schemeClr val="bg1"/>
                    </a:solidFill>
                  </a:tcPr>
                </a:tc>
                <a:tc>
                  <a:txBody>
                    <a:bodyPr/>
                    <a:lstStyle/>
                    <a:p>
                      <a:pPr algn="ctr" fontAlgn="ctr"/>
                      <a:r>
                        <a:rPr lang="en-US" sz="1200" b="1">
                          <a:effectLst/>
                        </a:rPr>
                        <a:t>apl</a:t>
                      </a:r>
                    </a:p>
                  </a:txBody>
                  <a:tcPr anchor="ctr">
                    <a:solidFill>
                      <a:schemeClr val="bg1"/>
                    </a:solidFill>
                  </a:tcPr>
                </a:tc>
                <a:tc>
                  <a:txBody>
                    <a:bodyPr/>
                    <a:lstStyle/>
                    <a:p>
                      <a:pPr algn="ctr" fontAlgn="ctr"/>
                      <a:r>
                        <a:rPr lang="en-US" sz="1200" b="1" err="1">
                          <a:effectLst/>
                        </a:rPr>
                        <a:t>dia</a:t>
                      </a:r>
                      <a:endParaRPr lang="en-US" sz="1200" b="1">
                        <a:effectLst/>
                      </a:endParaRPr>
                    </a:p>
                  </a:txBody>
                  <a:tcPr anchor="ctr">
                    <a:solidFill>
                      <a:schemeClr val="bg1"/>
                    </a:solidFill>
                  </a:tcPr>
                </a:tc>
                <a:extLst>
                  <a:ext uri="{0D108BD9-81ED-4DB2-BD59-A6C34878D82A}">
                    <a16:rowId xmlns:a16="http://schemas.microsoft.com/office/drawing/2014/main" val="290287857"/>
                  </a:ext>
                </a:extLst>
              </a:tr>
              <a:tr h="640080">
                <a:tc>
                  <a:txBody>
                    <a:bodyPr/>
                    <a:lstStyle/>
                    <a:p>
                      <a:pPr algn="ctr" fontAlgn="ctr"/>
                      <a:r>
                        <a:rPr lang="en-US" sz="1200" b="1">
                          <a:effectLst/>
                        </a:rPr>
                        <a:t>0</a:t>
                      </a:r>
                    </a:p>
                  </a:txBody>
                  <a:tcPr anchor="ctr">
                    <a:solidFill>
                      <a:schemeClr val="bg1"/>
                    </a:solidFill>
                  </a:tcPr>
                </a:tc>
                <a:tc>
                  <a:txBody>
                    <a:bodyPr/>
                    <a:lstStyle/>
                    <a:p>
                      <a:pPr algn="ctr" fontAlgn="ctr"/>
                      <a:r>
                        <a:rPr lang="en-US" sz="1200">
                          <a:effectLst/>
                        </a:rPr>
                        <a:t>coauthor</a:t>
                      </a:r>
                    </a:p>
                  </a:txBody>
                  <a:tcPr anchor="ctr">
                    <a:solidFill>
                      <a:schemeClr val="bg1"/>
                    </a:solidFill>
                  </a:tcPr>
                </a:tc>
                <a:tc>
                  <a:txBody>
                    <a:bodyPr/>
                    <a:lstStyle/>
                    <a:p>
                      <a:pPr algn="ctr" fontAlgn="ctr"/>
                      <a:r>
                        <a:rPr lang="en-US" sz="1200">
                          <a:effectLst/>
                        </a:rPr>
                        <a:t>25</a:t>
                      </a:r>
                    </a:p>
                  </a:txBody>
                  <a:tcPr anchor="ctr">
                    <a:solidFill>
                      <a:schemeClr val="bg1"/>
                    </a:solidFill>
                  </a:tcPr>
                </a:tc>
                <a:tc>
                  <a:txBody>
                    <a:bodyPr/>
                    <a:lstStyle/>
                    <a:p>
                      <a:pPr algn="ctr" fontAlgn="ctr"/>
                      <a:r>
                        <a:rPr lang="en-US" sz="1200">
                          <a:effectLst/>
                        </a:rPr>
                        <a:t>21</a:t>
                      </a:r>
                    </a:p>
                  </a:txBody>
                  <a:tcPr anchor="ctr">
                    <a:solidFill>
                      <a:schemeClr val="bg1"/>
                    </a:solidFill>
                  </a:tcPr>
                </a:tc>
                <a:tc>
                  <a:txBody>
                    <a:bodyPr/>
                    <a:lstStyle/>
                    <a:p>
                      <a:pPr algn="ctr" fontAlgn="ctr"/>
                      <a:r>
                        <a:rPr lang="en-US" sz="1200">
                          <a:effectLst/>
                        </a:rPr>
                        <a:t>False</a:t>
                      </a:r>
                    </a:p>
                  </a:txBody>
                  <a:tcPr anchor="ctr">
                    <a:solidFill>
                      <a:schemeClr val="bg1"/>
                    </a:solidFill>
                  </a:tcPr>
                </a:tc>
                <a:tc>
                  <a:txBody>
                    <a:bodyPr/>
                    <a:lstStyle/>
                    <a:p>
                      <a:pPr algn="ctr" fontAlgn="ctr"/>
                      <a:r>
                        <a:rPr lang="en-US" sz="1200">
                          <a:effectLst/>
                        </a:rPr>
                        <a:t>8</a:t>
                      </a:r>
                    </a:p>
                  </a:txBody>
                  <a:tcPr anchor="ctr">
                    <a:solidFill>
                      <a:schemeClr val="bg1"/>
                    </a:solidFill>
                  </a:tcPr>
                </a:tc>
                <a:tc>
                  <a:txBody>
                    <a:bodyPr/>
                    <a:lstStyle/>
                    <a:p>
                      <a:pPr algn="ctr" fontAlgn="ctr"/>
                      <a:r>
                        <a:rPr lang="en-US" sz="1200">
                          <a:effectLst/>
                        </a:rPr>
                        <a:t>6</a:t>
                      </a:r>
                    </a:p>
                  </a:txBody>
                  <a:tcPr anchor="ctr">
                    <a:solidFill>
                      <a:schemeClr val="bg1"/>
                    </a:solidFill>
                  </a:tcPr>
                </a:tc>
                <a:tc>
                  <a:txBody>
                    <a:bodyPr/>
                    <a:lstStyle/>
                    <a:p>
                      <a:pPr algn="ctr" fontAlgn="ctr"/>
                      <a:r>
                        <a:rPr lang="en-US" sz="1200">
                          <a:effectLst/>
                        </a:rPr>
                        <a:t>0.070000</a:t>
                      </a:r>
                    </a:p>
                  </a:txBody>
                  <a:tcPr anchor="ctr">
                    <a:solidFill>
                      <a:schemeClr val="bg1"/>
                    </a:solidFill>
                  </a:tcPr>
                </a:tc>
                <a:tc>
                  <a:txBody>
                    <a:bodyPr/>
                    <a:lstStyle/>
                    <a:p>
                      <a:pPr algn="ctr" fontAlgn="ctr"/>
                      <a:r>
                        <a:rPr lang="en-US" sz="1200">
                          <a:effectLst/>
                        </a:rPr>
                        <a:t>0.428571</a:t>
                      </a:r>
                    </a:p>
                  </a:txBody>
                  <a:tcPr anchor="ctr">
                    <a:solidFill>
                      <a:schemeClr val="bg1"/>
                    </a:solidFill>
                  </a:tcPr>
                </a:tc>
                <a:tc>
                  <a:txBody>
                    <a:bodyPr/>
                    <a:lstStyle/>
                    <a:p>
                      <a:pPr algn="ctr" fontAlgn="ctr"/>
                      <a:r>
                        <a:rPr lang="en-US" sz="1200">
                          <a:effectLst/>
                        </a:rPr>
                        <a:t>1.666667</a:t>
                      </a:r>
                    </a:p>
                  </a:txBody>
                  <a:tcPr anchor="ctr">
                    <a:solidFill>
                      <a:schemeClr val="bg1"/>
                    </a:solidFill>
                  </a:tcPr>
                </a:tc>
                <a:tc>
                  <a:txBody>
                    <a:bodyPr/>
                    <a:lstStyle/>
                    <a:p>
                      <a:pPr algn="ctr" fontAlgn="ctr"/>
                      <a:r>
                        <a:rPr lang="en-US" sz="1200">
                          <a:effectLst/>
                        </a:rPr>
                        <a:t>3</a:t>
                      </a:r>
                    </a:p>
                  </a:txBody>
                  <a:tcPr anchor="ctr">
                    <a:solidFill>
                      <a:schemeClr val="bg1"/>
                    </a:solidFill>
                  </a:tcPr>
                </a:tc>
                <a:extLst>
                  <a:ext uri="{0D108BD9-81ED-4DB2-BD59-A6C34878D82A}">
                    <a16:rowId xmlns:a16="http://schemas.microsoft.com/office/drawing/2014/main" val="2380550004"/>
                  </a:ext>
                </a:extLst>
              </a:tr>
              <a:tr h="640080">
                <a:tc>
                  <a:txBody>
                    <a:bodyPr/>
                    <a:lstStyle/>
                    <a:p>
                      <a:pPr algn="ctr" fontAlgn="ctr"/>
                      <a:r>
                        <a:rPr lang="en-US" sz="1200" b="1">
                          <a:effectLst/>
                        </a:rPr>
                        <a:t>1</a:t>
                      </a:r>
                    </a:p>
                  </a:txBody>
                  <a:tcPr anchor="ctr">
                    <a:solidFill>
                      <a:schemeClr val="bg1"/>
                    </a:solidFill>
                  </a:tcPr>
                </a:tc>
                <a:tc>
                  <a:txBody>
                    <a:bodyPr/>
                    <a:lstStyle/>
                    <a:p>
                      <a:pPr algn="ctr" fontAlgn="ctr"/>
                      <a:r>
                        <a:rPr lang="en-US" sz="1200">
                          <a:effectLst/>
                        </a:rPr>
                        <a:t>leisure</a:t>
                      </a:r>
                    </a:p>
                  </a:txBody>
                  <a:tcPr anchor="ctr">
                    <a:solidFill>
                      <a:schemeClr val="bg1"/>
                    </a:solidFill>
                  </a:tcPr>
                </a:tc>
                <a:tc>
                  <a:txBody>
                    <a:bodyPr/>
                    <a:lstStyle/>
                    <a:p>
                      <a:pPr algn="ctr" fontAlgn="ctr"/>
                      <a:r>
                        <a:rPr lang="en-US" sz="1200">
                          <a:effectLst/>
                        </a:rPr>
                        <a:t>47</a:t>
                      </a:r>
                    </a:p>
                  </a:txBody>
                  <a:tcPr anchor="ctr">
                    <a:solidFill>
                      <a:schemeClr val="bg1"/>
                    </a:solidFill>
                  </a:tcPr>
                </a:tc>
                <a:tc>
                  <a:txBody>
                    <a:bodyPr/>
                    <a:lstStyle/>
                    <a:p>
                      <a:pPr algn="ctr" fontAlgn="ctr"/>
                      <a:r>
                        <a:rPr lang="en-US" sz="1200">
                          <a:effectLst/>
                        </a:rPr>
                        <a:t>88</a:t>
                      </a:r>
                    </a:p>
                  </a:txBody>
                  <a:tcPr anchor="ctr">
                    <a:solidFill>
                      <a:schemeClr val="bg1"/>
                    </a:solidFill>
                  </a:tcPr>
                </a:tc>
                <a:tc>
                  <a:txBody>
                    <a:bodyPr/>
                    <a:lstStyle/>
                    <a:p>
                      <a:pPr algn="ctr" fontAlgn="ctr"/>
                      <a:r>
                        <a:rPr lang="en-US" sz="1200">
                          <a:effectLst/>
                        </a:rPr>
                        <a:t>False</a:t>
                      </a:r>
                    </a:p>
                  </a:txBody>
                  <a:tcPr anchor="ctr">
                    <a:solidFill>
                      <a:schemeClr val="bg1"/>
                    </a:solidFill>
                  </a:tcPr>
                </a:tc>
                <a:tc>
                  <a:txBody>
                    <a:bodyPr/>
                    <a:lstStyle/>
                    <a:p>
                      <a:pPr algn="ctr" fontAlgn="ctr"/>
                      <a:r>
                        <a:rPr lang="en-US" sz="1200">
                          <a:effectLst/>
                        </a:rPr>
                        <a:t>2</a:t>
                      </a:r>
                    </a:p>
                  </a:txBody>
                  <a:tcPr anchor="ctr">
                    <a:solidFill>
                      <a:schemeClr val="bg1"/>
                    </a:solidFill>
                  </a:tcPr>
                </a:tc>
                <a:tc>
                  <a:txBody>
                    <a:bodyPr/>
                    <a:lstStyle/>
                    <a:p>
                      <a:pPr algn="ctr" fontAlgn="ctr"/>
                      <a:r>
                        <a:rPr lang="en-US" sz="1200">
                          <a:effectLst/>
                        </a:rPr>
                        <a:t>44</a:t>
                      </a:r>
                    </a:p>
                  </a:txBody>
                  <a:tcPr anchor="ctr">
                    <a:solidFill>
                      <a:schemeClr val="bg1"/>
                    </a:solidFill>
                  </a:tcPr>
                </a:tc>
                <a:tc>
                  <a:txBody>
                    <a:bodyPr/>
                    <a:lstStyle/>
                    <a:p>
                      <a:pPr algn="ctr" fontAlgn="ctr"/>
                      <a:r>
                        <a:rPr lang="en-US" sz="1200">
                          <a:effectLst/>
                        </a:rPr>
                        <a:t>0.081406</a:t>
                      </a:r>
                    </a:p>
                  </a:txBody>
                  <a:tcPr anchor="ctr">
                    <a:solidFill>
                      <a:schemeClr val="bg1"/>
                    </a:solidFill>
                  </a:tcPr>
                </a:tc>
                <a:tc>
                  <a:txBody>
                    <a:bodyPr/>
                    <a:lstStyle/>
                    <a:p>
                      <a:pPr algn="ctr" fontAlgn="ctr"/>
                      <a:r>
                        <a:rPr lang="en-US" sz="1200">
                          <a:effectLst/>
                        </a:rPr>
                        <a:t>0.343066</a:t>
                      </a:r>
                    </a:p>
                  </a:txBody>
                  <a:tcPr anchor="ctr">
                    <a:solidFill>
                      <a:schemeClr val="bg1"/>
                    </a:solidFill>
                  </a:tcPr>
                </a:tc>
                <a:tc>
                  <a:txBody>
                    <a:bodyPr/>
                    <a:lstStyle/>
                    <a:p>
                      <a:pPr algn="ctr" fontAlgn="ctr"/>
                      <a:r>
                        <a:rPr lang="en-US" sz="1200">
                          <a:effectLst/>
                        </a:rPr>
                        <a:t>3.122622</a:t>
                      </a:r>
                    </a:p>
                  </a:txBody>
                  <a:tcPr anchor="ctr">
                    <a:solidFill>
                      <a:schemeClr val="bg1"/>
                    </a:solidFill>
                  </a:tcPr>
                </a:tc>
                <a:tc>
                  <a:txBody>
                    <a:bodyPr/>
                    <a:lstStyle/>
                    <a:p>
                      <a:pPr algn="ctr" fontAlgn="ctr"/>
                      <a:r>
                        <a:rPr lang="en-US" sz="1200">
                          <a:effectLst/>
                        </a:rPr>
                        <a:t>8</a:t>
                      </a:r>
                    </a:p>
                  </a:txBody>
                  <a:tcPr anchor="ctr">
                    <a:solidFill>
                      <a:schemeClr val="bg1"/>
                    </a:solidFill>
                  </a:tcPr>
                </a:tc>
                <a:extLst>
                  <a:ext uri="{0D108BD9-81ED-4DB2-BD59-A6C34878D82A}">
                    <a16:rowId xmlns:a16="http://schemas.microsoft.com/office/drawing/2014/main" val="1311813547"/>
                  </a:ext>
                </a:extLst>
              </a:tr>
              <a:tr h="640080">
                <a:tc>
                  <a:txBody>
                    <a:bodyPr/>
                    <a:lstStyle/>
                    <a:p>
                      <a:pPr algn="ctr" fontAlgn="ctr"/>
                      <a:r>
                        <a:rPr lang="en-US" sz="1200" b="1">
                          <a:effectLst/>
                        </a:rPr>
                        <a:t>2</a:t>
                      </a:r>
                    </a:p>
                  </a:txBody>
                  <a:tcPr anchor="ctr">
                    <a:solidFill>
                      <a:schemeClr val="bg1"/>
                    </a:solidFill>
                  </a:tcPr>
                </a:tc>
                <a:tc>
                  <a:txBody>
                    <a:bodyPr/>
                    <a:lstStyle/>
                    <a:p>
                      <a:pPr algn="ctr" fontAlgn="ctr"/>
                      <a:r>
                        <a:rPr lang="en-US" sz="1200">
                          <a:effectLst/>
                        </a:rPr>
                        <a:t>work</a:t>
                      </a:r>
                    </a:p>
                  </a:txBody>
                  <a:tcPr anchor="ctr">
                    <a:solidFill>
                      <a:schemeClr val="bg1"/>
                    </a:solidFill>
                  </a:tcPr>
                </a:tc>
                <a:tc>
                  <a:txBody>
                    <a:bodyPr/>
                    <a:lstStyle/>
                    <a:p>
                      <a:pPr algn="ctr" fontAlgn="ctr"/>
                      <a:r>
                        <a:rPr lang="en-US" sz="1200">
                          <a:effectLst/>
                        </a:rPr>
                        <a:t>60</a:t>
                      </a:r>
                    </a:p>
                  </a:txBody>
                  <a:tcPr anchor="ctr">
                    <a:solidFill>
                      <a:schemeClr val="bg1"/>
                    </a:solidFill>
                  </a:tcPr>
                </a:tc>
                <a:tc>
                  <a:txBody>
                    <a:bodyPr/>
                    <a:lstStyle/>
                    <a:p>
                      <a:pPr algn="ctr" fontAlgn="ctr"/>
                      <a:r>
                        <a:rPr lang="en-US" sz="1200">
                          <a:effectLst/>
                        </a:rPr>
                        <a:t>194</a:t>
                      </a:r>
                    </a:p>
                  </a:txBody>
                  <a:tcPr anchor="ctr">
                    <a:solidFill>
                      <a:schemeClr val="bg1"/>
                    </a:solidFill>
                  </a:tcPr>
                </a:tc>
                <a:tc>
                  <a:txBody>
                    <a:bodyPr/>
                    <a:lstStyle/>
                    <a:p>
                      <a:pPr algn="ctr" fontAlgn="ctr"/>
                      <a:r>
                        <a:rPr lang="en-US" sz="1200">
                          <a:effectLst/>
                        </a:rPr>
                        <a:t>False</a:t>
                      </a:r>
                    </a:p>
                  </a:txBody>
                  <a:tcPr anchor="ctr">
                    <a:solidFill>
                      <a:schemeClr val="bg1"/>
                    </a:solidFill>
                  </a:tcPr>
                </a:tc>
                <a:tc>
                  <a:txBody>
                    <a:bodyPr/>
                    <a:lstStyle/>
                    <a:p>
                      <a:pPr algn="ctr" fontAlgn="ctr"/>
                      <a:r>
                        <a:rPr lang="en-US" sz="1200">
                          <a:effectLst/>
                        </a:rPr>
                        <a:t>1</a:t>
                      </a:r>
                    </a:p>
                  </a:txBody>
                  <a:tcPr anchor="ctr">
                    <a:solidFill>
                      <a:schemeClr val="bg1"/>
                    </a:solidFill>
                  </a:tcPr>
                </a:tc>
                <a:tc>
                  <a:txBody>
                    <a:bodyPr/>
                    <a:lstStyle/>
                    <a:p>
                      <a:pPr algn="ctr" fontAlgn="ctr"/>
                      <a:r>
                        <a:rPr lang="en-US" sz="1200">
                          <a:effectLst/>
                        </a:rPr>
                        <a:t>60</a:t>
                      </a:r>
                    </a:p>
                  </a:txBody>
                  <a:tcPr anchor="ctr">
                    <a:solidFill>
                      <a:schemeClr val="bg1"/>
                    </a:solidFill>
                  </a:tcPr>
                </a:tc>
                <a:tc>
                  <a:txBody>
                    <a:bodyPr/>
                    <a:lstStyle/>
                    <a:p>
                      <a:pPr algn="ctr" fontAlgn="ctr"/>
                      <a:r>
                        <a:rPr lang="en-US" sz="1200">
                          <a:effectLst/>
                        </a:rPr>
                        <a:t>0.109605</a:t>
                      </a:r>
                    </a:p>
                  </a:txBody>
                  <a:tcPr anchor="ctr">
                    <a:solidFill>
                      <a:schemeClr val="bg1"/>
                    </a:solidFill>
                  </a:tcPr>
                </a:tc>
                <a:tc>
                  <a:txBody>
                    <a:bodyPr/>
                    <a:lstStyle/>
                    <a:p>
                      <a:pPr algn="ctr" fontAlgn="ctr"/>
                      <a:r>
                        <a:rPr lang="en-US" sz="1200">
                          <a:effectLst/>
                        </a:rPr>
                        <a:t>0.338786</a:t>
                      </a:r>
                    </a:p>
                  </a:txBody>
                  <a:tcPr anchor="ctr">
                    <a:solidFill>
                      <a:schemeClr val="bg1"/>
                    </a:solidFill>
                  </a:tcPr>
                </a:tc>
                <a:tc>
                  <a:txBody>
                    <a:bodyPr/>
                    <a:lstStyle/>
                    <a:p>
                      <a:pPr algn="ctr" fontAlgn="ctr"/>
                      <a:r>
                        <a:rPr lang="en-US" sz="1200">
                          <a:effectLst/>
                        </a:rPr>
                        <a:t>2.390395</a:t>
                      </a:r>
                    </a:p>
                  </a:txBody>
                  <a:tcPr anchor="ctr">
                    <a:solidFill>
                      <a:schemeClr val="bg1"/>
                    </a:solidFill>
                  </a:tcPr>
                </a:tc>
                <a:tc>
                  <a:txBody>
                    <a:bodyPr/>
                    <a:lstStyle/>
                    <a:p>
                      <a:pPr algn="ctr" fontAlgn="ctr"/>
                      <a:r>
                        <a:rPr lang="en-US" sz="1200">
                          <a:effectLst/>
                        </a:rPr>
                        <a:t>4</a:t>
                      </a:r>
                    </a:p>
                  </a:txBody>
                  <a:tcPr anchor="ctr">
                    <a:solidFill>
                      <a:schemeClr val="bg1"/>
                    </a:solidFill>
                  </a:tcPr>
                </a:tc>
                <a:extLst>
                  <a:ext uri="{0D108BD9-81ED-4DB2-BD59-A6C34878D82A}">
                    <a16:rowId xmlns:a16="http://schemas.microsoft.com/office/drawing/2014/main" val="1827354562"/>
                  </a:ext>
                </a:extLst>
              </a:tr>
              <a:tr h="640080">
                <a:tc>
                  <a:txBody>
                    <a:bodyPr/>
                    <a:lstStyle/>
                    <a:p>
                      <a:pPr algn="ctr" fontAlgn="ctr"/>
                      <a:r>
                        <a:rPr lang="en-US" sz="1200" b="1">
                          <a:effectLst/>
                        </a:rPr>
                        <a:t>3</a:t>
                      </a:r>
                    </a:p>
                  </a:txBody>
                  <a:tcPr anchor="ctr">
                    <a:solidFill>
                      <a:schemeClr val="bg1"/>
                    </a:solidFill>
                  </a:tcPr>
                </a:tc>
                <a:tc>
                  <a:txBody>
                    <a:bodyPr/>
                    <a:lstStyle/>
                    <a:p>
                      <a:pPr algn="ctr" fontAlgn="ctr"/>
                      <a:r>
                        <a:rPr lang="en-US" sz="1200">
                          <a:effectLst/>
                        </a:rPr>
                        <a:t>facebook</a:t>
                      </a:r>
                    </a:p>
                  </a:txBody>
                  <a:tcPr anchor="ctr">
                    <a:solidFill>
                      <a:schemeClr val="bg1"/>
                    </a:solidFill>
                  </a:tcPr>
                </a:tc>
                <a:tc>
                  <a:txBody>
                    <a:bodyPr/>
                    <a:lstStyle/>
                    <a:p>
                      <a:pPr algn="ctr" fontAlgn="ctr"/>
                      <a:r>
                        <a:rPr lang="en-US" sz="1200">
                          <a:effectLst/>
                        </a:rPr>
                        <a:t>32</a:t>
                      </a:r>
                    </a:p>
                  </a:txBody>
                  <a:tcPr anchor="ctr">
                    <a:solidFill>
                      <a:schemeClr val="bg1"/>
                    </a:solidFill>
                  </a:tcPr>
                </a:tc>
                <a:tc>
                  <a:txBody>
                    <a:bodyPr/>
                    <a:lstStyle/>
                    <a:p>
                      <a:pPr algn="ctr" fontAlgn="ctr"/>
                      <a:r>
                        <a:rPr lang="en-US" sz="1200">
                          <a:effectLst/>
                        </a:rPr>
                        <a:t>124</a:t>
                      </a:r>
                    </a:p>
                  </a:txBody>
                  <a:tcPr anchor="ctr">
                    <a:solidFill>
                      <a:schemeClr val="bg1"/>
                    </a:solidFill>
                  </a:tcPr>
                </a:tc>
                <a:tc>
                  <a:txBody>
                    <a:bodyPr/>
                    <a:lstStyle/>
                    <a:p>
                      <a:pPr algn="ctr" fontAlgn="ctr"/>
                      <a:r>
                        <a:rPr lang="en-US" sz="1200">
                          <a:effectLst/>
                        </a:rPr>
                        <a:t>False</a:t>
                      </a:r>
                    </a:p>
                  </a:txBody>
                  <a:tcPr anchor="ctr">
                    <a:solidFill>
                      <a:schemeClr val="bg1"/>
                    </a:solidFill>
                  </a:tcPr>
                </a:tc>
                <a:tc>
                  <a:txBody>
                    <a:bodyPr/>
                    <a:lstStyle/>
                    <a:p>
                      <a:pPr algn="ctr" fontAlgn="ctr"/>
                      <a:r>
                        <a:rPr lang="en-US" sz="1200">
                          <a:effectLst/>
                        </a:rPr>
                        <a:t>1</a:t>
                      </a:r>
                    </a:p>
                  </a:txBody>
                  <a:tcPr anchor="ctr">
                    <a:solidFill>
                      <a:schemeClr val="bg1"/>
                    </a:solidFill>
                  </a:tcPr>
                </a:tc>
                <a:tc>
                  <a:txBody>
                    <a:bodyPr/>
                    <a:lstStyle/>
                    <a:p>
                      <a:pPr algn="ctr" fontAlgn="ctr"/>
                      <a:r>
                        <a:rPr lang="en-US" sz="1200">
                          <a:effectLst/>
                        </a:rPr>
                        <a:t>32</a:t>
                      </a:r>
                    </a:p>
                  </a:txBody>
                  <a:tcPr anchor="ctr">
                    <a:solidFill>
                      <a:schemeClr val="bg1"/>
                    </a:solidFill>
                  </a:tcPr>
                </a:tc>
                <a:tc>
                  <a:txBody>
                    <a:bodyPr/>
                    <a:lstStyle/>
                    <a:p>
                      <a:pPr algn="ctr" fontAlgn="ctr"/>
                      <a:r>
                        <a:rPr lang="en-US" sz="1200">
                          <a:effectLst/>
                        </a:rPr>
                        <a:t>0.250000</a:t>
                      </a:r>
                    </a:p>
                  </a:txBody>
                  <a:tcPr anchor="ctr">
                    <a:solidFill>
                      <a:schemeClr val="bg1"/>
                    </a:solidFill>
                  </a:tcPr>
                </a:tc>
                <a:tc>
                  <a:txBody>
                    <a:bodyPr/>
                    <a:lstStyle/>
                    <a:p>
                      <a:pPr algn="ctr" fontAlgn="ctr"/>
                      <a:r>
                        <a:rPr lang="en-US" sz="1200">
                          <a:effectLst/>
                        </a:rPr>
                        <a:t>0.480569</a:t>
                      </a:r>
                    </a:p>
                  </a:txBody>
                  <a:tcPr anchor="ctr">
                    <a:solidFill>
                      <a:schemeClr val="bg1"/>
                    </a:solidFill>
                  </a:tcPr>
                </a:tc>
                <a:tc>
                  <a:txBody>
                    <a:bodyPr/>
                    <a:lstStyle/>
                    <a:p>
                      <a:pPr algn="ctr" fontAlgn="ctr"/>
                      <a:r>
                        <a:rPr lang="en-US" sz="1200">
                          <a:effectLst/>
                        </a:rPr>
                        <a:t>1.955645</a:t>
                      </a:r>
                    </a:p>
                  </a:txBody>
                  <a:tcPr anchor="ctr">
                    <a:solidFill>
                      <a:schemeClr val="bg1"/>
                    </a:solidFill>
                  </a:tcPr>
                </a:tc>
                <a:tc>
                  <a:txBody>
                    <a:bodyPr/>
                    <a:lstStyle/>
                    <a:p>
                      <a:pPr algn="ctr" fontAlgn="ctr"/>
                      <a:r>
                        <a:rPr lang="en-US" sz="1200">
                          <a:effectLst/>
                        </a:rPr>
                        <a:t>4</a:t>
                      </a:r>
                    </a:p>
                  </a:txBody>
                  <a:tcPr anchor="ctr">
                    <a:solidFill>
                      <a:schemeClr val="bg1"/>
                    </a:solidFill>
                  </a:tcPr>
                </a:tc>
                <a:extLst>
                  <a:ext uri="{0D108BD9-81ED-4DB2-BD59-A6C34878D82A}">
                    <a16:rowId xmlns:a16="http://schemas.microsoft.com/office/drawing/2014/main" val="1785729799"/>
                  </a:ext>
                </a:extLst>
              </a:tr>
              <a:tr h="640080">
                <a:tc>
                  <a:txBody>
                    <a:bodyPr/>
                    <a:lstStyle/>
                    <a:p>
                      <a:pPr algn="ctr" fontAlgn="ctr"/>
                      <a:r>
                        <a:rPr lang="en-US" sz="1200" b="1">
                          <a:effectLst/>
                        </a:rPr>
                        <a:t>4</a:t>
                      </a:r>
                    </a:p>
                  </a:txBody>
                  <a:tcPr anchor="ctr">
                    <a:solidFill>
                      <a:schemeClr val="bg1"/>
                    </a:solidFill>
                  </a:tcPr>
                </a:tc>
                <a:tc>
                  <a:txBody>
                    <a:bodyPr/>
                    <a:lstStyle/>
                    <a:p>
                      <a:pPr algn="ctr" fontAlgn="ctr"/>
                      <a:r>
                        <a:rPr lang="en-US" sz="1200">
                          <a:effectLst/>
                        </a:rPr>
                        <a:t>lunch</a:t>
                      </a:r>
                    </a:p>
                  </a:txBody>
                  <a:tcPr anchor="ctr">
                    <a:solidFill>
                      <a:schemeClr val="bg1"/>
                    </a:solidFill>
                  </a:tcPr>
                </a:tc>
                <a:tc>
                  <a:txBody>
                    <a:bodyPr/>
                    <a:lstStyle/>
                    <a:p>
                      <a:pPr algn="ctr" fontAlgn="ctr"/>
                      <a:r>
                        <a:rPr lang="en-US" sz="1200">
                          <a:effectLst/>
                        </a:rPr>
                        <a:t>60</a:t>
                      </a:r>
                    </a:p>
                  </a:txBody>
                  <a:tcPr anchor="ctr">
                    <a:solidFill>
                      <a:schemeClr val="bg1"/>
                    </a:solidFill>
                  </a:tcPr>
                </a:tc>
                <a:tc>
                  <a:txBody>
                    <a:bodyPr/>
                    <a:lstStyle/>
                    <a:p>
                      <a:pPr algn="ctr" fontAlgn="ctr"/>
                      <a:r>
                        <a:rPr lang="en-US" sz="1200">
                          <a:effectLst/>
                        </a:rPr>
                        <a:t>193</a:t>
                      </a:r>
                    </a:p>
                  </a:txBody>
                  <a:tcPr anchor="ctr">
                    <a:solidFill>
                      <a:schemeClr val="bg1"/>
                    </a:solidFill>
                  </a:tcPr>
                </a:tc>
                <a:tc>
                  <a:txBody>
                    <a:bodyPr/>
                    <a:lstStyle/>
                    <a:p>
                      <a:pPr algn="ctr" fontAlgn="ctr"/>
                      <a:r>
                        <a:rPr lang="en-US" sz="1200">
                          <a:effectLst/>
                        </a:rPr>
                        <a:t>False</a:t>
                      </a:r>
                    </a:p>
                  </a:txBody>
                  <a:tcPr anchor="ctr">
                    <a:solidFill>
                      <a:schemeClr val="bg1"/>
                    </a:solidFill>
                  </a:tcPr>
                </a:tc>
                <a:tc>
                  <a:txBody>
                    <a:bodyPr/>
                    <a:lstStyle/>
                    <a:p>
                      <a:pPr algn="ctr" fontAlgn="ctr"/>
                      <a:r>
                        <a:rPr lang="en-US" sz="1200">
                          <a:effectLst/>
                        </a:rPr>
                        <a:t>1</a:t>
                      </a:r>
                    </a:p>
                  </a:txBody>
                  <a:tcPr anchor="ctr">
                    <a:solidFill>
                      <a:schemeClr val="bg1"/>
                    </a:solidFill>
                  </a:tcPr>
                </a:tc>
                <a:tc>
                  <a:txBody>
                    <a:bodyPr/>
                    <a:lstStyle/>
                    <a:p>
                      <a:pPr algn="ctr" fontAlgn="ctr"/>
                      <a:r>
                        <a:rPr lang="en-US" sz="1200">
                          <a:effectLst/>
                        </a:rPr>
                        <a:t>60</a:t>
                      </a:r>
                    </a:p>
                  </a:txBody>
                  <a:tcPr anchor="ctr">
                    <a:solidFill>
                      <a:schemeClr val="bg1"/>
                    </a:solidFill>
                  </a:tcPr>
                </a:tc>
                <a:tc>
                  <a:txBody>
                    <a:bodyPr/>
                    <a:lstStyle/>
                    <a:p>
                      <a:pPr algn="ctr" fontAlgn="ctr"/>
                      <a:r>
                        <a:rPr lang="en-US" sz="1200">
                          <a:effectLst/>
                        </a:rPr>
                        <a:t>0.109040</a:t>
                      </a:r>
                    </a:p>
                  </a:txBody>
                  <a:tcPr anchor="ctr">
                    <a:solidFill>
                      <a:schemeClr val="bg1"/>
                    </a:solidFill>
                  </a:tcPr>
                </a:tc>
                <a:tc>
                  <a:txBody>
                    <a:bodyPr/>
                    <a:lstStyle/>
                    <a:p>
                      <a:pPr algn="ctr" fontAlgn="ctr"/>
                      <a:r>
                        <a:rPr lang="en-US" sz="1200">
                          <a:effectLst/>
                        </a:rPr>
                        <a:t>0.568926</a:t>
                      </a:r>
                    </a:p>
                  </a:txBody>
                  <a:tcPr anchor="ctr">
                    <a:solidFill>
                      <a:schemeClr val="bg1"/>
                    </a:solidFill>
                  </a:tcPr>
                </a:tc>
                <a:tc>
                  <a:txBody>
                    <a:bodyPr/>
                    <a:lstStyle/>
                    <a:p>
                      <a:pPr algn="ctr" fontAlgn="ctr"/>
                      <a:r>
                        <a:rPr lang="en-US" sz="1200">
                          <a:effectLst/>
                        </a:rPr>
                        <a:t>3.188701</a:t>
                      </a:r>
                    </a:p>
                  </a:txBody>
                  <a:tcPr anchor="ctr">
                    <a:solidFill>
                      <a:schemeClr val="bg1"/>
                    </a:solidFill>
                  </a:tcPr>
                </a:tc>
                <a:tc>
                  <a:txBody>
                    <a:bodyPr/>
                    <a:lstStyle/>
                    <a:p>
                      <a:pPr algn="ctr" fontAlgn="ctr"/>
                      <a:r>
                        <a:rPr lang="en-US" sz="1200">
                          <a:effectLst/>
                        </a:rPr>
                        <a:t>7</a:t>
                      </a:r>
                    </a:p>
                  </a:txBody>
                  <a:tcPr anchor="ctr">
                    <a:solidFill>
                      <a:schemeClr val="bg1"/>
                    </a:solidFill>
                  </a:tcPr>
                </a:tc>
                <a:extLst>
                  <a:ext uri="{0D108BD9-81ED-4DB2-BD59-A6C34878D82A}">
                    <a16:rowId xmlns:a16="http://schemas.microsoft.com/office/drawing/2014/main" val="1708168514"/>
                  </a:ext>
                </a:extLst>
              </a:tr>
            </a:tbl>
          </a:graphicData>
        </a:graphic>
      </p:graphicFrame>
    </p:spTree>
    <p:extLst>
      <p:ext uri="{BB962C8B-B14F-4D97-AF65-F5344CB8AC3E}">
        <p14:creationId xmlns:p14="http://schemas.microsoft.com/office/powerpoint/2010/main" val="20379654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3F35C8-67F4-47C7-9A29-5C181FFFA39A}"/>
              </a:ext>
            </a:extLst>
          </p:cNvPr>
          <p:cNvSpPr txBox="1"/>
          <p:nvPr/>
        </p:nvSpPr>
        <p:spPr>
          <a:xfrm>
            <a:off x="395536" y="4293096"/>
            <a:ext cx="8467762" cy="1323439"/>
          </a:xfrm>
          <a:prstGeom prst="rect">
            <a:avLst/>
          </a:prstGeom>
          <a:noFill/>
        </p:spPr>
        <p:txBody>
          <a:bodyPr wrap="square" lIns="91440" tIns="45720" rIns="91440" bIns="45720" anchor="t">
            <a:spAutoFit/>
          </a:bodyPr>
          <a:lstStyle/>
          <a:p>
            <a:r>
              <a:rPr lang="en-US" sz="2000" b="0">
                <a:solidFill>
                  <a:srgbClr val="0070C0"/>
                </a:solidFill>
                <a:effectLst/>
                <a:latin typeface="Consolas"/>
              </a:rPr>
              <a:t>layers = </a:t>
            </a:r>
            <a:r>
              <a:rPr lang="en-US" sz="2000" b="0" err="1">
                <a:solidFill>
                  <a:srgbClr val="0070C0"/>
                </a:solidFill>
                <a:effectLst/>
                <a:latin typeface="Consolas"/>
              </a:rPr>
              <a:t>ml.to_nx_dict</a:t>
            </a:r>
            <a:r>
              <a:rPr lang="en-US" sz="2000" b="0">
                <a:solidFill>
                  <a:srgbClr val="0070C0"/>
                </a:solidFill>
                <a:effectLst/>
                <a:latin typeface="Consolas"/>
              </a:rPr>
              <a:t>(net)</a:t>
            </a:r>
          </a:p>
          <a:p>
            <a:r>
              <a:rPr lang="en-US" sz="2000" b="0">
                <a:solidFill>
                  <a:srgbClr val="0070C0"/>
                </a:solidFill>
                <a:effectLst/>
                <a:latin typeface="Consolas"/>
              </a:rPr>
              <a:t>layers["</a:t>
            </a:r>
            <a:r>
              <a:rPr lang="en-US" sz="2000" b="0" err="1">
                <a:solidFill>
                  <a:srgbClr val="0070C0"/>
                </a:solidFill>
                <a:effectLst/>
                <a:latin typeface="Consolas"/>
              </a:rPr>
              <a:t>facebook</a:t>
            </a:r>
            <a:r>
              <a:rPr lang="en-US" sz="2000" b="0">
                <a:solidFill>
                  <a:srgbClr val="0070C0"/>
                </a:solidFill>
                <a:effectLst/>
                <a:latin typeface="Consolas"/>
              </a:rPr>
              <a:t>"]</a:t>
            </a:r>
          </a:p>
          <a:p>
            <a:r>
              <a:rPr lang="en-US" sz="2000" b="0" err="1">
                <a:solidFill>
                  <a:srgbClr val="0070C0"/>
                </a:solidFill>
                <a:effectLst/>
                <a:latin typeface="Consolas"/>
              </a:rPr>
              <a:t>nx.degree_assortativity_coefficient</a:t>
            </a:r>
            <a:r>
              <a:rPr lang="en-US" sz="2000" b="0">
                <a:solidFill>
                  <a:srgbClr val="0070C0"/>
                </a:solidFill>
                <a:effectLst/>
                <a:latin typeface="Consolas"/>
              </a:rPr>
              <a:t>(layers["</a:t>
            </a:r>
            <a:r>
              <a:rPr lang="en-US" sz="2000" b="0" err="1">
                <a:solidFill>
                  <a:srgbClr val="0070C0"/>
                </a:solidFill>
                <a:effectLst/>
                <a:latin typeface="Consolas"/>
              </a:rPr>
              <a:t>facebook</a:t>
            </a:r>
            <a:r>
              <a:rPr lang="en-US" sz="2000" b="0">
                <a:solidFill>
                  <a:srgbClr val="0070C0"/>
                </a:solidFill>
                <a:effectLst/>
                <a:latin typeface="Consolas"/>
              </a:rPr>
              <a:t>"])</a:t>
            </a:r>
          </a:p>
          <a:p>
            <a:endParaRPr lang="en-US" sz="2000" b="0">
              <a:solidFill>
                <a:srgbClr val="0070C0"/>
              </a:solidFill>
              <a:effectLst/>
              <a:latin typeface="Consolas" panose="020B0609020204030204" pitchFamily="49" charset="0"/>
            </a:endParaRPr>
          </a:p>
        </p:txBody>
      </p:sp>
      <p:sp>
        <p:nvSpPr>
          <p:cNvPr id="5" name="TextBox 4">
            <a:extLst>
              <a:ext uri="{FF2B5EF4-FFF2-40B4-BE49-F238E27FC236}">
                <a16:creationId xmlns:a16="http://schemas.microsoft.com/office/drawing/2014/main" id="{34E1522C-3B76-4507-A10E-62942A2EB862}"/>
              </a:ext>
            </a:extLst>
          </p:cNvPr>
          <p:cNvSpPr txBox="1"/>
          <p:nvPr/>
        </p:nvSpPr>
        <p:spPr>
          <a:xfrm>
            <a:off x="395536" y="1988840"/>
            <a:ext cx="6264696" cy="2031325"/>
          </a:xfrm>
          <a:prstGeom prst="rect">
            <a:avLst/>
          </a:prstGeom>
          <a:noFill/>
        </p:spPr>
        <p:txBody>
          <a:bodyPr wrap="square" lIns="91440" tIns="45720" rIns="91440" bIns="45720" anchor="t">
            <a:spAutoFit/>
          </a:bodyPr>
          <a:lstStyle/>
          <a:p>
            <a:r>
              <a:rPr lang="en-US" b="0" i="0">
                <a:effectLst/>
                <a:latin typeface="+mj-lt"/>
              </a:rPr>
              <a:t>To compute other functions or perform another type of layer-by-layer analysis we can convert the layers into </a:t>
            </a:r>
            <a:r>
              <a:rPr lang="en-US" b="0" i="0" err="1">
                <a:effectLst/>
                <a:latin typeface="+mj-lt"/>
              </a:rPr>
              <a:t>networkx</a:t>
            </a:r>
            <a:r>
              <a:rPr lang="en-US" b="0" i="0">
                <a:effectLst/>
                <a:latin typeface="+mj-lt"/>
              </a:rPr>
              <a:t> objects, using </a:t>
            </a:r>
            <a:r>
              <a:rPr lang="en-US" b="0" err="1">
                <a:solidFill>
                  <a:srgbClr val="0070C0"/>
                </a:solidFill>
                <a:effectLst/>
                <a:latin typeface="Consolas"/>
              </a:rPr>
              <a:t>to_nx_dict</a:t>
            </a:r>
            <a:r>
              <a:rPr lang="en-US" b="0">
                <a:solidFill>
                  <a:srgbClr val="0070C0"/>
                </a:solidFill>
                <a:effectLst/>
                <a:latin typeface="Consolas"/>
              </a:rPr>
              <a:t>()</a:t>
            </a:r>
            <a:r>
              <a:rPr lang="en-US" b="0" i="0">
                <a:effectLst/>
                <a:latin typeface="+mj-lt"/>
              </a:rPr>
              <a:t>. Once the </a:t>
            </a:r>
            <a:r>
              <a:rPr lang="en-US" b="0" i="0" err="1">
                <a:effectLst/>
                <a:latin typeface="+mj-lt"/>
              </a:rPr>
              <a:t>networkx</a:t>
            </a:r>
            <a:r>
              <a:rPr lang="en-US" b="0" i="0">
                <a:effectLst/>
                <a:latin typeface="+mj-lt"/>
              </a:rPr>
              <a:t> objects have been generated, all the network measures available in </a:t>
            </a:r>
            <a:r>
              <a:rPr lang="en-US" b="0" i="0" err="1">
                <a:effectLst/>
                <a:latin typeface="+mj-lt"/>
              </a:rPr>
              <a:t>networkx</a:t>
            </a:r>
            <a:r>
              <a:rPr lang="en-US" b="0" i="0">
                <a:effectLst/>
                <a:latin typeface="+mj-lt"/>
              </a:rPr>
              <a:t> can be used. The following code, for example, uses </a:t>
            </a:r>
            <a:r>
              <a:rPr lang="en-US" b="0" i="0" err="1">
                <a:effectLst/>
                <a:latin typeface="+mj-lt"/>
              </a:rPr>
              <a:t>networkx</a:t>
            </a:r>
            <a:r>
              <a:rPr lang="en-US" b="0" i="0">
                <a:effectLst/>
                <a:latin typeface="+mj-lt"/>
              </a:rPr>
              <a:t> to compute the </a:t>
            </a:r>
            <a:r>
              <a:rPr lang="en-US" b="0" i="0" err="1">
                <a:effectLst/>
                <a:latin typeface="+mj-lt"/>
              </a:rPr>
              <a:t>assortativity</a:t>
            </a:r>
            <a:r>
              <a:rPr lang="en-US" b="0" i="0">
                <a:effectLst/>
                <a:latin typeface="+mj-lt"/>
              </a:rPr>
              <a:t> of the </a:t>
            </a:r>
            <a:r>
              <a:rPr lang="en-US" b="0" i="0" err="1">
                <a:effectLst/>
                <a:latin typeface="+mj-lt"/>
              </a:rPr>
              <a:t>facebook</a:t>
            </a:r>
            <a:r>
              <a:rPr lang="en-US" b="0" i="0">
                <a:effectLst/>
                <a:latin typeface="+mj-lt"/>
              </a:rPr>
              <a:t> layer:</a:t>
            </a:r>
            <a:endParaRPr lang="en-US">
              <a:latin typeface="+mj-lt"/>
            </a:endParaRPr>
          </a:p>
        </p:txBody>
      </p:sp>
    </p:spTree>
    <p:extLst>
      <p:ext uri="{BB962C8B-B14F-4D97-AF65-F5344CB8AC3E}">
        <p14:creationId xmlns:p14="http://schemas.microsoft.com/office/powerpoint/2010/main" val="589123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Goals for today</a:t>
            </a:r>
          </a:p>
        </p:txBody>
      </p:sp>
      <p:sp>
        <p:nvSpPr>
          <p:cNvPr id="3" name="Content Placeholder 2"/>
          <p:cNvSpPr>
            <a:spLocks noGrp="1"/>
          </p:cNvSpPr>
          <p:nvPr>
            <p:ph idx="1"/>
          </p:nvPr>
        </p:nvSpPr>
        <p:spPr/>
        <p:txBody>
          <a:bodyPr>
            <a:normAutofit/>
          </a:bodyPr>
          <a:lstStyle/>
          <a:p>
            <a:pPr marL="0" indent="0">
              <a:buNone/>
            </a:pPr>
            <a:r>
              <a:rPr lang="en-US"/>
              <a:t>At the end of this workshop you should be able to:</a:t>
            </a:r>
          </a:p>
          <a:p>
            <a:pPr marL="457200" indent="-457200">
              <a:buFont typeface="+mj-lt"/>
              <a:buAutoNum type="arabicPeriod"/>
            </a:pPr>
            <a:r>
              <a:rPr lang="en-US">
                <a:cs typeface="Arial"/>
              </a:rPr>
              <a:t>Obtain multiplex network data.</a:t>
            </a:r>
            <a:endParaRPr lang="en-US"/>
          </a:p>
          <a:p>
            <a:pPr marL="457200" indent="-457200">
              <a:buAutoNum type="arabicPeriod"/>
            </a:pPr>
            <a:r>
              <a:rPr lang="en-US"/>
              <a:t>Visually explore small multiplex networks.</a:t>
            </a:r>
            <a:endParaRPr lang="en-US">
              <a:cs typeface="Arial"/>
            </a:endParaRPr>
          </a:p>
          <a:p>
            <a:pPr marL="457200" indent="-457200">
              <a:buFont typeface="Arial"/>
              <a:buAutoNum type="arabicPeriod"/>
            </a:pPr>
            <a:r>
              <a:rPr lang="en-US"/>
              <a:t>Compare layers (that is, edge types).</a:t>
            </a:r>
            <a:endParaRPr lang="en-US">
              <a:cs typeface="Arial"/>
            </a:endParaRPr>
          </a:p>
          <a:p>
            <a:pPr marL="457200" indent="-457200">
              <a:buFont typeface="+mj-lt"/>
              <a:buAutoNum type="arabicPeriod"/>
            </a:pPr>
            <a:r>
              <a:rPr lang="en-US"/>
              <a:t>Compute actor measures.</a:t>
            </a:r>
            <a:endParaRPr lang="en-US">
              <a:cs typeface="Arial"/>
            </a:endParaRPr>
          </a:p>
          <a:p>
            <a:pPr marL="457200" indent="-457200">
              <a:buFont typeface="+mj-lt"/>
              <a:buAutoNum type="arabicPeriod"/>
            </a:pPr>
            <a:r>
              <a:rPr lang="en-US"/>
              <a:t>Discover and compare communities.</a:t>
            </a:r>
          </a:p>
          <a:p>
            <a:pPr marL="457200" indent="-457200">
              <a:buFont typeface="+mj-lt"/>
              <a:buAutoNum type="arabicPeriod"/>
            </a:pPr>
            <a:endParaRPr lang="en-US"/>
          </a:p>
        </p:txBody>
      </p:sp>
      <p:sp>
        <p:nvSpPr>
          <p:cNvPr id="4" name="TextBox 3">
            <a:extLst>
              <a:ext uri="{FF2B5EF4-FFF2-40B4-BE49-F238E27FC236}">
                <a16:creationId xmlns:a16="http://schemas.microsoft.com/office/drawing/2014/main" id="{0D164C74-9D5A-4051-A13B-6B1D74B47F0E}"/>
              </a:ext>
            </a:extLst>
          </p:cNvPr>
          <p:cNvSpPr txBox="1"/>
          <p:nvPr/>
        </p:nvSpPr>
        <p:spPr>
          <a:xfrm>
            <a:off x="7034961" y="2486025"/>
            <a:ext cx="963757" cy="382320"/>
          </a:xfrm>
          <a:custGeom>
            <a:avLst/>
            <a:gdLst>
              <a:gd name="connsiteX0" fmla="*/ 0 w 963757"/>
              <a:gd name="connsiteY0" fmla="*/ 0 h 382320"/>
              <a:gd name="connsiteX1" fmla="*/ 462603 w 963757"/>
              <a:gd name="connsiteY1" fmla="*/ 0 h 382320"/>
              <a:gd name="connsiteX2" fmla="*/ 963757 w 963757"/>
              <a:gd name="connsiteY2" fmla="*/ 0 h 382320"/>
              <a:gd name="connsiteX3" fmla="*/ 963757 w 963757"/>
              <a:gd name="connsiteY3" fmla="*/ 382320 h 382320"/>
              <a:gd name="connsiteX4" fmla="*/ 472241 w 963757"/>
              <a:gd name="connsiteY4" fmla="*/ 382320 h 382320"/>
              <a:gd name="connsiteX5" fmla="*/ 0 w 963757"/>
              <a:gd name="connsiteY5" fmla="*/ 382320 h 382320"/>
              <a:gd name="connsiteX6" fmla="*/ 0 w 963757"/>
              <a:gd name="connsiteY6" fmla="*/ 0 h 38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3757" h="382320" fill="none" extrusionOk="0">
                <a:moveTo>
                  <a:pt x="0" y="0"/>
                </a:moveTo>
                <a:cubicBezTo>
                  <a:pt x="132837" y="-7241"/>
                  <a:pt x="327712" y="-14447"/>
                  <a:pt x="462603" y="0"/>
                </a:cubicBezTo>
                <a:cubicBezTo>
                  <a:pt x="597494" y="14447"/>
                  <a:pt x="749081" y="-24808"/>
                  <a:pt x="963757" y="0"/>
                </a:cubicBezTo>
                <a:cubicBezTo>
                  <a:pt x="959071" y="124201"/>
                  <a:pt x="979897" y="241078"/>
                  <a:pt x="963757" y="382320"/>
                </a:cubicBezTo>
                <a:cubicBezTo>
                  <a:pt x="729248" y="366240"/>
                  <a:pt x="626832" y="404974"/>
                  <a:pt x="472241" y="382320"/>
                </a:cubicBezTo>
                <a:cubicBezTo>
                  <a:pt x="317650" y="359666"/>
                  <a:pt x="200601" y="381723"/>
                  <a:pt x="0" y="382320"/>
                </a:cubicBezTo>
                <a:cubicBezTo>
                  <a:pt x="-4562" y="283278"/>
                  <a:pt x="13100" y="124117"/>
                  <a:pt x="0" y="0"/>
                </a:cubicBezTo>
                <a:close/>
              </a:path>
              <a:path w="963757" h="382320" stroke="0" extrusionOk="0">
                <a:moveTo>
                  <a:pt x="0" y="0"/>
                </a:moveTo>
                <a:cubicBezTo>
                  <a:pt x="231821" y="-17822"/>
                  <a:pt x="296320" y="-14143"/>
                  <a:pt x="472241" y="0"/>
                </a:cubicBezTo>
                <a:cubicBezTo>
                  <a:pt x="648162" y="14143"/>
                  <a:pt x="798591" y="-21753"/>
                  <a:pt x="963757" y="0"/>
                </a:cubicBezTo>
                <a:cubicBezTo>
                  <a:pt x="980293" y="149699"/>
                  <a:pt x="982855" y="298118"/>
                  <a:pt x="963757" y="382320"/>
                </a:cubicBezTo>
                <a:cubicBezTo>
                  <a:pt x="772250" y="388850"/>
                  <a:pt x="620222" y="389114"/>
                  <a:pt x="491516" y="382320"/>
                </a:cubicBezTo>
                <a:cubicBezTo>
                  <a:pt x="362810" y="375526"/>
                  <a:pt x="158431" y="393624"/>
                  <a:pt x="0" y="382320"/>
                </a:cubicBezTo>
                <a:cubicBezTo>
                  <a:pt x="-3798" y="192700"/>
                  <a:pt x="11964" y="97317"/>
                  <a:pt x="0" y="0"/>
                </a:cubicBezTo>
                <a:close/>
              </a:path>
            </a:pathLst>
          </a:custGeom>
          <a:solidFill>
            <a:srgbClr val="FFFF00"/>
          </a:solidFill>
          <a:ln w="12700">
            <a:solidFill>
              <a:schemeClr val="tx1"/>
            </a:solidFill>
            <a:extLst>
              <a:ext uri="{C807C97D-BFC1-408E-A445-0C87EB9F89A2}">
                <ask:lineSketchStyleProps xmlns:ask="http://schemas.microsoft.com/office/drawing/2018/sketchyshapes" sd="3499211612">
                  <a:prstGeom prst="rect">
                    <a:avLst/>
                  </a:prstGeom>
                  <ask:type>
                    <ask:lineSketchFreehand/>
                  </ask:type>
                </ask:lineSketchStyleProps>
              </a:ext>
            </a:extLs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Activity</a:t>
            </a:r>
          </a:p>
        </p:txBody>
      </p:sp>
      <p:sp>
        <p:nvSpPr>
          <p:cNvPr id="6" name="TextBox 5">
            <a:extLst>
              <a:ext uri="{FF2B5EF4-FFF2-40B4-BE49-F238E27FC236}">
                <a16:creationId xmlns:a16="http://schemas.microsoft.com/office/drawing/2014/main" id="{A859DA55-C470-488C-819F-BFBDB153BB2B}"/>
              </a:ext>
            </a:extLst>
          </p:cNvPr>
          <p:cNvSpPr txBox="1"/>
          <p:nvPr/>
        </p:nvSpPr>
        <p:spPr>
          <a:xfrm>
            <a:off x="6409970" y="2927639"/>
            <a:ext cx="963757" cy="382320"/>
          </a:xfrm>
          <a:custGeom>
            <a:avLst/>
            <a:gdLst>
              <a:gd name="connsiteX0" fmla="*/ 0 w 963757"/>
              <a:gd name="connsiteY0" fmla="*/ 0 h 382320"/>
              <a:gd name="connsiteX1" fmla="*/ 462603 w 963757"/>
              <a:gd name="connsiteY1" fmla="*/ 0 h 382320"/>
              <a:gd name="connsiteX2" fmla="*/ 963757 w 963757"/>
              <a:gd name="connsiteY2" fmla="*/ 0 h 382320"/>
              <a:gd name="connsiteX3" fmla="*/ 963757 w 963757"/>
              <a:gd name="connsiteY3" fmla="*/ 382320 h 382320"/>
              <a:gd name="connsiteX4" fmla="*/ 472241 w 963757"/>
              <a:gd name="connsiteY4" fmla="*/ 382320 h 382320"/>
              <a:gd name="connsiteX5" fmla="*/ 0 w 963757"/>
              <a:gd name="connsiteY5" fmla="*/ 382320 h 382320"/>
              <a:gd name="connsiteX6" fmla="*/ 0 w 963757"/>
              <a:gd name="connsiteY6" fmla="*/ 0 h 38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3757" h="382320" fill="none" extrusionOk="0">
                <a:moveTo>
                  <a:pt x="0" y="0"/>
                </a:moveTo>
                <a:cubicBezTo>
                  <a:pt x="132837" y="-7241"/>
                  <a:pt x="327712" y="-14447"/>
                  <a:pt x="462603" y="0"/>
                </a:cubicBezTo>
                <a:cubicBezTo>
                  <a:pt x="597494" y="14447"/>
                  <a:pt x="749081" y="-24808"/>
                  <a:pt x="963757" y="0"/>
                </a:cubicBezTo>
                <a:cubicBezTo>
                  <a:pt x="959071" y="124201"/>
                  <a:pt x="979897" y="241078"/>
                  <a:pt x="963757" y="382320"/>
                </a:cubicBezTo>
                <a:cubicBezTo>
                  <a:pt x="729248" y="366240"/>
                  <a:pt x="626832" y="404974"/>
                  <a:pt x="472241" y="382320"/>
                </a:cubicBezTo>
                <a:cubicBezTo>
                  <a:pt x="317650" y="359666"/>
                  <a:pt x="200601" y="381723"/>
                  <a:pt x="0" y="382320"/>
                </a:cubicBezTo>
                <a:cubicBezTo>
                  <a:pt x="-4562" y="283278"/>
                  <a:pt x="13100" y="124117"/>
                  <a:pt x="0" y="0"/>
                </a:cubicBezTo>
                <a:close/>
              </a:path>
              <a:path w="963757" h="382320" stroke="0" extrusionOk="0">
                <a:moveTo>
                  <a:pt x="0" y="0"/>
                </a:moveTo>
                <a:cubicBezTo>
                  <a:pt x="231821" y="-17822"/>
                  <a:pt x="296320" y="-14143"/>
                  <a:pt x="472241" y="0"/>
                </a:cubicBezTo>
                <a:cubicBezTo>
                  <a:pt x="648162" y="14143"/>
                  <a:pt x="798591" y="-21753"/>
                  <a:pt x="963757" y="0"/>
                </a:cubicBezTo>
                <a:cubicBezTo>
                  <a:pt x="980293" y="149699"/>
                  <a:pt x="982855" y="298118"/>
                  <a:pt x="963757" y="382320"/>
                </a:cubicBezTo>
                <a:cubicBezTo>
                  <a:pt x="772250" y="388850"/>
                  <a:pt x="620222" y="389114"/>
                  <a:pt x="491516" y="382320"/>
                </a:cubicBezTo>
                <a:cubicBezTo>
                  <a:pt x="362810" y="375526"/>
                  <a:pt x="158431" y="393624"/>
                  <a:pt x="0" y="382320"/>
                </a:cubicBezTo>
                <a:cubicBezTo>
                  <a:pt x="-3798" y="192700"/>
                  <a:pt x="11964" y="97317"/>
                  <a:pt x="0" y="0"/>
                </a:cubicBezTo>
                <a:close/>
              </a:path>
            </a:pathLst>
          </a:custGeom>
          <a:solidFill>
            <a:srgbClr val="FFFF00"/>
          </a:solidFill>
          <a:ln w="12700">
            <a:solidFill>
              <a:schemeClr val="tx1"/>
            </a:solidFill>
            <a:extLst>
              <a:ext uri="{C807C97D-BFC1-408E-A445-0C87EB9F89A2}">
                <ask:lineSketchStyleProps xmlns:ask="http://schemas.microsoft.com/office/drawing/2018/sketchyshapes" sd="3499211612">
                  <a:prstGeom prst="rect">
                    <a:avLst/>
                  </a:prstGeom>
                  <ask:type>
                    <ask:lineSketchFreehand/>
                  </ask:type>
                </ask:lineSketchStyleProps>
              </a:ext>
            </a:extLs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Activity</a:t>
            </a:r>
          </a:p>
        </p:txBody>
      </p:sp>
      <p:sp>
        <p:nvSpPr>
          <p:cNvPr id="8" name="TextBox 7">
            <a:extLst>
              <a:ext uri="{FF2B5EF4-FFF2-40B4-BE49-F238E27FC236}">
                <a16:creationId xmlns:a16="http://schemas.microsoft.com/office/drawing/2014/main" id="{6BB1F9CB-3B59-47D7-BE50-99C832049DD1}"/>
              </a:ext>
            </a:extLst>
          </p:cNvPr>
          <p:cNvSpPr txBox="1"/>
          <p:nvPr/>
        </p:nvSpPr>
        <p:spPr>
          <a:xfrm>
            <a:off x="732560" y="4590184"/>
            <a:ext cx="3184812" cy="461665"/>
          </a:xfrm>
          <a:custGeom>
            <a:avLst/>
            <a:gdLst>
              <a:gd name="connsiteX0" fmla="*/ 0 w 3184812"/>
              <a:gd name="connsiteY0" fmla="*/ 0 h 461665"/>
              <a:gd name="connsiteX1" fmla="*/ 573266 w 3184812"/>
              <a:gd name="connsiteY1" fmla="*/ 0 h 461665"/>
              <a:gd name="connsiteX2" fmla="*/ 1242077 w 3184812"/>
              <a:gd name="connsiteY2" fmla="*/ 0 h 461665"/>
              <a:gd name="connsiteX3" fmla="*/ 1783495 w 3184812"/>
              <a:gd name="connsiteY3" fmla="*/ 0 h 461665"/>
              <a:gd name="connsiteX4" fmla="*/ 2484153 w 3184812"/>
              <a:gd name="connsiteY4" fmla="*/ 0 h 461665"/>
              <a:gd name="connsiteX5" fmla="*/ 3184812 w 3184812"/>
              <a:gd name="connsiteY5" fmla="*/ 0 h 461665"/>
              <a:gd name="connsiteX6" fmla="*/ 3184812 w 3184812"/>
              <a:gd name="connsiteY6" fmla="*/ 461665 h 461665"/>
              <a:gd name="connsiteX7" fmla="*/ 2579698 w 3184812"/>
              <a:gd name="connsiteY7" fmla="*/ 461665 h 461665"/>
              <a:gd name="connsiteX8" fmla="*/ 2006432 w 3184812"/>
              <a:gd name="connsiteY8" fmla="*/ 461665 h 461665"/>
              <a:gd name="connsiteX9" fmla="*/ 1305773 w 3184812"/>
              <a:gd name="connsiteY9" fmla="*/ 461665 h 461665"/>
              <a:gd name="connsiteX10" fmla="*/ 732507 w 3184812"/>
              <a:gd name="connsiteY10" fmla="*/ 461665 h 461665"/>
              <a:gd name="connsiteX11" fmla="*/ 0 w 3184812"/>
              <a:gd name="connsiteY11" fmla="*/ 461665 h 461665"/>
              <a:gd name="connsiteX12" fmla="*/ 0 w 3184812"/>
              <a:gd name="connsiteY12"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4812" h="461665" fill="none" extrusionOk="0">
                <a:moveTo>
                  <a:pt x="0" y="0"/>
                </a:moveTo>
                <a:cubicBezTo>
                  <a:pt x="151796" y="22022"/>
                  <a:pt x="431330" y="-4333"/>
                  <a:pt x="573266" y="0"/>
                </a:cubicBezTo>
                <a:cubicBezTo>
                  <a:pt x="715202" y="4333"/>
                  <a:pt x="1025299" y="25308"/>
                  <a:pt x="1242077" y="0"/>
                </a:cubicBezTo>
                <a:cubicBezTo>
                  <a:pt x="1458855" y="-25308"/>
                  <a:pt x="1579988" y="18361"/>
                  <a:pt x="1783495" y="0"/>
                </a:cubicBezTo>
                <a:cubicBezTo>
                  <a:pt x="1987002" y="-18361"/>
                  <a:pt x="2280462" y="33832"/>
                  <a:pt x="2484153" y="0"/>
                </a:cubicBezTo>
                <a:cubicBezTo>
                  <a:pt x="2687844" y="-33832"/>
                  <a:pt x="2926476" y="-8927"/>
                  <a:pt x="3184812" y="0"/>
                </a:cubicBezTo>
                <a:cubicBezTo>
                  <a:pt x="3189860" y="208517"/>
                  <a:pt x="3200948" y="363390"/>
                  <a:pt x="3184812" y="461665"/>
                </a:cubicBezTo>
                <a:cubicBezTo>
                  <a:pt x="3058988" y="438500"/>
                  <a:pt x="2711901" y="433688"/>
                  <a:pt x="2579698" y="461665"/>
                </a:cubicBezTo>
                <a:cubicBezTo>
                  <a:pt x="2447495" y="489642"/>
                  <a:pt x="2239138" y="455515"/>
                  <a:pt x="2006432" y="461665"/>
                </a:cubicBezTo>
                <a:cubicBezTo>
                  <a:pt x="1773726" y="467815"/>
                  <a:pt x="1504585" y="478657"/>
                  <a:pt x="1305773" y="461665"/>
                </a:cubicBezTo>
                <a:cubicBezTo>
                  <a:pt x="1106961" y="444673"/>
                  <a:pt x="915956" y="446928"/>
                  <a:pt x="732507" y="461665"/>
                </a:cubicBezTo>
                <a:cubicBezTo>
                  <a:pt x="549058" y="476402"/>
                  <a:pt x="200433" y="494094"/>
                  <a:pt x="0" y="461665"/>
                </a:cubicBezTo>
                <a:cubicBezTo>
                  <a:pt x="-21907" y="366304"/>
                  <a:pt x="21913" y="157131"/>
                  <a:pt x="0" y="0"/>
                </a:cubicBezTo>
                <a:close/>
              </a:path>
              <a:path w="3184812" h="461665" stroke="0" extrusionOk="0">
                <a:moveTo>
                  <a:pt x="0" y="0"/>
                </a:moveTo>
                <a:cubicBezTo>
                  <a:pt x="199962" y="-8969"/>
                  <a:pt x="328867" y="21090"/>
                  <a:pt x="605114" y="0"/>
                </a:cubicBezTo>
                <a:cubicBezTo>
                  <a:pt x="881361" y="-21090"/>
                  <a:pt x="951797" y="-19190"/>
                  <a:pt x="1178380" y="0"/>
                </a:cubicBezTo>
                <a:cubicBezTo>
                  <a:pt x="1404963" y="19190"/>
                  <a:pt x="1615456" y="15120"/>
                  <a:pt x="1751647" y="0"/>
                </a:cubicBezTo>
                <a:cubicBezTo>
                  <a:pt x="1887838" y="-15120"/>
                  <a:pt x="2063038" y="-26668"/>
                  <a:pt x="2293065" y="0"/>
                </a:cubicBezTo>
                <a:cubicBezTo>
                  <a:pt x="2523092" y="26668"/>
                  <a:pt x="2957964" y="-19616"/>
                  <a:pt x="3184812" y="0"/>
                </a:cubicBezTo>
                <a:cubicBezTo>
                  <a:pt x="3177916" y="180494"/>
                  <a:pt x="3165255" y="232475"/>
                  <a:pt x="3184812" y="461665"/>
                </a:cubicBezTo>
                <a:cubicBezTo>
                  <a:pt x="2916878" y="456932"/>
                  <a:pt x="2853305" y="458450"/>
                  <a:pt x="2643394" y="461665"/>
                </a:cubicBezTo>
                <a:cubicBezTo>
                  <a:pt x="2433483" y="464880"/>
                  <a:pt x="2245926" y="447948"/>
                  <a:pt x="1942735" y="461665"/>
                </a:cubicBezTo>
                <a:cubicBezTo>
                  <a:pt x="1639544" y="475382"/>
                  <a:pt x="1617211" y="458605"/>
                  <a:pt x="1369469" y="461665"/>
                </a:cubicBezTo>
                <a:cubicBezTo>
                  <a:pt x="1121727" y="464725"/>
                  <a:pt x="965448" y="450165"/>
                  <a:pt x="796203" y="461665"/>
                </a:cubicBezTo>
                <a:cubicBezTo>
                  <a:pt x="626958" y="473165"/>
                  <a:pt x="310645" y="456241"/>
                  <a:pt x="0" y="461665"/>
                </a:cubicBezTo>
                <a:cubicBezTo>
                  <a:pt x="19833" y="364088"/>
                  <a:pt x="-10679" y="111143"/>
                  <a:pt x="0" y="0"/>
                </a:cubicBezTo>
                <a:close/>
              </a:path>
            </a:pathLst>
          </a:custGeom>
          <a:solidFill>
            <a:srgbClr val="92D050"/>
          </a:solidFill>
          <a:ln w="12700">
            <a:solidFill>
              <a:schemeClr val="tx1"/>
            </a:solidFill>
            <a:extLst>
              <a:ext uri="{C807C97D-BFC1-408E-A445-0C87EB9F89A2}">
                <ask:lineSketchStyleProps xmlns:ask="http://schemas.microsoft.com/office/drawing/2018/sketchyshapes" sd="3499211612">
                  <a:prstGeom prst="rect">
                    <a:avLst/>
                  </a:prstGeom>
                  <ask:type>
                    <ask:lineSketchFreehand/>
                  </ask:type>
                </ask:lineSketchStyleProps>
              </a:ext>
            </a:extLs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 material, references</a:t>
            </a:r>
            <a:endParaRPr lang="en-US" sz="2400">
              <a:cs typeface="Arial"/>
            </a:endParaRPr>
          </a:p>
        </p:txBody>
      </p:sp>
    </p:spTree>
    <p:extLst>
      <p:ext uri="{BB962C8B-B14F-4D97-AF65-F5344CB8AC3E}">
        <p14:creationId xmlns:p14="http://schemas.microsoft.com/office/powerpoint/2010/main" val="1183342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7CE62-1340-4CE2-871B-C4958974A1F6}"/>
              </a:ext>
            </a:extLst>
          </p:cNvPr>
          <p:cNvSpPr>
            <a:spLocks noGrp="1"/>
          </p:cNvSpPr>
          <p:nvPr>
            <p:ph type="title"/>
          </p:nvPr>
        </p:nvSpPr>
        <p:spPr/>
        <p:txBody>
          <a:bodyPr/>
          <a:lstStyle/>
          <a:p>
            <a:r>
              <a:rPr lang="en-US"/>
              <a:t>Comparing layers</a:t>
            </a:r>
          </a:p>
        </p:txBody>
      </p:sp>
      <p:sp>
        <p:nvSpPr>
          <p:cNvPr id="5" name="TextBox 4">
            <a:extLst>
              <a:ext uri="{FF2B5EF4-FFF2-40B4-BE49-F238E27FC236}">
                <a16:creationId xmlns:a16="http://schemas.microsoft.com/office/drawing/2014/main" id="{7C80B26F-E292-46FE-BFEB-88A7956F01B3}"/>
              </a:ext>
            </a:extLst>
          </p:cNvPr>
          <p:cNvSpPr txBox="1"/>
          <p:nvPr/>
        </p:nvSpPr>
        <p:spPr>
          <a:xfrm>
            <a:off x="611560" y="1725311"/>
            <a:ext cx="7992888" cy="2031325"/>
          </a:xfrm>
          <a:prstGeom prst="rect">
            <a:avLst/>
          </a:prstGeom>
          <a:noFill/>
        </p:spPr>
        <p:txBody>
          <a:bodyPr wrap="square" lIns="91440" tIns="45720" rIns="91440" bIns="45720" anchor="t">
            <a:spAutoFit/>
          </a:bodyPr>
          <a:lstStyle/>
          <a:p>
            <a:pPr algn="l"/>
            <a:r>
              <a:rPr lang="en-US" b="0" err="1">
                <a:effectLst/>
                <a:latin typeface="Consolas"/>
              </a:rPr>
              <a:t>layer_comparison</a:t>
            </a:r>
            <a:r>
              <a:rPr lang="en-US" b="0">
                <a:effectLst/>
                <a:latin typeface="Consolas"/>
              </a:rPr>
              <a:t>() </a:t>
            </a:r>
            <a:r>
              <a:rPr lang="en-US" b="0">
                <a:effectLst/>
                <a:latin typeface="+mj-lt"/>
              </a:rPr>
              <a:t>allows us to </a:t>
            </a:r>
            <a:r>
              <a:rPr lang="en-US" b="0" i="0">
                <a:effectLst/>
                <a:latin typeface="+mj-lt"/>
              </a:rPr>
              <a:t>compare layers using several different approaches. All the methods mentioned explained and evaluated by Brodka et al. (2017).</a:t>
            </a:r>
          </a:p>
          <a:p>
            <a:endParaRPr lang="en-US">
              <a:latin typeface="+mj-lt"/>
            </a:endParaRPr>
          </a:p>
          <a:p>
            <a:r>
              <a:rPr lang="en-US" b="0" i="0">
                <a:effectLst/>
                <a:latin typeface="+mj-lt"/>
              </a:rPr>
              <a:t>e.</a:t>
            </a:r>
            <a:r>
              <a:rPr lang="en-US">
                <a:latin typeface="+mj-lt"/>
              </a:rPr>
              <a:t>g. </a:t>
            </a:r>
            <a:r>
              <a:rPr lang="en-US" b="0" i="0">
                <a:effectLst/>
                <a:latin typeface="+mj-lt"/>
              </a:rPr>
              <a:t>to quantify the difference between the degree distributions in different layers we can use Jeffrey dissimilarity function (the higher the values, the most dissimilar the two layers).</a:t>
            </a:r>
            <a:r>
              <a:rPr lang="en-US">
                <a:latin typeface="+mj-lt"/>
              </a:rPr>
              <a:t> </a:t>
            </a:r>
            <a:endParaRPr lang="en-US" b="0" i="0">
              <a:effectLst/>
              <a:latin typeface="+mj-lt"/>
              <a:cs typeface="Arial"/>
            </a:endParaRPr>
          </a:p>
        </p:txBody>
      </p:sp>
      <p:sp>
        <p:nvSpPr>
          <p:cNvPr id="7" name="TextBox 6">
            <a:extLst>
              <a:ext uri="{FF2B5EF4-FFF2-40B4-BE49-F238E27FC236}">
                <a16:creationId xmlns:a16="http://schemas.microsoft.com/office/drawing/2014/main" id="{507C10C9-641F-40F0-9F69-8E89A8E3A5E6}"/>
              </a:ext>
            </a:extLst>
          </p:cNvPr>
          <p:cNvSpPr txBox="1"/>
          <p:nvPr/>
        </p:nvSpPr>
        <p:spPr>
          <a:xfrm>
            <a:off x="683568" y="3774665"/>
            <a:ext cx="7344816" cy="369332"/>
          </a:xfrm>
          <a:prstGeom prst="rect">
            <a:avLst/>
          </a:prstGeom>
          <a:noFill/>
        </p:spPr>
        <p:txBody>
          <a:bodyPr wrap="square" lIns="91440" tIns="45720" rIns="91440" bIns="45720" anchor="t">
            <a:spAutoFit/>
          </a:bodyPr>
          <a:lstStyle/>
          <a:p>
            <a:r>
              <a:rPr lang="en-US" b="0">
                <a:solidFill>
                  <a:srgbClr val="0070C0"/>
                </a:solidFill>
                <a:effectLst/>
                <a:latin typeface="Consolas"/>
              </a:rPr>
              <a:t>df( </a:t>
            </a:r>
            <a:r>
              <a:rPr lang="en-US" b="0" err="1">
                <a:solidFill>
                  <a:srgbClr val="0070C0"/>
                </a:solidFill>
                <a:effectLst/>
                <a:latin typeface="Consolas"/>
              </a:rPr>
              <a:t>ml.layer_comparison</a:t>
            </a:r>
            <a:r>
              <a:rPr lang="en-US" b="0">
                <a:solidFill>
                  <a:srgbClr val="0070C0"/>
                </a:solidFill>
                <a:effectLst/>
                <a:latin typeface="Consolas"/>
              </a:rPr>
              <a:t>(net, method = "</a:t>
            </a:r>
            <a:r>
              <a:rPr lang="en-US" b="0" err="1">
                <a:solidFill>
                  <a:srgbClr val="0070C0"/>
                </a:solidFill>
                <a:effectLst/>
                <a:latin typeface="Consolas"/>
              </a:rPr>
              <a:t>jeffrey.degree</a:t>
            </a:r>
            <a:r>
              <a:rPr lang="en-US" b="0">
                <a:solidFill>
                  <a:srgbClr val="0070C0"/>
                </a:solidFill>
                <a:effectLst/>
                <a:latin typeface="Consolas"/>
              </a:rPr>
              <a:t>") )</a:t>
            </a:r>
          </a:p>
        </p:txBody>
      </p:sp>
      <p:graphicFrame>
        <p:nvGraphicFramePr>
          <p:cNvPr id="8" name="Table 7">
            <a:extLst>
              <a:ext uri="{FF2B5EF4-FFF2-40B4-BE49-F238E27FC236}">
                <a16:creationId xmlns:a16="http://schemas.microsoft.com/office/drawing/2014/main" id="{7E1B7506-A0AB-4656-B84E-F6178FEF06ED}"/>
              </a:ext>
            </a:extLst>
          </p:cNvPr>
          <p:cNvGraphicFramePr>
            <a:graphicFrameLocks noGrp="1"/>
          </p:cNvGraphicFramePr>
          <p:nvPr>
            <p:extLst>
              <p:ext uri="{D42A27DB-BD31-4B8C-83A1-F6EECF244321}">
                <p14:modId xmlns:p14="http://schemas.microsoft.com/office/powerpoint/2010/main" val="555262772"/>
              </p:ext>
            </p:extLst>
          </p:nvPr>
        </p:nvGraphicFramePr>
        <p:xfrm>
          <a:off x="653518" y="4277921"/>
          <a:ext cx="7772400" cy="2194560"/>
        </p:xfrm>
        <a:graphic>
          <a:graphicData uri="http://schemas.openxmlformats.org/drawingml/2006/table">
            <a:tbl>
              <a:tblPr>
                <a:tableStyleId>{616DA210-FB5B-4158-B5E0-FEB733F419BA}</a:tableStyleId>
              </a:tblPr>
              <a:tblGrid>
                <a:gridCol w="1295400">
                  <a:extLst>
                    <a:ext uri="{9D8B030D-6E8A-4147-A177-3AD203B41FA5}">
                      <a16:colId xmlns:a16="http://schemas.microsoft.com/office/drawing/2014/main" val="643202167"/>
                    </a:ext>
                  </a:extLst>
                </a:gridCol>
                <a:gridCol w="1295400">
                  <a:extLst>
                    <a:ext uri="{9D8B030D-6E8A-4147-A177-3AD203B41FA5}">
                      <a16:colId xmlns:a16="http://schemas.microsoft.com/office/drawing/2014/main" val="2392961407"/>
                    </a:ext>
                  </a:extLst>
                </a:gridCol>
                <a:gridCol w="1295400">
                  <a:extLst>
                    <a:ext uri="{9D8B030D-6E8A-4147-A177-3AD203B41FA5}">
                      <a16:colId xmlns:a16="http://schemas.microsoft.com/office/drawing/2014/main" val="4228672538"/>
                    </a:ext>
                  </a:extLst>
                </a:gridCol>
                <a:gridCol w="1295400">
                  <a:extLst>
                    <a:ext uri="{9D8B030D-6E8A-4147-A177-3AD203B41FA5}">
                      <a16:colId xmlns:a16="http://schemas.microsoft.com/office/drawing/2014/main" val="3176598716"/>
                    </a:ext>
                  </a:extLst>
                </a:gridCol>
                <a:gridCol w="1295400">
                  <a:extLst>
                    <a:ext uri="{9D8B030D-6E8A-4147-A177-3AD203B41FA5}">
                      <a16:colId xmlns:a16="http://schemas.microsoft.com/office/drawing/2014/main" val="491002912"/>
                    </a:ext>
                  </a:extLst>
                </a:gridCol>
                <a:gridCol w="1295400">
                  <a:extLst>
                    <a:ext uri="{9D8B030D-6E8A-4147-A177-3AD203B41FA5}">
                      <a16:colId xmlns:a16="http://schemas.microsoft.com/office/drawing/2014/main" val="1984554298"/>
                    </a:ext>
                  </a:extLst>
                </a:gridCol>
              </a:tblGrid>
              <a:tr h="0">
                <a:tc>
                  <a:txBody>
                    <a:bodyPr/>
                    <a:lstStyle/>
                    <a:p>
                      <a:pPr algn="r" fontAlgn="ctr"/>
                      <a:endParaRPr lang="en-US" b="1">
                        <a:effectLst/>
                      </a:endParaRPr>
                    </a:p>
                  </a:txBody>
                  <a:tcPr anchor="ctr">
                    <a:solidFill>
                      <a:schemeClr val="bg1"/>
                    </a:solidFill>
                  </a:tcPr>
                </a:tc>
                <a:tc>
                  <a:txBody>
                    <a:bodyPr/>
                    <a:lstStyle/>
                    <a:p>
                      <a:pPr algn="r" fontAlgn="ctr"/>
                      <a:r>
                        <a:rPr lang="en-US"/>
                        <a:t>coauthor</a:t>
                      </a:r>
                      <a:endParaRPr lang="en-US" b="1">
                        <a:effectLst/>
                      </a:endParaRPr>
                    </a:p>
                  </a:txBody>
                  <a:tcPr anchor="ctr">
                    <a:solidFill>
                      <a:schemeClr val="bg1"/>
                    </a:solidFill>
                  </a:tcPr>
                </a:tc>
                <a:tc>
                  <a:txBody>
                    <a:bodyPr/>
                    <a:lstStyle/>
                    <a:p>
                      <a:pPr algn="r" fontAlgn="ctr"/>
                      <a:r>
                        <a:rPr lang="en-US"/>
                        <a:t>leisure</a:t>
                      </a:r>
                      <a:endParaRPr lang="en-US" b="1">
                        <a:effectLst/>
                      </a:endParaRPr>
                    </a:p>
                  </a:txBody>
                  <a:tcPr anchor="ctr">
                    <a:solidFill>
                      <a:schemeClr val="bg1"/>
                    </a:solidFill>
                  </a:tcPr>
                </a:tc>
                <a:tc>
                  <a:txBody>
                    <a:bodyPr/>
                    <a:lstStyle/>
                    <a:p>
                      <a:pPr algn="r" fontAlgn="ctr"/>
                      <a:r>
                        <a:rPr lang="en-US"/>
                        <a:t>work</a:t>
                      </a:r>
                      <a:endParaRPr lang="en-US" b="1">
                        <a:effectLst/>
                      </a:endParaRPr>
                    </a:p>
                  </a:txBody>
                  <a:tcPr anchor="ctr">
                    <a:solidFill>
                      <a:schemeClr val="bg1"/>
                    </a:solidFill>
                  </a:tcPr>
                </a:tc>
                <a:tc>
                  <a:txBody>
                    <a:bodyPr/>
                    <a:lstStyle/>
                    <a:p>
                      <a:pPr algn="r" fontAlgn="ctr"/>
                      <a:r>
                        <a:rPr lang="en-US" err="1"/>
                        <a:t>facebook</a:t>
                      </a:r>
                      <a:endParaRPr lang="en-US" b="1">
                        <a:effectLst/>
                      </a:endParaRPr>
                    </a:p>
                  </a:txBody>
                  <a:tcPr anchor="ctr">
                    <a:solidFill>
                      <a:schemeClr val="bg1"/>
                    </a:solidFill>
                  </a:tcPr>
                </a:tc>
                <a:tc>
                  <a:txBody>
                    <a:bodyPr/>
                    <a:lstStyle/>
                    <a:p>
                      <a:pPr algn="r" fontAlgn="ctr"/>
                      <a:r>
                        <a:rPr lang="en-US"/>
                        <a:t>lunch</a:t>
                      </a:r>
                      <a:endParaRPr lang="en-US" b="1">
                        <a:effectLst/>
                      </a:endParaRPr>
                    </a:p>
                  </a:txBody>
                  <a:tcPr anchor="ctr">
                    <a:solidFill>
                      <a:schemeClr val="bg1"/>
                    </a:solidFill>
                  </a:tcPr>
                </a:tc>
                <a:extLst>
                  <a:ext uri="{0D108BD9-81ED-4DB2-BD59-A6C34878D82A}">
                    <a16:rowId xmlns:a16="http://schemas.microsoft.com/office/drawing/2014/main" val="1902996636"/>
                  </a:ext>
                </a:extLst>
              </a:tr>
              <a:tr h="0">
                <a:tc>
                  <a:txBody>
                    <a:bodyPr/>
                    <a:lstStyle/>
                    <a:p>
                      <a:pPr algn="r" fontAlgn="ctr"/>
                      <a:r>
                        <a:rPr lang="en-US"/>
                        <a:t>coauthor</a:t>
                      </a:r>
                      <a:endParaRPr lang="en-US" b="1">
                        <a:effectLst/>
                      </a:endParaRPr>
                    </a:p>
                  </a:txBody>
                  <a:tcPr anchor="ctr">
                    <a:solidFill>
                      <a:schemeClr val="bg1"/>
                    </a:solidFill>
                  </a:tcPr>
                </a:tc>
                <a:tc>
                  <a:txBody>
                    <a:bodyPr/>
                    <a:lstStyle/>
                    <a:p>
                      <a:pPr algn="r" fontAlgn="ctr"/>
                      <a:r>
                        <a:rPr lang="en-US">
                          <a:effectLst/>
                        </a:rPr>
                        <a:t>0.000000</a:t>
                      </a:r>
                    </a:p>
                  </a:txBody>
                  <a:tcPr anchor="ctr">
                    <a:solidFill>
                      <a:schemeClr val="bg1"/>
                    </a:solidFill>
                  </a:tcPr>
                </a:tc>
                <a:tc>
                  <a:txBody>
                    <a:bodyPr/>
                    <a:lstStyle/>
                    <a:p>
                      <a:pPr algn="r" fontAlgn="ctr"/>
                      <a:r>
                        <a:rPr lang="en-US">
                          <a:effectLst/>
                        </a:rPr>
                        <a:t>0.420768</a:t>
                      </a:r>
                    </a:p>
                  </a:txBody>
                  <a:tcPr anchor="ctr">
                    <a:solidFill>
                      <a:schemeClr val="bg1"/>
                    </a:solidFill>
                  </a:tcPr>
                </a:tc>
                <a:tc>
                  <a:txBody>
                    <a:bodyPr/>
                    <a:lstStyle/>
                    <a:p>
                      <a:pPr algn="r" fontAlgn="ctr"/>
                      <a:r>
                        <a:rPr lang="en-US">
                          <a:effectLst/>
                        </a:rPr>
                        <a:t>2.896653</a:t>
                      </a:r>
                    </a:p>
                  </a:txBody>
                  <a:tcPr anchor="ctr">
                    <a:solidFill>
                      <a:schemeClr val="bg1"/>
                    </a:solidFill>
                  </a:tcPr>
                </a:tc>
                <a:tc>
                  <a:txBody>
                    <a:bodyPr/>
                    <a:lstStyle/>
                    <a:p>
                      <a:pPr algn="r" fontAlgn="ctr"/>
                      <a:r>
                        <a:rPr lang="en-US">
                          <a:effectLst/>
                        </a:rPr>
                        <a:t>1.328825</a:t>
                      </a:r>
                    </a:p>
                  </a:txBody>
                  <a:tcPr anchor="ctr">
                    <a:solidFill>
                      <a:schemeClr val="bg1"/>
                    </a:solidFill>
                  </a:tcPr>
                </a:tc>
                <a:tc>
                  <a:txBody>
                    <a:bodyPr/>
                    <a:lstStyle/>
                    <a:p>
                      <a:pPr algn="r" fontAlgn="ctr"/>
                      <a:r>
                        <a:rPr lang="en-US">
                          <a:effectLst/>
                        </a:rPr>
                        <a:t>0.837241</a:t>
                      </a:r>
                    </a:p>
                  </a:txBody>
                  <a:tcPr anchor="ctr">
                    <a:solidFill>
                      <a:schemeClr val="bg1"/>
                    </a:solidFill>
                  </a:tcPr>
                </a:tc>
                <a:extLst>
                  <a:ext uri="{0D108BD9-81ED-4DB2-BD59-A6C34878D82A}">
                    <a16:rowId xmlns:a16="http://schemas.microsoft.com/office/drawing/2014/main" val="3041499602"/>
                  </a:ext>
                </a:extLst>
              </a:tr>
              <a:tr h="0">
                <a:tc>
                  <a:txBody>
                    <a:bodyPr/>
                    <a:lstStyle/>
                    <a:p>
                      <a:pPr algn="r" fontAlgn="ctr"/>
                      <a:r>
                        <a:rPr lang="en-US"/>
                        <a:t>leisure</a:t>
                      </a:r>
                      <a:endParaRPr lang="en-US" b="1">
                        <a:effectLst/>
                      </a:endParaRPr>
                    </a:p>
                  </a:txBody>
                  <a:tcPr anchor="ctr">
                    <a:solidFill>
                      <a:schemeClr val="bg1"/>
                    </a:solidFill>
                  </a:tcPr>
                </a:tc>
                <a:tc>
                  <a:txBody>
                    <a:bodyPr/>
                    <a:lstStyle/>
                    <a:p>
                      <a:pPr algn="r" fontAlgn="ctr"/>
                      <a:r>
                        <a:rPr lang="en-US">
                          <a:effectLst/>
                        </a:rPr>
                        <a:t>0.420768</a:t>
                      </a:r>
                    </a:p>
                  </a:txBody>
                  <a:tcPr anchor="ctr">
                    <a:solidFill>
                      <a:schemeClr val="bg1"/>
                    </a:solidFill>
                  </a:tcPr>
                </a:tc>
                <a:tc>
                  <a:txBody>
                    <a:bodyPr/>
                    <a:lstStyle/>
                    <a:p>
                      <a:pPr algn="r" fontAlgn="ctr"/>
                      <a:r>
                        <a:rPr lang="en-US">
                          <a:effectLst/>
                        </a:rPr>
                        <a:t>0.000000</a:t>
                      </a:r>
                    </a:p>
                  </a:txBody>
                  <a:tcPr anchor="ctr">
                    <a:solidFill>
                      <a:schemeClr val="bg1"/>
                    </a:solidFill>
                  </a:tcPr>
                </a:tc>
                <a:tc>
                  <a:txBody>
                    <a:bodyPr/>
                    <a:lstStyle/>
                    <a:p>
                      <a:pPr algn="r" fontAlgn="ctr"/>
                      <a:r>
                        <a:rPr lang="en-US">
                          <a:effectLst/>
                        </a:rPr>
                        <a:t>2.021401</a:t>
                      </a:r>
                    </a:p>
                  </a:txBody>
                  <a:tcPr anchor="ctr">
                    <a:solidFill>
                      <a:schemeClr val="bg1"/>
                    </a:solidFill>
                  </a:tcPr>
                </a:tc>
                <a:tc>
                  <a:txBody>
                    <a:bodyPr/>
                    <a:lstStyle/>
                    <a:p>
                      <a:pPr algn="r" fontAlgn="ctr"/>
                      <a:r>
                        <a:rPr lang="en-US">
                          <a:effectLst/>
                        </a:rPr>
                        <a:t>1.017798</a:t>
                      </a:r>
                    </a:p>
                  </a:txBody>
                  <a:tcPr anchor="ctr">
                    <a:solidFill>
                      <a:schemeClr val="bg1"/>
                    </a:solidFill>
                  </a:tcPr>
                </a:tc>
                <a:tc>
                  <a:txBody>
                    <a:bodyPr/>
                    <a:lstStyle/>
                    <a:p>
                      <a:pPr algn="r" fontAlgn="ctr"/>
                      <a:r>
                        <a:rPr lang="en-US">
                          <a:effectLst/>
                        </a:rPr>
                        <a:t>0.710679</a:t>
                      </a:r>
                    </a:p>
                  </a:txBody>
                  <a:tcPr anchor="ctr">
                    <a:solidFill>
                      <a:schemeClr val="bg1"/>
                    </a:solidFill>
                  </a:tcPr>
                </a:tc>
                <a:extLst>
                  <a:ext uri="{0D108BD9-81ED-4DB2-BD59-A6C34878D82A}">
                    <a16:rowId xmlns:a16="http://schemas.microsoft.com/office/drawing/2014/main" val="2603925021"/>
                  </a:ext>
                </a:extLst>
              </a:tr>
              <a:tr h="0">
                <a:tc>
                  <a:txBody>
                    <a:bodyPr/>
                    <a:lstStyle/>
                    <a:p>
                      <a:pPr algn="r" fontAlgn="ctr"/>
                      <a:r>
                        <a:rPr lang="en-US"/>
                        <a:t>work</a:t>
                      </a:r>
                      <a:endParaRPr lang="en-US" b="1">
                        <a:effectLst/>
                      </a:endParaRPr>
                    </a:p>
                  </a:txBody>
                  <a:tcPr anchor="ctr">
                    <a:solidFill>
                      <a:schemeClr val="bg1"/>
                    </a:solidFill>
                  </a:tcPr>
                </a:tc>
                <a:tc>
                  <a:txBody>
                    <a:bodyPr/>
                    <a:lstStyle/>
                    <a:p>
                      <a:pPr algn="r" fontAlgn="ctr"/>
                      <a:r>
                        <a:rPr lang="en-US">
                          <a:effectLst/>
                        </a:rPr>
                        <a:t>2.896653</a:t>
                      </a:r>
                    </a:p>
                  </a:txBody>
                  <a:tcPr anchor="ctr">
                    <a:solidFill>
                      <a:schemeClr val="bg1"/>
                    </a:solidFill>
                  </a:tcPr>
                </a:tc>
                <a:tc>
                  <a:txBody>
                    <a:bodyPr/>
                    <a:lstStyle/>
                    <a:p>
                      <a:pPr algn="r" fontAlgn="ctr"/>
                      <a:r>
                        <a:rPr lang="en-US">
                          <a:effectLst/>
                        </a:rPr>
                        <a:t>2.021401</a:t>
                      </a:r>
                    </a:p>
                  </a:txBody>
                  <a:tcPr anchor="ctr">
                    <a:solidFill>
                      <a:schemeClr val="bg1"/>
                    </a:solidFill>
                  </a:tcPr>
                </a:tc>
                <a:tc>
                  <a:txBody>
                    <a:bodyPr/>
                    <a:lstStyle/>
                    <a:p>
                      <a:pPr algn="r" fontAlgn="ctr"/>
                      <a:r>
                        <a:rPr lang="en-US">
                          <a:effectLst/>
                        </a:rPr>
                        <a:t>0.000000</a:t>
                      </a:r>
                    </a:p>
                  </a:txBody>
                  <a:tcPr anchor="ctr">
                    <a:solidFill>
                      <a:schemeClr val="bg1"/>
                    </a:solidFill>
                  </a:tcPr>
                </a:tc>
                <a:tc>
                  <a:txBody>
                    <a:bodyPr/>
                    <a:lstStyle/>
                    <a:p>
                      <a:pPr algn="r" fontAlgn="ctr"/>
                      <a:r>
                        <a:rPr lang="en-US">
                          <a:effectLst/>
                        </a:rPr>
                        <a:t>0.452108</a:t>
                      </a:r>
                    </a:p>
                  </a:txBody>
                  <a:tcPr anchor="ctr">
                    <a:solidFill>
                      <a:schemeClr val="bg1"/>
                    </a:solidFill>
                  </a:tcPr>
                </a:tc>
                <a:tc>
                  <a:txBody>
                    <a:bodyPr/>
                    <a:lstStyle/>
                    <a:p>
                      <a:pPr algn="r" fontAlgn="ctr"/>
                      <a:r>
                        <a:rPr lang="en-US">
                          <a:effectLst/>
                        </a:rPr>
                        <a:t>0.591749</a:t>
                      </a:r>
                    </a:p>
                  </a:txBody>
                  <a:tcPr anchor="ctr">
                    <a:solidFill>
                      <a:schemeClr val="bg1"/>
                    </a:solidFill>
                  </a:tcPr>
                </a:tc>
                <a:extLst>
                  <a:ext uri="{0D108BD9-81ED-4DB2-BD59-A6C34878D82A}">
                    <a16:rowId xmlns:a16="http://schemas.microsoft.com/office/drawing/2014/main" val="175023291"/>
                  </a:ext>
                </a:extLst>
              </a:tr>
              <a:tr h="0">
                <a:tc>
                  <a:txBody>
                    <a:bodyPr/>
                    <a:lstStyle/>
                    <a:p>
                      <a:pPr algn="r" fontAlgn="ctr"/>
                      <a:r>
                        <a:rPr lang="en-US" err="1"/>
                        <a:t>facebook</a:t>
                      </a:r>
                      <a:endParaRPr lang="en-US" b="1">
                        <a:effectLst/>
                      </a:endParaRPr>
                    </a:p>
                  </a:txBody>
                  <a:tcPr anchor="ctr">
                    <a:solidFill>
                      <a:schemeClr val="bg1"/>
                    </a:solidFill>
                  </a:tcPr>
                </a:tc>
                <a:tc>
                  <a:txBody>
                    <a:bodyPr/>
                    <a:lstStyle/>
                    <a:p>
                      <a:pPr algn="r" fontAlgn="ctr"/>
                      <a:r>
                        <a:rPr lang="en-US">
                          <a:effectLst/>
                        </a:rPr>
                        <a:t>1.328825</a:t>
                      </a:r>
                    </a:p>
                  </a:txBody>
                  <a:tcPr anchor="ctr">
                    <a:solidFill>
                      <a:schemeClr val="bg1"/>
                    </a:solidFill>
                  </a:tcPr>
                </a:tc>
                <a:tc>
                  <a:txBody>
                    <a:bodyPr/>
                    <a:lstStyle/>
                    <a:p>
                      <a:pPr algn="r" fontAlgn="ctr"/>
                      <a:r>
                        <a:rPr lang="en-US">
                          <a:effectLst/>
                        </a:rPr>
                        <a:t>1.017798</a:t>
                      </a:r>
                    </a:p>
                  </a:txBody>
                  <a:tcPr anchor="ctr">
                    <a:solidFill>
                      <a:schemeClr val="bg1"/>
                    </a:solidFill>
                  </a:tcPr>
                </a:tc>
                <a:tc>
                  <a:txBody>
                    <a:bodyPr/>
                    <a:lstStyle/>
                    <a:p>
                      <a:pPr algn="r" fontAlgn="ctr"/>
                      <a:r>
                        <a:rPr lang="en-US">
                          <a:effectLst/>
                        </a:rPr>
                        <a:t>0.452108</a:t>
                      </a:r>
                    </a:p>
                  </a:txBody>
                  <a:tcPr anchor="ctr">
                    <a:solidFill>
                      <a:schemeClr val="bg1"/>
                    </a:solidFill>
                  </a:tcPr>
                </a:tc>
                <a:tc>
                  <a:txBody>
                    <a:bodyPr/>
                    <a:lstStyle/>
                    <a:p>
                      <a:pPr algn="r" fontAlgn="ctr"/>
                      <a:r>
                        <a:rPr lang="en-US">
                          <a:effectLst/>
                        </a:rPr>
                        <a:t>0.000000</a:t>
                      </a:r>
                    </a:p>
                  </a:txBody>
                  <a:tcPr anchor="ctr">
                    <a:solidFill>
                      <a:schemeClr val="bg1"/>
                    </a:solidFill>
                  </a:tcPr>
                </a:tc>
                <a:tc>
                  <a:txBody>
                    <a:bodyPr/>
                    <a:lstStyle/>
                    <a:p>
                      <a:pPr algn="r" fontAlgn="ctr"/>
                      <a:r>
                        <a:rPr lang="en-US">
                          <a:effectLst/>
                        </a:rPr>
                        <a:t>0.211845</a:t>
                      </a:r>
                    </a:p>
                  </a:txBody>
                  <a:tcPr anchor="ctr">
                    <a:solidFill>
                      <a:schemeClr val="bg1"/>
                    </a:solidFill>
                  </a:tcPr>
                </a:tc>
                <a:extLst>
                  <a:ext uri="{0D108BD9-81ED-4DB2-BD59-A6C34878D82A}">
                    <a16:rowId xmlns:a16="http://schemas.microsoft.com/office/drawing/2014/main" val="838936107"/>
                  </a:ext>
                </a:extLst>
              </a:tr>
              <a:tr h="0">
                <a:tc>
                  <a:txBody>
                    <a:bodyPr/>
                    <a:lstStyle/>
                    <a:p>
                      <a:pPr algn="r" fontAlgn="ctr"/>
                      <a:r>
                        <a:rPr lang="en-US"/>
                        <a:t>lunch</a:t>
                      </a:r>
                      <a:endParaRPr lang="en-US" b="1">
                        <a:effectLst/>
                      </a:endParaRPr>
                    </a:p>
                  </a:txBody>
                  <a:tcPr anchor="ctr">
                    <a:solidFill>
                      <a:schemeClr val="bg1"/>
                    </a:solidFill>
                  </a:tcPr>
                </a:tc>
                <a:tc>
                  <a:txBody>
                    <a:bodyPr/>
                    <a:lstStyle/>
                    <a:p>
                      <a:pPr algn="r" fontAlgn="ctr"/>
                      <a:r>
                        <a:rPr lang="en-US">
                          <a:effectLst/>
                        </a:rPr>
                        <a:t>0.837241</a:t>
                      </a:r>
                    </a:p>
                  </a:txBody>
                  <a:tcPr anchor="ctr">
                    <a:solidFill>
                      <a:schemeClr val="bg1"/>
                    </a:solidFill>
                  </a:tcPr>
                </a:tc>
                <a:tc>
                  <a:txBody>
                    <a:bodyPr/>
                    <a:lstStyle/>
                    <a:p>
                      <a:pPr algn="r" fontAlgn="ctr"/>
                      <a:r>
                        <a:rPr lang="en-US">
                          <a:effectLst/>
                        </a:rPr>
                        <a:t>0.710679</a:t>
                      </a:r>
                    </a:p>
                  </a:txBody>
                  <a:tcPr anchor="ctr">
                    <a:solidFill>
                      <a:schemeClr val="bg1"/>
                    </a:solidFill>
                  </a:tcPr>
                </a:tc>
                <a:tc>
                  <a:txBody>
                    <a:bodyPr/>
                    <a:lstStyle/>
                    <a:p>
                      <a:pPr algn="r" fontAlgn="ctr"/>
                      <a:r>
                        <a:rPr lang="en-US">
                          <a:effectLst/>
                        </a:rPr>
                        <a:t>0.591749</a:t>
                      </a:r>
                    </a:p>
                  </a:txBody>
                  <a:tcPr anchor="ctr">
                    <a:solidFill>
                      <a:schemeClr val="bg1"/>
                    </a:solidFill>
                  </a:tcPr>
                </a:tc>
                <a:tc>
                  <a:txBody>
                    <a:bodyPr/>
                    <a:lstStyle/>
                    <a:p>
                      <a:pPr algn="r" fontAlgn="ctr"/>
                      <a:r>
                        <a:rPr lang="en-US">
                          <a:effectLst/>
                        </a:rPr>
                        <a:t>0.211845</a:t>
                      </a:r>
                    </a:p>
                  </a:txBody>
                  <a:tcPr anchor="ctr">
                    <a:solidFill>
                      <a:schemeClr val="bg1"/>
                    </a:solidFill>
                  </a:tcPr>
                </a:tc>
                <a:tc>
                  <a:txBody>
                    <a:bodyPr/>
                    <a:lstStyle/>
                    <a:p>
                      <a:pPr algn="r" fontAlgn="ctr"/>
                      <a:r>
                        <a:rPr lang="en-US">
                          <a:effectLst/>
                        </a:rPr>
                        <a:t>0.000000</a:t>
                      </a:r>
                    </a:p>
                  </a:txBody>
                  <a:tcPr anchor="ctr">
                    <a:solidFill>
                      <a:schemeClr val="bg1"/>
                    </a:solidFill>
                  </a:tcPr>
                </a:tc>
                <a:extLst>
                  <a:ext uri="{0D108BD9-81ED-4DB2-BD59-A6C34878D82A}">
                    <a16:rowId xmlns:a16="http://schemas.microsoft.com/office/drawing/2014/main" val="59681475"/>
                  </a:ext>
                </a:extLst>
              </a:tr>
            </a:tbl>
          </a:graphicData>
        </a:graphic>
      </p:graphicFrame>
    </p:spTree>
    <p:extLst>
      <p:ext uri="{BB962C8B-B14F-4D97-AF65-F5344CB8AC3E}">
        <p14:creationId xmlns:p14="http://schemas.microsoft.com/office/powerpoint/2010/main" val="34832365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BF35DC2C-6290-47C2-8561-354AD4E8FBF1}"/>
              </a:ext>
            </a:extLst>
          </p:cNvPr>
          <p:cNvGraphicFramePr>
            <a:graphicFrameLocks noGrp="1"/>
          </p:cNvGraphicFramePr>
          <p:nvPr>
            <p:extLst>
              <p:ext uri="{D42A27DB-BD31-4B8C-83A1-F6EECF244321}">
                <p14:modId xmlns:p14="http://schemas.microsoft.com/office/powerpoint/2010/main" val="3849006180"/>
              </p:ext>
            </p:extLst>
          </p:nvPr>
        </p:nvGraphicFramePr>
        <p:xfrm>
          <a:off x="647564" y="1556792"/>
          <a:ext cx="7848870" cy="3388360"/>
        </p:xfrm>
        <a:graphic>
          <a:graphicData uri="http://schemas.openxmlformats.org/drawingml/2006/table">
            <a:tbl>
              <a:tblPr firstRow="1" bandRow="1">
                <a:tableStyleId>{7E9639D4-E3E2-4D34-9284-5A2195B3D0D7}</a:tableStyleId>
              </a:tblPr>
              <a:tblGrid>
                <a:gridCol w="2616290">
                  <a:extLst>
                    <a:ext uri="{9D8B030D-6E8A-4147-A177-3AD203B41FA5}">
                      <a16:colId xmlns:a16="http://schemas.microsoft.com/office/drawing/2014/main" val="984660312"/>
                    </a:ext>
                  </a:extLst>
                </a:gridCol>
                <a:gridCol w="2616290">
                  <a:extLst>
                    <a:ext uri="{9D8B030D-6E8A-4147-A177-3AD203B41FA5}">
                      <a16:colId xmlns:a16="http://schemas.microsoft.com/office/drawing/2014/main" val="1828935658"/>
                    </a:ext>
                  </a:extLst>
                </a:gridCol>
                <a:gridCol w="2616290">
                  <a:extLst>
                    <a:ext uri="{9D8B030D-6E8A-4147-A177-3AD203B41FA5}">
                      <a16:colId xmlns:a16="http://schemas.microsoft.com/office/drawing/2014/main" val="115558671"/>
                    </a:ext>
                  </a:extLst>
                </a:gridCol>
              </a:tblGrid>
              <a:tr h="370840">
                <a:tc>
                  <a:txBody>
                    <a:bodyPr/>
                    <a:lstStyle/>
                    <a:p>
                      <a:endParaRPr lang="en-US"/>
                    </a:p>
                  </a:txBody>
                  <a:tcPr/>
                </a:tc>
                <a:tc>
                  <a:txBody>
                    <a:bodyPr/>
                    <a:lstStyle/>
                    <a:p>
                      <a:endParaRPr lang="en-US"/>
                    </a:p>
                  </a:txBody>
                  <a:tcPr/>
                </a:tc>
                <a:tc>
                  <a:txBody>
                    <a:bodyPr/>
                    <a:lstStyle/>
                    <a:p>
                      <a:pPr lvl="0">
                        <a:buNone/>
                      </a:pPr>
                      <a:endParaRPr lang="en-US"/>
                    </a:p>
                  </a:txBody>
                  <a:tcPr/>
                </a:tc>
                <a:extLst>
                  <a:ext uri="{0D108BD9-81ED-4DB2-BD59-A6C34878D82A}">
                    <a16:rowId xmlns:a16="http://schemas.microsoft.com/office/drawing/2014/main" val="1019917320"/>
                  </a:ext>
                </a:extLst>
              </a:tr>
              <a:tr h="370840">
                <a:tc>
                  <a:txBody>
                    <a:bodyPr/>
                    <a:lstStyle/>
                    <a:p>
                      <a:r>
                        <a:rPr lang="en-US"/>
                        <a:t>Overlapping</a:t>
                      </a:r>
                    </a:p>
                  </a:txBody>
                  <a:tcPr/>
                </a:tc>
                <a:tc>
                  <a:txBody>
                    <a:bodyPr/>
                    <a:lstStyle/>
                    <a:p>
                      <a:r>
                        <a:rPr lang="en-US" sz="1800" b="0" kern="1200" err="1">
                          <a:solidFill>
                            <a:schemeClr val="dk1"/>
                          </a:solidFill>
                          <a:effectLst/>
                        </a:rPr>
                        <a:t>jaccard</a:t>
                      </a:r>
                      <a:r>
                        <a:rPr lang="en-US" sz="1800" b="0" kern="1200">
                          <a:solidFill>
                            <a:schemeClr val="dk1"/>
                          </a:solidFill>
                          <a:effectLst/>
                        </a:rPr>
                        <a:t> </a:t>
                      </a:r>
                    </a:p>
                    <a:p>
                      <a:r>
                        <a:rPr lang="en-US" sz="1800" b="0" kern="1200">
                          <a:solidFill>
                            <a:schemeClr val="dk1"/>
                          </a:solidFill>
                          <a:effectLst/>
                        </a:rPr>
                        <a:t>coverage </a:t>
                      </a:r>
                    </a:p>
                    <a:p>
                      <a:r>
                        <a:rPr lang="en-US" sz="1800" b="0" kern="1200" err="1">
                          <a:solidFill>
                            <a:schemeClr val="dk1"/>
                          </a:solidFill>
                          <a:effectLst/>
                        </a:rPr>
                        <a:t>sm</a:t>
                      </a:r>
                      <a:r>
                        <a:rPr lang="en-US" sz="1800" b="0" kern="1200">
                          <a:solidFill>
                            <a:schemeClr val="dk1"/>
                          </a:solidFill>
                          <a:effectLst/>
                        </a:rPr>
                        <a:t> </a:t>
                      </a:r>
                    </a:p>
                    <a:p>
                      <a:r>
                        <a:rPr lang="en-US" sz="1800" b="0" kern="1200" err="1">
                          <a:solidFill>
                            <a:schemeClr val="dk1"/>
                          </a:solidFill>
                          <a:effectLst/>
                        </a:rPr>
                        <a:t>rr</a:t>
                      </a:r>
                      <a:r>
                        <a:rPr lang="en-US" sz="1800" b="0" kern="1200">
                          <a:solidFill>
                            <a:schemeClr val="dk1"/>
                          </a:solidFill>
                          <a:effectLst/>
                        </a:rPr>
                        <a:t> </a:t>
                      </a:r>
                    </a:p>
                    <a:p>
                      <a:r>
                        <a:rPr lang="en-US" sz="1800" b="0" kern="1200" err="1">
                          <a:solidFill>
                            <a:schemeClr val="dk1"/>
                          </a:solidFill>
                          <a:effectLst/>
                        </a:rPr>
                        <a:t>hamann</a:t>
                      </a:r>
                      <a:endParaRPr lang="en-US" err="1"/>
                    </a:p>
                  </a:txBody>
                  <a:tcPr>
                    <a:solidFill>
                      <a:schemeClr val="bg1"/>
                    </a:solidFill>
                  </a:tcPr>
                </a:tc>
                <a:tc>
                  <a:txBody>
                    <a:bodyPr/>
                    <a:lstStyle/>
                    <a:p>
                      <a:pPr lvl="0">
                        <a:buNone/>
                      </a:pPr>
                      <a:r>
                        <a:rPr lang="en-US" sz="1800" b="0" i="0" u="none" strike="noStrike" kern="1200" noProof="0">
                          <a:effectLst/>
                          <a:latin typeface="Arial"/>
                        </a:rPr>
                        <a:t>actors</a:t>
                      </a:r>
                      <a:endParaRPr lang="en-US"/>
                    </a:p>
                    <a:p>
                      <a:pPr lvl="0">
                        <a:buNone/>
                      </a:pPr>
                      <a:r>
                        <a:rPr lang="en-US" sz="1800" b="0" i="0" u="none" strike="noStrike" kern="1200" noProof="0">
                          <a:effectLst/>
                        </a:rPr>
                        <a:t>edges</a:t>
                      </a:r>
                      <a:endParaRPr lang="en-US"/>
                    </a:p>
                    <a:p>
                      <a:pPr lvl="0">
                        <a:buNone/>
                      </a:pPr>
                      <a:r>
                        <a:rPr lang="en-US" sz="1800" b="0" i="0" u="none" strike="noStrike" kern="1200" noProof="0">
                          <a:effectLst/>
                          <a:latin typeface="Arial"/>
                        </a:rPr>
                        <a:t>triangles</a:t>
                      </a:r>
                      <a:endParaRPr lang="en-US"/>
                    </a:p>
                  </a:txBody>
                  <a:tcPr>
                    <a:solidFill>
                      <a:schemeClr val="bg1"/>
                    </a:solidFill>
                  </a:tcPr>
                </a:tc>
                <a:extLst>
                  <a:ext uri="{0D108BD9-81ED-4DB2-BD59-A6C34878D82A}">
                    <a16:rowId xmlns:a16="http://schemas.microsoft.com/office/drawing/2014/main" val="3298605846"/>
                  </a:ext>
                </a:extLst>
              </a:tr>
              <a:tr h="370840">
                <a:tc>
                  <a:txBody>
                    <a:bodyPr/>
                    <a:lstStyle/>
                    <a:p>
                      <a:r>
                        <a:rPr lang="en-US"/>
                        <a:t>Distribution dissimilarity</a:t>
                      </a:r>
                    </a:p>
                  </a:txBody>
                  <a:tcPr/>
                </a:tc>
                <a:tc>
                  <a:txBody>
                    <a:bodyPr/>
                    <a:lstStyle/>
                    <a:p>
                      <a:r>
                        <a:rPr lang="en-US" sz="1800" b="0" kern="1200">
                          <a:solidFill>
                            <a:schemeClr val="dk1"/>
                          </a:solidFill>
                          <a:effectLst/>
                        </a:rPr>
                        <a:t>dissimilarity </a:t>
                      </a:r>
                      <a:endParaRPr lang="en-US"/>
                    </a:p>
                    <a:p>
                      <a:pPr lvl="0">
                        <a:buNone/>
                      </a:pPr>
                      <a:r>
                        <a:rPr lang="en-US" sz="1800" b="0" kern="1200">
                          <a:solidFill>
                            <a:schemeClr val="dk1"/>
                          </a:solidFill>
                          <a:effectLst/>
                        </a:rPr>
                        <a:t>KL </a:t>
                      </a:r>
                      <a:br>
                        <a:rPr lang="en-US" sz="1800" b="0" kern="1200">
                          <a:solidFill>
                            <a:srgbClr val="000000"/>
                          </a:solidFill>
                          <a:effectLst/>
                        </a:rPr>
                      </a:br>
                      <a:r>
                        <a:rPr lang="en-US" sz="1800" b="0" kern="1200" err="1">
                          <a:solidFill>
                            <a:schemeClr val="dk1"/>
                          </a:solidFill>
                          <a:effectLst/>
                        </a:rPr>
                        <a:t>jeffrey</a:t>
                      </a:r>
                      <a:endParaRPr lang="en-US" err="1"/>
                    </a:p>
                  </a:txBody>
                  <a:tcPr>
                    <a:solidFill>
                      <a:schemeClr val="bg1"/>
                    </a:solidFill>
                  </a:tcPr>
                </a:tc>
                <a:tc>
                  <a:txBody>
                    <a:bodyPr/>
                    <a:lstStyle/>
                    <a:p>
                      <a:pPr lvl="0">
                        <a:buNone/>
                      </a:pPr>
                      <a:r>
                        <a:rPr lang="en-US" sz="1800" b="0" i="0" u="none" strike="noStrike" kern="1200" noProof="0">
                          <a:effectLst/>
                          <a:latin typeface="Arial"/>
                        </a:rPr>
                        <a:t>degree</a:t>
                      </a:r>
                      <a:endParaRPr lang="en-US"/>
                    </a:p>
                  </a:txBody>
                  <a:tcPr>
                    <a:solidFill>
                      <a:schemeClr val="bg1"/>
                    </a:solidFill>
                  </a:tcPr>
                </a:tc>
                <a:extLst>
                  <a:ext uri="{0D108BD9-81ED-4DB2-BD59-A6C34878D82A}">
                    <a16:rowId xmlns:a16="http://schemas.microsoft.com/office/drawing/2014/main" val="771710950"/>
                  </a:ext>
                </a:extLst>
              </a:tr>
              <a:tr h="370840">
                <a:tc>
                  <a:txBody>
                    <a:bodyPr/>
                    <a:lstStyle/>
                    <a:p>
                      <a:r>
                        <a:rPr lang="en-US"/>
                        <a:t>Correlation</a:t>
                      </a:r>
                    </a:p>
                  </a:txBody>
                  <a:tcPr/>
                </a:tc>
                <a:tc>
                  <a:txBody>
                    <a:bodyPr/>
                    <a:lstStyle/>
                    <a:p>
                      <a:r>
                        <a:rPr lang="en-US" sz="1800" b="0" kern="1200" err="1">
                          <a:solidFill>
                            <a:schemeClr val="dk1"/>
                          </a:solidFill>
                          <a:effectLst/>
                        </a:rPr>
                        <a:t>pearson</a:t>
                      </a:r>
                      <a:r>
                        <a:rPr lang="en-US" sz="1800" b="0" kern="1200">
                          <a:solidFill>
                            <a:schemeClr val="dk1"/>
                          </a:solidFill>
                          <a:effectLst/>
                        </a:rPr>
                        <a:t> </a:t>
                      </a:r>
                    </a:p>
                    <a:p>
                      <a:r>
                        <a:rPr lang="en-US" sz="1800" b="0" kern="1200">
                          <a:solidFill>
                            <a:schemeClr val="dk1"/>
                          </a:solidFill>
                          <a:effectLst/>
                        </a:rPr>
                        <a:t>rho</a:t>
                      </a:r>
                      <a:endParaRPr lang="en-US"/>
                    </a:p>
                  </a:txBody>
                  <a:tcPr>
                    <a:solidFill>
                      <a:schemeClr val="bg1"/>
                    </a:solidFill>
                  </a:tcPr>
                </a:tc>
                <a:tc>
                  <a:txBody>
                    <a:bodyPr/>
                    <a:lstStyle/>
                    <a:p>
                      <a:pPr lvl="0">
                        <a:buNone/>
                      </a:pPr>
                      <a:r>
                        <a:rPr lang="en-US" sz="1800" b="0" i="0" u="none" strike="noStrike" kern="1200" noProof="0">
                          <a:effectLst/>
                          <a:latin typeface="Arial"/>
                        </a:rPr>
                        <a:t>degree</a:t>
                      </a:r>
                      <a:endParaRPr lang="en-US"/>
                    </a:p>
                  </a:txBody>
                  <a:tcPr>
                    <a:solidFill>
                      <a:schemeClr val="bg1"/>
                    </a:solidFill>
                  </a:tcPr>
                </a:tc>
                <a:extLst>
                  <a:ext uri="{0D108BD9-81ED-4DB2-BD59-A6C34878D82A}">
                    <a16:rowId xmlns:a16="http://schemas.microsoft.com/office/drawing/2014/main" val="3910988854"/>
                  </a:ext>
                </a:extLst>
              </a:tr>
            </a:tbl>
          </a:graphicData>
        </a:graphic>
      </p:graphicFrame>
      <p:sp>
        <p:nvSpPr>
          <p:cNvPr id="9" name="Title 8">
            <a:extLst>
              <a:ext uri="{FF2B5EF4-FFF2-40B4-BE49-F238E27FC236}">
                <a16:creationId xmlns:a16="http://schemas.microsoft.com/office/drawing/2014/main" id="{65561AAD-CF7C-461D-B561-F8F8FC29AC85}"/>
              </a:ext>
            </a:extLst>
          </p:cNvPr>
          <p:cNvSpPr>
            <a:spLocks noGrp="1"/>
          </p:cNvSpPr>
          <p:nvPr>
            <p:ph type="title"/>
          </p:nvPr>
        </p:nvSpPr>
        <p:spPr/>
        <p:txBody>
          <a:bodyPr/>
          <a:lstStyle/>
          <a:p>
            <a:r>
              <a:rPr lang="en-US"/>
              <a:t>Comparison</a:t>
            </a:r>
            <a:r>
              <a:rPr lang="en-US" b="0" i="0">
                <a:effectLst/>
                <a:latin typeface="+mj-lt"/>
              </a:rPr>
              <a:t> functions</a:t>
            </a:r>
            <a:endParaRPr lang="en-US"/>
          </a:p>
        </p:txBody>
      </p:sp>
      <p:sp>
        <p:nvSpPr>
          <p:cNvPr id="2" name="TextBox 1">
            <a:extLst>
              <a:ext uri="{FF2B5EF4-FFF2-40B4-BE49-F238E27FC236}">
                <a16:creationId xmlns:a16="http://schemas.microsoft.com/office/drawing/2014/main" id="{315F6C9B-E9F9-4AB0-A61E-E8E72A6B4138}"/>
              </a:ext>
            </a:extLst>
          </p:cNvPr>
          <p:cNvSpPr txBox="1"/>
          <p:nvPr/>
        </p:nvSpPr>
        <p:spPr>
          <a:xfrm>
            <a:off x="597925" y="5112008"/>
            <a:ext cx="7740089" cy="1754326"/>
          </a:xfrm>
          <a:prstGeom prst="rect">
            <a:avLst/>
          </a:prstGeom>
          <a:noFill/>
        </p:spPr>
        <p:txBody>
          <a:bodyPr wrap="square" lIns="91440" tIns="45720" rIns="91440" bIns="45720" anchor="t">
            <a:spAutoFit/>
          </a:bodyPr>
          <a:lstStyle/>
          <a:p>
            <a:r>
              <a:rPr lang="en-US" b="0">
                <a:solidFill>
                  <a:srgbClr val="0070C0"/>
                </a:solidFill>
                <a:effectLst/>
                <a:latin typeface="Consolas"/>
              </a:rPr>
              <a:t>df( </a:t>
            </a:r>
            <a:r>
              <a:rPr lang="en-US" b="0" err="1">
                <a:solidFill>
                  <a:srgbClr val="0070C0"/>
                </a:solidFill>
                <a:effectLst/>
                <a:latin typeface="Consolas"/>
              </a:rPr>
              <a:t>ml.layer_comparison</a:t>
            </a:r>
            <a:r>
              <a:rPr lang="en-US" b="0">
                <a:solidFill>
                  <a:srgbClr val="0070C0"/>
                </a:solidFill>
                <a:effectLst/>
                <a:latin typeface="Consolas"/>
              </a:rPr>
              <a:t>(net, method = "</a:t>
            </a:r>
            <a:r>
              <a:rPr lang="en-US" err="1">
                <a:solidFill>
                  <a:srgbClr val="0070C0"/>
                </a:solidFill>
                <a:latin typeface="Consolas"/>
              </a:rPr>
              <a:t>jaccard</a:t>
            </a:r>
            <a:r>
              <a:rPr lang="en-US" b="0" err="1">
                <a:solidFill>
                  <a:srgbClr val="0070C0"/>
                </a:solidFill>
                <a:effectLst/>
                <a:latin typeface="Consolas"/>
              </a:rPr>
              <a:t>.</a:t>
            </a:r>
            <a:r>
              <a:rPr lang="en-US" err="1">
                <a:solidFill>
                  <a:srgbClr val="0070C0"/>
                </a:solidFill>
                <a:latin typeface="Consolas"/>
              </a:rPr>
              <a:t>actor</a:t>
            </a:r>
            <a:r>
              <a:rPr lang="en-US" b="0">
                <a:solidFill>
                  <a:srgbClr val="0070C0"/>
                </a:solidFill>
                <a:effectLst/>
                <a:latin typeface="Consolas"/>
              </a:rPr>
              <a:t>") )</a:t>
            </a:r>
          </a:p>
          <a:p>
            <a:r>
              <a:rPr lang="en-US">
                <a:solidFill>
                  <a:srgbClr val="0070C0"/>
                </a:solidFill>
                <a:latin typeface="Consolas"/>
                <a:ea typeface="+mn-lt"/>
                <a:cs typeface="+mn-lt"/>
              </a:rPr>
              <a:t>df( </a:t>
            </a:r>
            <a:r>
              <a:rPr lang="en-US" err="1">
                <a:solidFill>
                  <a:srgbClr val="0070C0"/>
                </a:solidFill>
                <a:latin typeface="Consolas"/>
                <a:ea typeface="+mn-lt"/>
                <a:cs typeface="+mn-lt"/>
              </a:rPr>
              <a:t>ml.layer_comparison</a:t>
            </a:r>
            <a:r>
              <a:rPr lang="en-US">
                <a:solidFill>
                  <a:srgbClr val="0070C0"/>
                </a:solidFill>
                <a:latin typeface="Consolas"/>
                <a:ea typeface="+mn-lt"/>
                <a:cs typeface="+mn-lt"/>
              </a:rPr>
              <a:t>(net, method = "</a:t>
            </a:r>
            <a:r>
              <a:rPr lang="en-US" err="1">
                <a:solidFill>
                  <a:srgbClr val="0070C0"/>
                </a:solidFill>
                <a:latin typeface="Consolas"/>
                <a:ea typeface="+mn-lt"/>
                <a:cs typeface="+mn-lt"/>
              </a:rPr>
              <a:t>pearson.degree</a:t>
            </a:r>
            <a:r>
              <a:rPr lang="en-US">
                <a:solidFill>
                  <a:srgbClr val="0070C0"/>
                </a:solidFill>
                <a:latin typeface="Consolas"/>
                <a:ea typeface="+mn-lt"/>
                <a:cs typeface="+mn-lt"/>
              </a:rPr>
              <a:t>") )</a:t>
            </a:r>
          </a:p>
          <a:p>
            <a:r>
              <a:rPr lang="en-US">
                <a:solidFill>
                  <a:srgbClr val="0070C0"/>
                </a:solidFill>
                <a:latin typeface="Consolas"/>
                <a:ea typeface="+mn-lt"/>
                <a:cs typeface="+mn-lt"/>
              </a:rPr>
              <a:t>df( </a:t>
            </a:r>
            <a:r>
              <a:rPr lang="en-US" err="1">
                <a:solidFill>
                  <a:srgbClr val="0070C0"/>
                </a:solidFill>
                <a:latin typeface="Consolas"/>
                <a:ea typeface="+mn-lt"/>
                <a:cs typeface="+mn-lt"/>
              </a:rPr>
              <a:t>ml.layer_comparison</a:t>
            </a:r>
            <a:r>
              <a:rPr lang="en-US">
                <a:solidFill>
                  <a:srgbClr val="0070C0"/>
                </a:solidFill>
                <a:latin typeface="Consolas"/>
                <a:ea typeface="+mn-lt"/>
                <a:cs typeface="+mn-lt"/>
              </a:rPr>
              <a:t>(net, method = "</a:t>
            </a:r>
            <a:r>
              <a:rPr lang="en-US" err="1">
                <a:solidFill>
                  <a:srgbClr val="0070C0"/>
                </a:solidFill>
                <a:latin typeface="Consolas"/>
                <a:ea typeface="+mn-lt"/>
                <a:cs typeface="+mn-lt"/>
              </a:rPr>
              <a:t>coverage.edges</a:t>
            </a:r>
            <a:r>
              <a:rPr lang="en-US">
                <a:solidFill>
                  <a:srgbClr val="0070C0"/>
                </a:solidFill>
                <a:latin typeface="Consolas"/>
                <a:ea typeface="+mn-lt"/>
                <a:cs typeface="+mn-lt"/>
              </a:rPr>
              <a:t>") )</a:t>
            </a:r>
            <a:endParaRPr lang="en-US">
              <a:solidFill>
                <a:srgbClr val="0070C0"/>
              </a:solidFill>
              <a:latin typeface="Consolas"/>
              <a:cs typeface="Arial"/>
            </a:endParaRPr>
          </a:p>
          <a:p>
            <a:endParaRPr lang="en-US">
              <a:solidFill>
                <a:srgbClr val="0070C0"/>
              </a:solidFill>
              <a:latin typeface="Consolas"/>
            </a:endParaRPr>
          </a:p>
          <a:p>
            <a:endParaRPr lang="en-US">
              <a:solidFill>
                <a:srgbClr val="0070C0"/>
              </a:solidFill>
              <a:latin typeface="Consolas"/>
            </a:endParaRPr>
          </a:p>
          <a:p>
            <a:endParaRPr lang="en-US">
              <a:solidFill>
                <a:srgbClr val="0070C0"/>
              </a:solidFill>
              <a:latin typeface="Consolas"/>
            </a:endParaRPr>
          </a:p>
        </p:txBody>
      </p:sp>
    </p:spTree>
    <p:extLst>
      <p:ext uri="{BB962C8B-B14F-4D97-AF65-F5344CB8AC3E}">
        <p14:creationId xmlns:p14="http://schemas.microsoft.com/office/powerpoint/2010/main" val="41040003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layer comparison</a:t>
            </a:r>
          </a:p>
        </p:txBody>
      </p:sp>
      <p:sp>
        <p:nvSpPr>
          <p:cNvPr id="3" name="Content Placeholder 2"/>
          <p:cNvSpPr>
            <a:spLocks noGrp="1"/>
          </p:cNvSpPr>
          <p:nvPr>
            <p:ph idx="1"/>
          </p:nvPr>
        </p:nvSpPr>
        <p:spPr/>
        <p:txBody>
          <a:bodyPr/>
          <a:lstStyle/>
          <a:p>
            <a:r>
              <a:rPr lang="en-US" dirty="0"/>
              <a:t>We will compute the following layer comparisons:</a:t>
            </a:r>
          </a:p>
          <a:p>
            <a:r>
              <a:rPr lang="en-US" dirty="0" err="1"/>
              <a:t>jaccard.actors</a:t>
            </a:r>
            <a:endParaRPr lang="en-US" dirty="0"/>
          </a:p>
          <a:p>
            <a:pPr lvl="1"/>
            <a:r>
              <a:rPr lang="en-US" dirty="0"/>
              <a:t>Higher if many actors are common.</a:t>
            </a:r>
          </a:p>
          <a:p>
            <a:r>
              <a:rPr lang="en-US" dirty="0" err="1"/>
              <a:t>pearson.degree</a:t>
            </a:r>
            <a:endParaRPr lang="en-US" dirty="0"/>
          </a:p>
          <a:p>
            <a:pPr lvl="1"/>
            <a:r>
              <a:rPr lang="en-US" dirty="0"/>
              <a:t>Higher if actors have high (resp., low) degree in both layers (“popular” actors are popular in both).</a:t>
            </a:r>
          </a:p>
          <a:p>
            <a:r>
              <a:rPr lang="en-US" dirty="0" err="1"/>
              <a:t>jaccard.edges</a:t>
            </a:r>
            <a:endParaRPr lang="en-US" dirty="0"/>
          </a:p>
          <a:p>
            <a:pPr lvl="1"/>
            <a:r>
              <a:rPr lang="en-US" dirty="0"/>
              <a:t>Higher if actors are connected to the same individuals in both layers.</a:t>
            </a:r>
          </a:p>
          <a:p>
            <a:r>
              <a:rPr lang="en-US" dirty="0" err="1"/>
              <a:t>coverage.edges</a:t>
            </a:r>
            <a:endParaRPr lang="en-US" dirty="0"/>
          </a:p>
          <a:p>
            <a:pPr lvl="1"/>
            <a:r>
              <a:rPr lang="en-US" dirty="0"/>
              <a:t>Percentage of edges in one layer that are also present in the other.</a:t>
            </a:r>
          </a:p>
        </p:txBody>
      </p:sp>
    </p:spTree>
    <p:extLst>
      <p:ext uri="{BB962C8B-B14F-4D97-AF65-F5344CB8AC3E}">
        <p14:creationId xmlns:p14="http://schemas.microsoft.com/office/powerpoint/2010/main" val="35194180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D8C29-FA87-4540-9E96-71EFAD94F824}"/>
              </a:ext>
            </a:extLst>
          </p:cNvPr>
          <p:cNvSpPr>
            <a:spLocks noGrp="1"/>
          </p:cNvSpPr>
          <p:nvPr>
            <p:ph type="title"/>
          </p:nvPr>
        </p:nvSpPr>
        <p:spPr/>
        <p:txBody>
          <a:bodyPr/>
          <a:lstStyle/>
          <a:p>
            <a:r>
              <a:rPr lang="en-US"/>
              <a:t>Some examples</a:t>
            </a:r>
          </a:p>
        </p:txBody>
      </p:sp>
      <p:sp>
        <p:nvSpPr>
          <p:cNvPr id="4" name="TextBox 3">
            <a:extLst>
              <a:ext uri="{FF2B5EF4-FFF2-40B4-BE49-F238E27FC236}">
                <a16:creationId xmlns:a16="http://schemas.microsoft.com/office/drawing/2014/main" id="{A77A14BC-1DA8-45C8-B00E-2F220162FE36}"/>
              </a:ext>
            </a:extLst>
          </p:cNvPr>
          <p:cNvSpPr txBox="1"/>
          <p:nvPr/>
        </p:nvSpPr>
        <p:spPr>
          <a:xfrm>
            <a:off x="179512" y="1988840"/>
            <a:ext cx="7344816" cy="369332"/>
          </a:xfrm>
          <a:prstGeom prst="rect">
            <a:avLst/>
          </a:prstGeom>
          <a:noFill/>
        </p:spPr>
        <p:txBody>
          <a:bodyPr wrap="square" lIns="91440" tIns="45720" rIns="91440" bIns="45720" anchor="t">
            <a:spAutoFit/>
          </a:bodyPr>
          <a:lstStyle/>
          <a:p>
            <a:r>
              <a:rPr lang="en-US" b="0">
                <a:solidFill>
                  <a:srgbClr val="0070C0"/>
                </a:solidFill>
                <a:effectLst/>
                <a:latin typeface="Consolas"/>
              </a:rPr>
              <a:t>df( </a:t>
            </a:r>
            <a:r>
              <a:rPr lang="en-US" b="0" err="1">
                <a:solidFill>
                  <a:srgbClr val="0070C0"/>
                </a:solidFill>
                <a:effectLst/>
                <a:latin typeface="Consolas"/>
              </a:rPr>
              <a:t>ml.layer_comparison</a:t>
            </a:r>
            <a:r>
              <a:rPr lang="en-US" b="0">
                <a:solidFill>
                  <a:srgbClr val="0070C0"/>
                </a:solidFill>
                <a:effectLst/>
                <a:latin typeface="Consolas"/>
              </a:rPr>
              <a:t>(net, method = "</a:t>
            </a:r>
            <a:r>
              <a:rPr lang="en-US" b="0" err="1">
                <a:solidFill>
                  <a:srgbClr val="0070C0"/>
                </a:solidFill>
                <a:effectLst/>
                <a:latin typeface="Consolas"/>
              </a:rPr>
              <a:t>pearson.degree</a:t>
            </a:r>
            <a:r>
              <a:rPr lang="en-US" b="0">
                <a:solidFill>
                  <a:srgbClr val="0070C0"/>
                </a:solidFill>
                <a:effectLst/>
                <a:latin typeface="Consolas"/>
              </a:rPr>
              <a:t>") )</a:t>
            </a:r>
          </a:p>
        </p:txBody>
      </p:sp>
      <p:graphicFrame>
        <p:nvGraphicFramePr>
          <p:cNvPr id="5" name="Table 4">
            <a:extLst>
              <a:ext uri="{FF2B5EF4-FFF2-40B4-BE49-F238E27FC236}">
                <a16:creationId xmlns:a16="http://schemas.microsoft.com/office/drawing/2014/main" id="{A2CB032B-E537-41BF-8E00-F25F1099860C}"/>
              </a:ext>
            </a:extLst>
          </p:cNvPr>
          <p:cNvGraphicFramePr>
            <a:graphicFrameLocks noGrp="1"/>
          </p:cNvGraphicFramePr>
          <p:nvPr>
            <p:extLst>
              <p:ext uri="{D42A27DB-BD31-4B8C-83A1-F6EECF244321}">
                <p14:modId xmlns:p14="http://schemas.microsoft.com/office/powerpoint/2010/main" val="4082368242"/>
              </p:ext>
            </p:extLst>
          </p:nvPr>
        </p:nvGraphicFramePr>
        <p:xfrm>
          <a:off x="251520" y="2492896"/>
          <a:ext cx="5184576" cy="1645920"/>
        </p:xfrm>
        <a:graphic>
          <a:graphicData uri="http://schemas.openxmlformats.org/drawingml/2006/table">
            <a:tbl>
              <a:tblPr>
                <a:tableStyleId>{616DA210-FB5B-4158-B5E0-FEB733F419BA}</a:tableStyleId>
              </a:tblPr>
              <a:tblGrid>
                <a:gridCol w="864096">
                  <a:extLst>
                    <a:ext uri="{9D8B030D-6E8A-4147-A177-3AD203B41FA5}">
                      <a16:colId xmlns:a16="http://schemas.microsoft.com/office/drawing/2014/main" val="1682614471"/>
                    </a:ext>
                  </a:extLst>
                </a:gridCol>
                <a:gridCol w="864096">
                  <a:extLst>
                    <a:ext uri="{9D8B030D-6E8A-4147-A177-3AD203B41FA5}">
                      <a16:colId xmlns:a16="http://schemas.microsoft.com/office/drawing/2014/main" val="2124946841"/>
                    </a:ext>
                  </a:extLst>
                </a:gridCol>
                <a:gridCol w="864096">
                  <a:extLst>
                    <a:ext uri="{9D8B030D-6E8A-4147-A177-3AD203B41FA5}">
                      <a16:colId xmlns:a16="http://schemas.microsoft.com/office/drawing/2014/main" val="1238050610"/>
                    </a:ext>
                  </a:extLst>
                </a:gridCol>
                <a:gridCol w="864096">
                  <a:extLst>
                    <a:ext uri="{9D8B030D-6E8A-4147-A177-3AD203B41FA5}">
                      <a16:colId xmlns:a16="http://schemas.microsoft.com/office/drawing/2014/main" val="2879136546"/>
                    </a:ext>
                  </a:extLst>
                </a:gridCol>
                <a:gridCol w="864096">
                  <a:extLst>
                    <a:ext uri="{9D8B030D-6E8A-4147-A177-3AD203B41FA5}">
                      <a16:colId xmlns:a16="http://schemas.microsoft.com/office/drawing/2014/main" val="2179420414"/>
                    </a:ext>
                  </a:extLst>
                </a:gridCol>
                <a:gridCol w="864096">
                  <a:extLst>
                    <a:ext uri="{9D8B030D-6E8A-4147-A177-3AD203B41FA5}">
                      <a16:colId xmlns:a16="http://schemas.microsoft.com/office/drawing/2014/main" val="3925705330"/>
                    </a:ext>
                  </a:extLst>
                </a:gridCol>
              </a:tblGrid>
              <a:tr h="0">
                <a:tc>
                  <a:txBody>
                    <a:bodyPr/>
                    <a:lstStyle/>
                    <a:p>
                      <a:pPr algn="r" fontAlgn="ctr"/>
                      <a:endParaRPr lang="en-US" sz="1200" b="1">
                        <a:effectLst/>
                      </a:endParaRPr>
                    </a:p>
                  </a:txBody>
                  <a:tcPr anchor="ctr"/>
                </a:tc>
                <a:tc>
                  <a:txBody>
                    <a:bodyPr/>
                    <a:lstStyle/>
                    <a:p>
                      <a:pPr algn="r" fontAlgn="ctr"/>
                      <a:r>
                        <a:rPr lang="en-US" sz="1200"/>
                        <a:t>coauthor</a:t>
                      </a:r>
                      <a:endParaRPr lang="en-US" sz="1200" b="1">
                        <a:effectLst/>
                      </a:endParaRPr>
                    </a:p>
                  </a:txBody>
                  <a:tcPr anchor="ctr"/>
                </a:tc>
                <a:tc>
                  <a:txBody>
                    <a:bodyPr/>
                    <a:lstStyle/>
                    <a:p>
                      <a:pPr algn="r" fontAlgn="ctr"/>
                      <a:r>
                        <a:rPr lang="en-US" sz="1200"/>
                        <a:t>leisure</a:t>
                      </a:r>
                      <a:endParaRPr lang="en-US" sz="1200" b="1">
                        <a:effectLst/>
                      </a:endParaRPr>
                    </a:p>
                  </a:txBody>
                  <a:tcPr anchor="ctr"/>
                </a:tc>
                <a:tc>
                  <a:txBody>
                    <a:bodyPr/>
                    <a:lstStyle/>
                    <a:p>
                      <a:pPr algn="r" fontAlgn="ctr"/>
                      <a:r>
                        <a:rPr lang="en-US" sz="1200"/>
                        <a:t>work</a:t>
                      </a:r>
                      <a:endParaRPr lang="en-US" sz="1200" b="1">
                        <a:effectLst/>
                      </a:endParaRPr>
                    </a:p>
                  </a:txBody>
                  <a:tcPr anchor="ctr"/>
                </a:tc>
                <a:tc>
                  <a:txBody>
                    <a:bodyPr/>
                    <a:lstStyle/>
                    <a:p>
                      <a:pPr algn="r" fontAlgn="ctr"/>
                      <a:r>
                        <a:rPr lang="en-US" sz="1200" err="1"/>
                        <a:t>facebook</a:t>
                      </a:r>
                      <a:endParaRPr lang="en-US" sz="1200" b="1">
                        <a:effectLst/>
                      </a:endParaRPr>
                    </a:p>
                  </a:txBody>
                  <a:tcPr anchor="ctr"/>
                </a:tc>
                <a:tc>
                  <a:txBody>
                    <a:bodyPr/>
                    <a:lstStyle/>
                    <a:p>
                      <a:pPr algn="r" fontAlgn="ctr"/>
                      <a:r>
                        <a:rPr lang="en-US" sz="1200"/>
                        <a:t>lunch</a:t>
                      </a:r>
                      <a:endParaRPr lang="en-US" sz="1200" b="1">
                        <a:effectLst/>
                      </a:endParaRPr>
                    </a:p>
                  </a:txBody>
                  <a:tcPr anchor="ctr"/>
                </a:tc>
                <a:extLst>
                  <a:ext uri="{0D108BD9-81ED-4DB2-BD59-A6C34878D82A}">
                    <a16:rowId xmlns:a16="http://schemas.microsoft.com/office/drawing/2014/main" val="3756444803"/>
                  </a:ext>
                </a:extLst>
              </a:tr>
              <a:tr h="0">
                <a:tc>
                  <a:txBody>
                    <a:bodyPr/>
                    <a:lstStyle/>
                    <a:p>
                      <a:pPr algn="r" fontAlgn="ctr"/>
                      <a:r>
                        <a:rPr lang="en-US" sz="1200"/>
                        <a:t>coauthor</a:t>
                      </a:r>
                      <a:endParaRPr lang="en-US" sz="1200" b="1">
                        <a:effectLst/>
                      </a:endParaRPr>
                    </a:p>
                  </a:txBody>
                  <a:tcPr anchor="ctr"/>
                </a:tc>
                <a:tc>
                  <a:txBody>
                    <a:bodyPr/>
                    <a:lstStyle/>
                    <a:p>
                      <a:pPr algn="r" fontAlgn="ctr"/>
                      <a:r>
                        <a:rPr lang="en-US" sz="1200">
                          <a:effectLst/>
                        </a:rPr>
                        <a:t>1.000000</a:t>
                      </a:r>
                    </a:p>
                  </a:txBody>
                  <a:tcPr anchor="ctr"/>
                </a:tc>
                <a:tc>
                  <a:txBody>
                    <a:bodyPr/>
                    <a:lstStyle/>
                    <a:p>
                      <a:pPr algn="r" fontAlgn="ctr"/>
                      <a:r>
                        <a:rPr lang="en-US" sz="1200">
                          <a:effectLst/>
                        </a:rPr>
                        <a:t>0.312560</a:t>
                      </a:r>
                    </a:p>
                  </a:txBody>
                  <a:tcPr anchor="ctr"/>
                </a:tc>
                <a:tc>
                  <a:txBody>
                    <a:bodyPr/>
                    <a:lstStyle/>
                    <a:p>
                      <a:pPr algn="r" fontAlgn="ctr"/>
                      <a:r>
                        <a:rPr lang="en-US" sz="1200">
                          <a:effectLst/>
                        </a:rPr>
                        <a:t>0.148637</a:t>
                      </a:r>
                    </a:p>
                  </a:txBody>
                  <a:tcPr anchor="ctr"/>
                </a:tc>
                <a:tc>
                  <a:txBody>
                    <a:bodyPr/>
                    <a:lstStyle/>
                    <a:p>
                      <a:pPr algn="r" fontAlgn="ctr"/>
                      <a:r>
                        <a:rPr lang="en-US" sz="1200">
                          <a:effectLst/>
                        </a:rPr>
                        <a:t>0.281517</a:t>
                      </a:r>
                    </a:p>
                  </a:txBody>
                  <a:tcPr anchor="ctr"/>
                </a:tc>
                <a:tc>
                  <a:txBody>
                    <a:bodyPr/>
                    <a:lstStyle/>
                    <a:p>
                      <a:pPr algn="r" fontAlgn="ctr"/>
                      <a:r>
                        <a:rPr lang="en-US" sz="1200">
                          <a:effectLst/>
                        </a:rPr>
                        <a:t>0.246475</a:t>
                      </a:r>
                    </a:p>
                  </a:txBody>
                  <a:tcPr anchor="ctr"/>
                </a:tc>
                <a:extLst>
                  <a:ext uri="{0D108BD9-81ED-4DB2-BD59-A6C34878D82A}">
                    <a16:rowId xmlns:a16="http://schemas.microsoft.com/office/drawing/2014/main" val="1148515648"/>
                  </a:ext>
                </a:extLst>
              </a:tr>
              <a:tr h="0">
                <a:tc>
                  <a:txBody>
                    <a:bodyPr/>
                    <a:lstStyle/>
                    <a:p>
                      <a:pPr algn="r" fontAlgn="ctr"/>
                      <a:r>
                        <a:rPr lang="en-US" sz="1200"/>
                        <a:t>leisure</a:t>
                      </a:r>
                      <a:endParaRPr lang="en-US" sz="1200" b="1">
                        <a:effectLst/>
                      </a:endParaRPr>
                    </a:p>
                  </a:txBody>
                  <a:tcPr anchor="ctr"/>
                </a:tc>
                <a:tc>
                  <a:txBody>
                    <a:bodyPr/>
                    <a:lstStyle/>
                    <a:p>
                      <a:pPr algn="r" fontAlgn="ctr"/>
                      <a:r>
                        <a:rPr lang="en-US" sz="1200">
                          <a:effectLst/>
                        </a:rPr>
                        <a:t>0.312560</a:t>
                      </a:r>
                    </a:p>
                  </a:txBody>
                  <a:tcPr anchor="ctr"/>
                </a:tc>
                <a:tc>
                  <a:txBody>
                    <a:bodyPr/>
                    <a:lstStyle/>
                    <a:p>
                      <a:pPr algn="r" fontAlgn="ctr"/>
                      <a:r>
                        <a:rPr lang="en-US" sz="1200">
                          <a:effectLst/>
                        </a:rPr>
                        <a:t>1.000000</a:t>
                      </a:r>
                    </a:p>
                  </a:txBody>
                  <a:tcPr anchor="ctr"/>
                </a:tc>
                <a:tc>
                  <a:txBody>
                    <a:bodyPr/>
                    <a:lstStyle/>
                    <a:p>
                      <a:pPr algn="r" fontAlgn="ctr"/>
                      <a:r>
                        <a:rPr lang="en-US" sz="1200" b="1">
                          <a:effectLst/>
                        </a:rPr>
                        <a:t>0.547277</a:t>
                      </a:r>
                    </a:p>
                  </a:txBody>
                  <a:tcPr anchor="ctr"/>
                </a:tc>
                <a:tc>
                  <a:txBody>
                    <a:bodyPr/>
                    <a:lstStyle/>
                    <a:p>
                      <a:pPr algn="r" fontAlgn="ctr"/>
                      <a:r>
                        <a:rPr lang="en-US" sz="1200" b="1">
                          <a:effectLst/>
                        </a:rPr>
                        <a:t>0.378174</a:t>
                      </a:r>
                    </a:p>
                  </a:txBody>
                  <a:tcPr anchor="ctr"/>
                </a:tc>
                <a:tc>
                  <a:txBody>
                    <a:bodyPr/>
                    <a:lstStyle/>
                    <a:p>
                      <a:pPr algn="r" fontAlgn="ctr"/>
                      <a:r>
                        <a:rPr lang="en-US" sz="1200">
                          <a:effectLst/>
                        </a:rPr>
                        <a:t>0.540601</a:t>
                      </a:r>
                    </a:p>
                  </a:txBody>
                  <a:tcPr anchor="ctr"/>
                </a:tc>
                <a:extLst>
                  <a:ext uri="{0D108BD9-81ED-4DB2-BD59-A6C34878D82A}">
                    <a16:rowId xmlns:a16="http://schemas.microsoft.com/office/drawing/2014/main" val="2002153131"/>
                  </a:ext>
                </a:extLst>
              </a:tr>
              <a:tr h="0">
                <a:tc>
                  <a:txBody>
                    <a:bodyPr/>
                    <a:lstStyle/>
                    <a:p>
                      <a:pPr algn="r" fontAlgn="ctr"/>
                      <a:r>
                        <a:rPr lang="en-US" sz="1200"/>
                        <a:t>work</a:t>
                      </a:r>
                      <a:endParaRPr lang="en-US" sz="1200" b="1">
                        <a:effectLst/>
                      </a:endParaRPr>
                    </a:p>
                  </a:txBody>
                  <a:tcPr anchor="ctr"/>
                </a:tc>
                <a:tc>
                  <a:txBody>
                    <a:bodyPr/>
                    <a:lstStyle/>
                    <a:p>
                      <a:pPr algn="r" fontAlgn="ctr"/>
                      <a:r>
                        <a:rPr lang="en-US" sz="1200">
                          <a:effectLst/>
                        </a:rPr>
                        <a:t>0.148637</a:t>
                      </a:r>
                    </a:p>
                  </a:txBody>
                  <a:tcPr anchor="ctr"/>
                </a:tc>
                <a:tc>
                  <a:txBody>
                    <a:bodyPr/>
                    <a:lstStyle/>
                    <a:p>
                      <a:pPr algn="r" fontAlgn="ctr"/>
                      <a:r>
                        <a:rPr lang="en-US" sz="1200">
                          <a:effectLst/>
                        </a:rPr>
                        <a:t>0.547277</a:t>
                      </a:r>
                    </a:p>
                  </a:txBody>
                  <a:tcPr anchor="ctr"/>
                </a:tc>
                <a:tc>
                  <a:txBody>
                    <a:bodyPr/>
                    <a:lstStyle/>
                    <a:p>
                      <a:pPr algn="r" fontAlgn="ctr"/>
                      <a:r>
                        <a:rPr lang="en-US" sz="1200">
                          <a:effectLst/>
                        </a:rPr>
                        <a:t>1.000000</a:t>
                      </a:r>
                    </a:p>
                  </a:txBody>
                  <a:tcPr anchor="ctr"/>
                </a:tc>
                <a:tc>
                  <a:txBody>
                    <a:bodyPr/>
                    <a:lstStyle/>
                    <a:p>
                      <a:pPr algn="r" fontAlgn="ctr"/>
                      <a:r>
                        <a:rPr lang="en-US" sz="1200" b="1">
                          <a:effectLst/>
                        </a:rPr>
                        <a:t>0.480845</a:t>
                      </a:r>
                    </a:p>
                  </a:txBody>
                  <a:tcPr anchor="ctr"/>
                </a:tc>
                <a:tc>
                  <a:txBody>
                    <a:bodyPr/>
                    <a:lstStyle/>
                    <a:p>
                      <a:pPr algn="r" fontAlgn="ctr"/>
                      <a:r>
                        <a:rPr lang="en-US" sz="1200">
                          <a:effectLst/>
                        </a:rPr>
                        <a:t>0.427194</a:t>
                      </a:r>
                    </a:p>
                  </a:txBody>
                  <a:tcPr anchor="ctr"/>
                </a:tc>
                <a:extLst>
                  <a:ext uri="{0D108BD9-81ED-4DB2-BD59-A6C34878D82A}">
                    <a16:rowId xmlns:a16="http://schemas.microsoft.com/office/drawing/2014/main" val="3616140577"/>
                  </a:ext>
                </a:extLst>
              </a:tr>
              <a:tr h="0">
                <a:tc>
                  <a:txBody>
                    <a:bodyPr/>
                    <a:lstStyle/>
                    <a:p>
                      <a:pPr algn="r" fontAlgn="ctr"/>
                      <a:r>
                        <a:rPr lang="en-US" sz="1200" err="1"/>
                        <a:t>facebook</a:t>
                      </a:r>
                      <a:endParaRPr lang="en-US" sz="1200" b="1">
                        <a:effectLst/>
                      </a:endParaRPr>
                    </a:p>
                  </a:txBody>
                  <a:tcPr anchor="ctr"/>
                </a:tc>
                <a:tc>
                  <a:txBody>
                    <a:bodyPr/>
                    <a:lstStyle/>
                    <a:p>
                      <a:pPr algn="r" fontAlgn="ctr"/>
                      <a:r>
                        <a:rPr lang="en-US" sz="1200">
                          <a:effectLst/>
                        </a:rPr>
                        <a:t>0.281517</a:t>
                      </a:r>
                    </a:p>
                  </a:txBody>
                  <a:tcPr anchor="ctr"/>
                </a:tc>
                <a:tc>
                  <a:txBody>
                    <a:bodyPr/>
                    <a:lstStyle/>
                    <a:p>
                      <a:pPr algn="r" fontAlgn="ctr"/>
                      <a:r>
                        <a:rPr lang="en-US" sz="1200">
                          <a:effectLst/>
                        </a:rPr>
                        <a:t>0.378174</a:t>
                      </a:r>
                    </a:p>
                  </a:txBody>
                  <a:tcPr anchor="ctr"/>
                </a:tc>
                <a:tc>
                  <a:txBody>
                    <a:bodyPr/>
                    <a:lstStyle/>
                    <a:p>
                      <a:pPr algn="r" fontAlgn="ctr"/>
                      <a:r>
                        <a:rPr lang="en-US" sz="1200">
                          <a:effectLst/>
                        </a:rPr>
                        <a:t>0.480845</a:t>
                      </a:r>
                    </a:p>
                  </a:txBody>
                  <a:tcPr anchor="ctr"/>
                </a:tc>
                <a:tc>
                  <a:txBody>
                    <a:bodyPr/>
                    <a:lstStyle/>
                    <a:p>
                      <a:pPr algn="r" fontAlgn="ctr"/>
                      <a:r>
                        <a:rPr lang="en-US" sz="1200">
                          <a:effectLst/>
                        </a:rPr>
                        <a:t>1.000000</a:t>
                      </a:r>
                    </a:p>
                  </a:txBody>
                  <a:tcPr anchor="ctr"/>
                </a:tc>
                <a:tc>
                  <a:txBody>
                    <a:bodyPr/>
                    <a:lstStyle/>
                    <a:p>
                      <a:pPr algn="r" fontAlgn="ctr"/>
                      <a:r>
                        <a:rPr lang="en-US" sz="1200">
                          <a:effectLst/>
                        </a:rPr>
                        <a:t>0.068050</a:t>
                      </a:r>
                    </a:p>
                  </a:txBody>
                  <a:tcPr anchor="ctr"/>
                </a:tc>
                <a:extLst>
                  <a:ext uri="{0D108BD9-81ED-4DB2-BD59-A6C34878D82A}">
                    <a16:rowId xmlns:a16="http://schemas.microsoft.com/office/drawing/2014/main" val="3654346976"/>
                  </a:ext>
                </a:extLst>
              </a:tr>
              <a:tr h="0">
                <a:tc>
                  <a:txBody>
                    <a:bodyPr/>
                    <a:lstStyle/>
                    <a:p>
                      <a:pPr algn="r" fontAlgn="ctr"/>
                      <a:r>
                        <a:rPr lang="en-US" sz="1200"/>
                        <a:t>lunch</a:t>
                      </a:r>
                      <a:endParaRPr lang="en-US" sz="1200" b="1">
                        <a:effectLst/>
                      </a:endParaRPr>
                    </a:p>
                  </a:txBody>
                  <a:tcPr anchor="ctr"/>
                </a:tc>
                <a:tc>
                  <a:txBody>
                    <a:bodyPr/>
                    <a:lstStyle/>
                    <a:p>
                      <a:pPr algn="r" fontAlgn="ctr"/>
                      <a:r>
                        <a:rPr lang="en-US" sz="1200">
                          <a:effectLst/>
                        </a:rPr>
                        <a:t>0.246475</a:t>
                      </a:r>
                    </a:p>
                  </a:txBody>
                  <a:tcPr anchor="ctr"/>
                </a:tc>
                <a:tc>
                  <a:txBody>
                    <a:bodyPr/>
                    <a:lstStyle/>
                    <a:p>
                      <a:pPr algn="r" fontAlgn="ctr"/>
                      <a:r>
                        <a:rPr lang="en-US" sz="1200">
                          <a:effectLst/>
                        </a:rPr>
                        <a:t>0.540601</a:t>
                      </a:r>
                    </a:p>
                  </a:txBody>
                  <a:tcPr anchor="ctr"/>
                </a:tc>
                <a:tc>
                  <a:txBody>
                    <a:bodyPr/>
                    <a:lstStyle/>
                    <a:p>
                      <a:pPr algn="r" fontAlgn="ctr"/>
                      <a:r>
                        <a:rPr lang="en-US" sz="1200">
                          <a:effectLst/>
                        </a:rPr>
                        <a:t>0.427194</a:t>
                      </a:r>
                    </a:p>
                  </a:txBody>
                  <a:tcPr anchor="ctr"/>
                </a:tc>
                <a:tc>
                  <a:txBody>
                    <a:bodyPr/>
                    <a:lstStyle/>
                    <a:p>
                      <a:pPr algn="r" fontAlgn="ctr"/>
                      <a:r>
                        <a:rPr lang="en-US" sz="1200">
                          <a:effectLst/>
                        </a:rPr>
                        <a:t>0.068050</a:t>
                      </a:r>
                    </a:p>
                  </a:txBody>
                  <a:tcPr anchor="ctr"/>
                </a:tc>
                <a:tc>
                  <a:txBody>
                    <a:bodyPr/>
                    <a:lstStyle/>
                    <a:p>
                      <a:pPr algn="r" fontAlgn="ctr"/>
                      <a:r>
                        <a:rPr lang="en-US" sz="1200">
                          <a:effectLst/>
                        </a:rPr>
                        <a:t>1.000000</a:t>
                      </a:r>
                    </a:p>
                  </a:txBody>
                  <a:tcPr anchor="ctr"/>
                </a:tc>
                <a:extLst>
                  <a:ext uri="{0D108BD9-81ED-4DB2-BD59-A6C34878D82A}">
                    <a16:rowId xmlns:a16="http://schemas.microsoft.com/office/drawing/2014/main" val="242616412"/>
                  </a:ext>
                </a:extLst>
              </a:tr>
            </a:tbl>
          </a:graphicData>
        </a:graphic>
      </p:graphicFrame>
      <p:sp>
        <p:nvSpPr>
          <p:cNvPr id="7" name="TextBox 6">
            <a:extLst>
              <a:ext uri="{FF2B5EF4-FFF2-40B4-BE49-F238E27FC236}">
                <a16:creationId xmlns:a16="http://schemas.microsoft.com/office/drawing/2014/main" id="{FA0E42F2-5BA9-4CB3-9964-9867FCF24DB7}"/>
              </a:ext>
            </a:extLst>
          </p:cNvPr>
          <p:cNvSpPr txBox="1"/>
          <p:nvPr/>
        </p:nvSpPr>
        <p:spPr>
          <a:xfrm>
            <a:off x="180502" y="4273540"/>
            <a:ext cx="7631857" cy="369332"/>
          </a:xfrm>
          <a:prstGeom prst="rect">
            <a:avLst/>
          </a:prstGeom>
          <a:noFill/>
        </p:spPr>
        <p:txBody>
          <a:bodyPr wrap="square" lIns="91440" tIns="45720" rIns="91440" bIns="45720" anchor="t">
            <a:spAutoFit/>
          </a:bodyPr>
          <a:lstStyle/>
          <a:p>
            <a:r>
              <a:rPr lang="en-US" b="0">
                <a:solidFill>
                  <a:srgbClr val="0070C0"/>
                </a:solidFill>
                <a:effectLst/>
                <a:latin typeface="Consolas"/>
              </a:rPr>
              <a:t>df( </a:t>
            </a:r>
            <a:r>
              <a:rPr lang="en-US" b="0" err="1">
                <a:solidFill>
                  <a:srgbClr val="0070C0"/>
                </a:solidFill>
                <a:effectLst/>
                <a:latin typeface="Consolas"/>
              </a:rPr>
              <a:t>ml.layer_comparison</a:t>
            </a:r>
            <a:r>
              <a:rPr lang="en-US" b="0">
                <a:solidFill>
                  <a:srgbClr val="0070C0"/>
                </a:solidFill>
                <a:effectLst/>
                <a:latin typeface="Consolas"/>
              </a:rPr>
              <a:t>(net, method = "</a:t>
            </a:r>
            <a:r>
              <a:rPr lang="en-US" b="0" err="1">
                <a:solidFill>
                  <a:srgbClr val="0070C0"/>
                </a:solidFill>
                <a:effectLst/>
                <a:latin typeface="Consolas"/>
              </a:rPr>
              <a:t>jaccard.edges</a:t>
            </a:r>
            <a:r>
              <a:rPr lang="en-US" b="0">
                <a:solidFill>
                  <a:srgbClr val="0070C0"/>
                </a:solidFill>
                <a:effectLst/>
                <a:latin typeface="Consolas"/>
              </a:rPr>
              <a:t>") )</a:t>
            </a:r>
          </a:p>
        </p:txBody>
      </p:sp>
      <p:graphicFrame>
        <p:nvGraphicFramePr>
          <p:cNvPr id="8" name="Table 7">
            <a:extLst>
              <a:ext uri="{FF2B5EF4-FFF2-40B4-BE49-F238E27FC236}">
                <a16:creationId xmlns:a16="http://schemas.microsoft.com/office/drawing/2014/main" id="{6389FB30-2DBA-4086-A447-8266BF39E62A}"/>
              </a:ext>
            </a:extLst>
          </p:cNvPr>
          <p:cNvGraphicFramePr>
            <a:graphicFrameLocks noGrp="1"/>
          </p:cNvGraphicFramePr>
          <p:nvPr>
            <p:extLst>
              <p:ext uri="{D42A27DB-BD31-4B8C-83A1-F6EECF244321}">
                <p14:modId xmlns:p14="http://schemas.microsoft.com/office/powerpoint/2010/main" val="480219531"/>
              </p:ext>
            </p:extLst>
          </p:nvPr>
        </p:nvGraphicFramePr>
        <p:xfrm>
          <a:off x="267313" y="4777596"/>
          <a:ext cx="5184576" cy="1797743"/>
        </p:xfrm>
        <a:graphic>
          <a:graphicData uri="http://schemas.openxmlformats.org/drawingml/2006/table">
            <a:tbl>
              <a:tblPr>
                <a:tableStyleId>{616DA210-FB5B-4158-B5E0-FEB733F419BA}</a:tableStyleId>
              </a:tblPr>
              <a:tblGrid>
                <a:gridCol w="864096">
                  <a:extLst>
                    <a:ext uri="{9D8B030D-6E8A-4147-A177-3AD203B41FA5}">
                      <a16:colId xmlns:a16="http://schemas.microsoft.com/office/drawing/2014/main" val="1911274266"/>
                    </a:ext>
                  </a:extLst>
                </a:gridCol>
                <a:gridCol w="864096">
                  <a:extLst>
                    <a:ext uri="{9D8B030D-6E8A-4147-A177-3AD203B41FA5}">
                      <a16:colId xmlns:a16="http://schemas.microsoft.com/office/drawing/2014/main" val="472768979"/>
                    </a:ext>
                  </a:extLst>
                </a:gridCol>
                <a:gridCol w="864096">
                  <a:extLst>
                    <a:ext uri="{9D8B030D-6E8A-4147-A177-3AD203B41FA5}">
                      <a16:colId xmlns:a16="http://schemas.microsoft.com/office/drawing/2014/main" val="3982108006"/>
                    </a:ext>
                  </a:extLst>
                </a:gridCol>
                <a:gridCol w="864096">
                  <a:extLst>
                    <a:ext uri="{9D8B030D-6E8A-4147-A177-3AD203B41FA5}">
                      <a16:colId xmlns:a16="http://schemas.microsoft.com/office/drawing/2014/main" val="3789916526"/>
                    </a:ext>
                  </a:extLst>
                </a:gridCol>
                <a:gridCol w="864096">
                  <a:extLst>
                    <a:ext uri="{9D8B030D-6E8A-4147-A177-3AD203B41FA5}">
                      <a16:colId xmlns:a16="http://schemas.microsoft.com/office/drawing/2014/main" val="2330404760"/>
                    </a:ext>
                  </a:extLst>
                </a:gridCol>
                <a:gridCol w="864096">
                  <a:extLst>
                    <a:ext uri="{9D8B030D-6E8A-4147-A177-3AD203B41FA5}">
                      <a16:colId xmlns:a16="http://schemas.microsoft.com/office/drawing/2014/main" val="2095193043"/>
                    </a:ext>
                  </a:extLst>
                </a:gridCol>
              </a:tblGrid>
              <a:tr h="426143">
                <a:tc>
                  <a:txBody>
                    <a:bodyPr/>
                    <a:lstStyle/>
                    <a:p>
                      <a:pPr algn="r" fontAlgn="ctr"/>
                      <a:endParaRPr lang="en-US" sz="1200" b="1">
                        <a:effectLst/>
                      </a:endParaRPr>
                    </a:p>
                  </a:txBody>
                  <a:tcPr marL="77065" marR="77065" marT="38532" marB="38532" anchor="ctr"/>
                </a:tc>
                <a:tc>
                  <a:txBody>
                    <a:bodyPr/>
                    <a:lstStyle/>
                    <a:p>
                      <a:pPr algn="r" fontAlgn="ctr"/>
                      <a:r>
                        <a:rPr lang="en-US" sz="1200"/>
                        <a:t>coauthor</a:t>
                      </a:r>
                      <a:endParaRPr lang="en-US" sz="1200" b="1">
                        <a:effectLst/>
                      </a:endParaRPr>
                    </a:p>
                  </a:txBody>
                  <a:tcPr anchor="ctr"/>
                </a:tc>
                <a:tc>
                  <a:txBody>
                    <a:bodyPr/>
                    <a:lstStyle/>
                    <a:p>
                      <a:pPr algn="r" fontAlgn="ctr"/>
                      <a:r>
                        <a:rPr lang="en-US" sz="1200"/>
                        <a:t>leisure</a:t>
                      </a:r>
                      <a:endParaRPr lang="en-US" sz="1200" b="1">
                        <a:effectLst/>
                      </a:endParaRPr>
                    </a:p>
                  </a:txBody>
                  <a:tcPr anchor="ctr"/>
                </a:tc>
                <a:tc>
                  <a:txBody>
                    <a:bodyPr/>
                    <a:lstStyle/>
                    <a:p>
                      <a:pPr algn="r" fontAlgn="ctr"/>
                      <a:r>
                        <a:rPr lang="en-US" sz="1200"/>
                        <a:t>work</a:t>
                      </a:r>
                      <a:endParaRPr lang="en-US" sz="1200" b="1">
                        <a:effectLst/>
                      </a:endParaRPr>
                    </a:p>
                  </a:txBody>
                  <a:tcPr anchor="ctr"/>
                </a:tc>
                <a:tc>
                  <a:txBody>
                    <a:bodyPr/>
                    <a:lstStyle/>
                    <a:p>
                      <a:pPr algn="r" fontAlgn="ctr"/>
                      <a:r>
                        <a:rPr lang="en-US" sz="1200" err="1"/>
                        <a:t>facebook</a:t>
                      </a:r>
                      <a:endParaRPr lang="en-US" sz="1200" b="1">
                        <a:effectLst/>
                      </a:endParaRPr>
                    </a:p>
                  </a:txBody>
                  <a:tcPr anchor="ctr"/>
                </a:tc>
                <a:tc>
                  <a:txBody>
                    <a:bodyPr/>
                    <a:lstStyle/>
                    <a:p>
                      <a:pPr algn="r" fontAlgn="ctr"/>
                      <a:r>
                        <a:rPr lang="en-US" sz="1200"/>
                        <a:t>lunch</a:t>
                      </a:r>
                      <a:endParaRPr lang="en-US" sz="1200" b="1">
                        <a:effectLst/>
                      </a:endParaRPr>
                    </a:p>
                  </a:txBody>
                  <a:tcPr anchor="ctr"/>
                </a:tc>
                <a:extLst>
                  <a:ext uri="{0D108BD9-81ED-4DB2-BD59-A6C34878D82A}">
                    <a16:rowId xmlns:a16="http://schemas.microsoft.com/office/drawing/2014/main" val="3643405360"/>
                  </a:ext>
                </a:extLst>
              </a:tr>
              <a:tr h="243510">
                <a:tc>
                  <a:txBody>
                    <a:bodyPr/>
                    <a:lstStyle/>
                    <a:p>
                      <a:pPr algn="r" fontAlgn="ctr"/>
                      <a:r>
                        <a:rPr lang="en-US" sz="1200"/>
                        <a:t>coauthor</a:t>
                      </a:r>
                      <a:endParaRPr lang="en-US" sz="1200" b="1">
                        <a:effectLst/>
                      </a:endParaRPr>
                    </a:p>
                  </a:txBody>
                  <a:tcPr anchor="ctr"/>
                </a:tc>
                <a:tc>
                  <a:txBody>
                    <a:bodyPr/>
                    <a:lstStyle/>
                    <a:p>
                      <a:pPr algn="r" fontAlgn="ctr"/>
                      <a:r>
                        <a:rPr lang="en-US" sz="1200">
                          <a:effectLst/>
                        </a:rPr>
                        <a:t>1.000000</a:t>
                      </a:r>
                    </a:p>
                  </a:txBody>
                  <a:tcPr marL="77065" marR="77065" marT="38532" marB="38532" anchor="ctr"/>
                </a:tc>
                <a:tc>
                  <a:txBody>
                    <a:bodyPr/>
                    <a:lstStyle/>
                    <a:p>
                      <a:pPr algn="r" fontAlgn="ctr"/>
                      <a:r>
                        <a:rPr lang="en-US" sz="1200">
                          <a:effectLst/>
                        </a:rPr>
                        <a:t>0.178439</a:t>
                      </a:r>
                    </a:p>
                  </a:txBody>
                  <a:tcPr marL="77065" marR="77065" marT="38532" marB="38532" anchor="ctr"/>
                </a:tc>
                <a:tc>
                  <a:txBody>
                    <a:bodyPr/>
                    <a:lstStyle/>
                    <a:p>
                      <a:pPr algn="r" fontAlgn="ctr"/>
                      <a:r>
                        <a:rPr lang="en-US" sz="1200">
                          <a:effectLst/>
                        </a:rPr>
                        <a:t>0.064677</a:t>
                      </a:r>
                    </a:p>
                  </a:txBody>
                  <a:tcPr marL="77065" marR="77065" marT="38532" marB="38532" anchor="ctr"/>
                </a:tc>
                <a:tc>
                  <a:txBody>
                    <a:bodyPr/>
                    <a:lstStyle/>
                    <a:p>
                      <a:pPr algn="r" fontAlgn="ctr"/>
                      <a:r>
                        <a:rPr lang="en-US" sz="1200">
                          <a:effectLst/>
                        </a:rPr>
                        <a:t>0.277273</a:t>
                      </a:r>
                    </a:p>
                  </a:txBody>
                  <a:tcPr marL="77065" marR="77065" marT="38532" marB="38532" anchor="ctr"/>
                </a:tc>
                <a:tc>
                  <a:txBody>
                    <a:bodyPr/>
                    <a:lstStyle/>
                    <a:p>
                      <a:pPr algn="r" fontAlgn="ctr"/>
                      <a:r>
                        <a:rPr lang="en-US" sz="1200">
                          <a:effectLst/>
                        </a:rPr>
                        <a:t>0.339100</a:t>
                      </a:r>
                    </a:p>
                  </a:txBody>
                  <a:tcPr marL="77065" marR="77065" marT="38532" marB="38532" anchor="ctr"/>
                </a:tc>
                <a:extLst>
                  <a:ext uri="{0D108BD9-81ED-4DB2-BD59-A6C34878D82A}">
                    <a16:rowId xmlns:a16="http://schemas.microsoft.com/office/drawing/2014/main" val="3953348051"/>
                  </a:ext>
                </a:extLst>
              </a:tr>
              <a:tr h="243510">
                <a:tc>
                  <a:txBody>
                    <a:bodyPr/>
                    <a:lstStyle/>
                    <a:p>
                      <a:pPr algn="r" fontAlgn="ctr"/>
                      <a:r>
                        <a:rPr lang="en-US" sz="1200"/>
                        <a:t>leisure</a:t>
                      </a:r>
                      <a:endParaRPr lang="en-US" sz="1200" b="1">
                        <a:effectLst/>
                      </a:endParaRPr>
                    </a:p>
                  </a:txBody>
                  <a:tcPr anchor="ctr"/>
                </a:tc>
                <a:tc>
                  <a:txBody>
                    <a:bodyPr/>
                    <a:lstStyle/>
                    <a:p>
                      <a:pPr algn="r" fontAlgn="ctr"/>
                      <a:r>
                        <a:rPr lang="en-US" sz="1200">
                          <a:effectLst/>
                        </a:rPr>
                        <a:t>0.178439</a:t>
                      </a:r>
                    </a:p>
                  </a:txBody>
                  <a:tcPr marL="77065" marR="77065" marT="38532" marB="38532" anchor="ctr"/>
                </a:tc>
                <a:tc>
                  <a:txBody>
                    <a:bodyPr/>
                    <a:lstStyle/>
                    <a:p>
                      <a:pPr algn="r" fontAlgn="ctr"/>
                      <a:r>
                        <a:rPr lang="en-US" sz="1200">
                          <a:effectLst/>
                        </a:rPr>
                        <a:t>1.000000</a:t>
                      </a:r>
                    </a:p>
                  </a:txBody>
                  <a:tcPr marL="77065" marR="77065" marT="38532" marB="38532" anchor="ctr"/>
                </a:tc>
                <a:tc>
                  <a:txBody>
                    <a:bodyPr/>
                    <a:lstStyle/>
                    <a:p>
                      <a:pPr algn="r" fontAlgn="ctr"/>
                      <a:r>
                        <a:rPr lang="en-US" sz="1200" b="1">
                          <a:effectLst/>
                        </a:rPr>
                        <a:t>0.058394</a:t>
                      </a:r>
                    </a:p>
                  </a:txBody>
                  <a:tcPr marL="77065" marR="77065" marT="38532" marB="38532" anchor="ctr"/>
                </a:tc>
                <a:tc>
                  <a:txBody>
                    <a:bodyPr/>
                    <a:lstStyle/>
                    <a:p>
                      <a:pPr algn="r" fontAlgn="ctr"/>
                      <a:r>
                        <a:rPr lang="en-US" sz="1200">
                          <a:effectLst/>
                        </a:rPr>
                        <a:t>0.158470</a:t>
                      </a:r>
                    </a:p>
                  </a:txBody>
                  <a:tcPr marL="77065" marR="77065" marT="38532" marB="38532" anchor="ctr"/>
                </a:tc>
                <a:tc>
                  <a:txBody>
                    <a:bodyPr/>
                    <a:lstStyle/>
                    <a:p>
                      <a:pPr algn="r" fontAlgn="ctr"/>
                      <a:r>
                        <a:rPr lang="en-US" sz="1200">
                          <a:effectLst/>
                        </a:rPr>
                        <a:t>0.186567</a:t>
                      </a:r>
                    </a:p>
                  </a:txBody>
                  <a:tcPr marL="77065" marR="77065" marT="38532" marB="38532" anchor="ctr"/>
                </a:tc>
                <a:extLst>
                  <a:ext uri="{0D108BD9-81ED-4DB2-BD59-A6C34878D82A}">
                    <a16:rowId xmlns:a16="http://schemas.microsoft.com/office/drawing/2014/main" val="2644898147"/>
                  </a:ext>
                </a:extLst>
              </a:tr>
              <a:tr h="243510">
                <a:tc>
                  <a:txBody>
                    <a:bodyPr/>
                    <a:lstStyle/>
                    <a:p>
                      <a:pPr algn="r" fontAlgn="ctr"/>
                      <a:r>
                        <a:rPr lang="en-US" sz="1200"/>
                        <a:t>work</a:t>
                      </a:r>
                      <a:endParaRPr lang="en-US" sz="1200" b="1">
                        <a:effectLst/>
                      </a:endParaRPr>
                    </a:p>
                  </a:txBody>
                  <a:tcPr anchor="ctr"/>
                </a:tc>
                <a:tc>
                  <a:txBody>
                    <a:bodyPr/>
                    <a:lstStyle/>
                    <a:p>
                      <a:pPr algn="r" fontAlgn="ctr"/>
                      <a:r>
                        <a:rPr lang="en-US" sz="1200">
                          <a:effectLst/>
                        </a:rPr>
                        <a:t>0.064677</a:t>
                      </a:r>
                    </a:p>
                  </a:txBody>
                  <a:tcPr marL="77065" marR="77065" marT="38532" marB="38532" anchor="ctr"/>
                </a:tc>
                <a:tc>
                  <a:txBody>
                    <a:bodyPr/>
                    <a:lstStyle/>
                    <a:p>
                      <a:pPr algn="r" fontAlgn="ctr"/>
                      <a:r>
                        <a:rPr lang="en-US" sz="1200">
                          <a:effectLst/>
                        </a:rPr>
                        <a:t>0.058394</a:t>
                      </a:r>
                    </a:p>
                  </a:txBody>
                  <a:tcPr marL="77065" marR="77065" marT="38532" marB="38532" anchor="ctr"/>
                </a:tc>
                <a:tc>
                  <a:txBody>
                    <a:bodyPr/>
                    <a:lstStyle/>
                    <a:p>
                      <a:pPr algn="r" fontAlgn="ctr"/>
                      <a:r>
                        <a:rPr lang="en-US" sz="1200">
                          <a:effectLst/>
                        </a:rPr>
                        <a:t>1.000000</a:t>
                      </a:r>
                    </a:p>
                  </a:txBody>
                  <a:tcPr marL="77065" marR="77065" marT="38532" marB="38532" anchor="ctr"/>
                </a:tc>
                <a:tc>
                  <a:txBody>
                    <a:bodyPr/>
                    <a:lstStyle/>
                    <a:p>
                      <a:pPr algn="r" fontAlgn="ctr"/>
                      <a:r>
                        <a:rPr lang="en-US" sz="1200" b="1">
                          <a:effectLst/>
                        </a:rPr>
                        <a:t>0.101010</a:t>
                      </a:r>
                    </a:p>
                  </a:txBody>
                  <a:tcPr marL="77065" marR="77065" marT="38532" marB="38532" anchor="ctr"/>
                </a:tc>
                <a:tc>
                  <a:txBody>
                    <a:bodyPr/>
                    <a:lstStyle/>
                    <a:p>
                      <a:pPr algn="r" fontAlgn="ctr"/>
                      <a:r>
                        <a:rPr lang="en-US" sz="1200" b="1">
                          <a:effectLst/>
                        </a:rPr>
                        <a:t>0.091371</a:t>
                      </a:r>
                    </a:p>
                  </a:txBody>
                  <a:tcPr marL="77065" marR="77065" marT="38532" marB="38532" anchor="ctr"/>
                </a:tc>
                <a:extLst>
                  <a:ext uri="{0D108BD9-81ED-4DB2-BD59-A6C34878D82A}">
                    <a16:rowId xmlns:a16="http://schemas.microsoft.com/office/drawing/2014/main" val="1017832467"/>
                  </a:ext>
                </a:extLst>
              </a:tr>
              <a:tr h="243510">
                <a:tc>
                  <a:txBody>
                    <a:bodyPr/>
                    <a:lstStyle/>
                    <a:p>
                      <a:pPr algn="r" fontAlgn="ctr"/>
                      <a:r>
                        <a:rPr lang="en-US" sz="1200" err="1"/>
                        <a:t>facebook</a:t>
                      </a:r>
                      <a:endParaRPr lang="en-US" sz="1200" b="1">
                        <a:effectLst/>
                      </a:endParaRPr>
                    </a:p>
                  </a:txBody>
                  <a:tcPr anchor="ctr"/>
                </a:tc>
                <a:tc>
                  <a:txBody>
                    <a:bodyPr/>
                    <a:lstStyle/>
                    <a:p>
                      <a:pPr algn="r" fontAlgn="ctr"/>
                      <a:r>
                        <a:rPr lang="en-US" sz="1200">
                          <a:effectLst/>
                        </a:rPr>
                        <a:t>0.277273</a:t>
                      </a:r>
                    </a:p>
                  </a:txBody>
                  <a:tcPr marL="77065" marR="77065" marT="38532" marB="38532" anchor="ctr"/>
                </a:tc>
                <a:tc>
                  <a:txBody>
                    <a:bodyPr/>
                    <a:lstStyle/>
                    <a:p>
                      <a:pPr algn="r" fontAlgn="ctr"/>
                      <a:r>
                        <a:rPr lang="en-US" sz="1200">
                          <a:effectLst/>
                        </a:rPr>
                        <a:t>0.158470</a:t>
                      </a:r>
                    </a:p>
                  </a:txBody>
                  <a:tcPr marL="77065" marR="77065" marT="38532" marB="38532" anchor="ctr"/>
                </a:tc>
                <a:tc>
                  <a:txBody>
                    <a:bodyPr/>
                    <a:lstStyle/>
                    <a:p>
                      <a:pPr algn="r" fontAlgn="ctr"/>
                      <a:r>
                        <a:rPr lang="en-US" sz="1200" b="0">
                          <a:effectLst/>
                        </a:rPr>
                        <a:t>0.101010</a:t>
                      </a:r>
                    </a:p>
                  </a:txBody>
                  <a:tcPr marL="77065" marR="77065" marT="38532" marB="38532" anchor="ctr"/>
                </a:tc>
                <a:tc>
                  <a:txBody>
                    <a:bodyPr/>
                    <a:lstStyle/>
                    <a:p>
                      <a:pPr algn="r" fontAlgn="ctr"/>
                      <a:r>
                        <a:rPr lang="en-US" sz="1200">
                          <a:effectLst/>
                        </a:rPr>
                        <a:t>1.000000</a:t>
                      </a:r>
                    </a:p>
                  </a:txBody>
                  <a:tcPr marL="77065" marR="77065" marT="38532" marB="38532" anchor="ctr"/>
                </a:tc>
                <a:tc>
                  <a:txBody>
                    <a:bodyPr/>
                    <a:lstStyle/>
                    <a:p>
                      <a:pPr algn="r" fontAlgn="ctr"/>
                      <a:r>
                        <a:rPr lang="en-US" sz="1200" b="1">
                          <a:effectLst/>
                        </a:rPr>
                        <a:t>0.205128</a:t>
                      </a:r>
                    </a:p>
                  </a:txBody>
                  <a:tcPr marL="77065" marR="77065" marT="38532" marB="38532" anchor="ctr"/>
                </a:tc>
                <a:extLst>
                  <a:ext uri="{0D108BD9-81ED-4DB2-BD59-A6C34878D82A}">
                    <a16:rowId xmlns:a16="http://schemas.microsoft.com/office/drawing/2014/main" val="3300744528"/>
                  </a:ext>
                </a:extLst>
              </a:tr>
              <a:tr h="243510">
                <a:tc>
                  <a:txBody>
                    <a:bodyPr/>
                    <a:lstStyle/>
                    <a:p>
                      <a:pPr algn="r" fontAlgn="ctr"/>
                      <a:r>
                        <a:rPr lang="en-US" sz="1200"/>
                        <a:t>lunch</a:t>
                      </a:r>
                      <a:endParaRPr lang="en-US" sz="1200" b="1">
                        <a:effectLst/>
                      </a:endParaRPr>
                    </a:p>
                  </a:txBody>
                  <a:tcPr anchor="ctr"/>
                </a:tc>
                <a:tc>
                  <a:txBody>
                    <a:bodyPr/>
                    <a:lstStyle/>
                    <a:p>
                      <a:pPr algn="r" fontAlgn="ctr"/>
                      <a:r>
                        <a:rPr lang="en-US" sz="1200">
                          <a:effectLst/>
                        </a:rPr>
                        <a:t>0.339100</a:t>
                      </a:r>
                    </a:p>
                  </a:txBody>
                  <a:tcPr marL="77065" marR="77065" marT="38532" marB="38532" anchor="ctr"/>
                </a:tc>
                <a:tc>
                  <a:txBody>
                    <a:bodyPr/>
                    <a:lstStyle/>
                    <a:p>
                      <a:pPr algn="r" fontAlgn="ctr"/>
                      <a:r>
                        <a:rPr lang="en-US" sz="1200">
                          <a:effectLst/>
                        </a:rPr>
                        <a:t>0.186567</a:t>
                      </a:r>
                    </a:p>
                  </a:txBody>
                  <a:tcPr marL="77065" marR="77065" marT="38532" marB="38532" anchor="ctr"/>
                </a:tc>
                <a:tc>
                  <a:txBody>
                    <a:bodyPr/>
                    <a:lstStyle/>
                    <a:p>
                      <a:pPr algn="r" fontAlgn="ctr"/>
                      <a:r>
                        <a:rPr lang="en-US" sz="1200" b="0">
                          <a:effectLst/>
                        </a:rPr>
                        <a:t>0.091371</a:t>
                      </a:r>
                    </a:p>
                  </a:txBody>
                  <a:tcPr marL="77065" marR="77065" marT="38532" marB="38532" anchor="ctr"/>
                </a:tc>
                <a:tc>
                  <a:txBody>
                    <a:bodyPr/>
                    <a:lstStyle/>
                    <a:p>
                      <a:pPr algn="r" fontAlgn="ctr"/>
                      <a:r>
                        <a:rPr lang="en-US" sz="1200">
                          <a:effectLst/>
                        </a:rPr>
                        <a:t>0.205128</a:t>
                      </a:r>
                    </a:p>
                  </a:txBody>
                  <a:tcPr marL="77065" marR="77065" marT="38532" marB="38532" anchor="ctr"/>
                </a:tc>
                <a:tc>
                  <a:txBody>
                    <a:bodyPr/>
                    <a:lstStyle/>
                    <a:p>
                      <a:pPr algn="r" fontAlgn="ctr"/>
                      <a:r>
                        <a:rPr lang="en-US" sz="1200">
                          <a:effectLst/>
                        </a:rPr>
                        <a:t>1.000000</a:t>
                      </a:r>
                    </a:p>
                  </a:txBody>
                  <a:tcPr marL="77065" marR="77065" marT="38532" marB="38532" anchor="ctr"/>
                </a:tc>
                <a:extLst>
                  <a:ext uri="{0D108BD9-81ED-4DB2-BD59-A6C34878D82A}">
                    <a16:rowId xmlns:a16="http://schemas.microsoft.com/office/drawing/2014/main" val="2141768543"/>
                  </a:ext>
                </a:extLst>
              </a:tr>
            </a:tbl>
          </a:graphicData>
        </a:graphic>
      </p:graphicFrame>
    </p:spTree>
    <p:extLst>
      <p:ext uri="{BB962C8B-B14F-4D97-AF65-F5344CB8AC3E}">
        <p14:creationId xmlns:p14="http://schemas.microsoft.com/office/powerpoint/2010/main" val="5369178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Pearson degree</a:t>
            </a:r>
          </a:p>
        </p:txBody>
      </p:sp>
      <p:pic>
        <p:nvPicPr>
          <p:cNvPr id="4" name="Picture 3"/>
          <p:cNvPicPr>
            <a:picLocks noChangeAspect="1"/>
          </p:cNvPicPr>
          <p:nvPr/>
        </p:nvPicPr>
        <p:blipFill>
          <a:blip r:embed="rId2"/>
          <a:stretch>
            <a:fillRect/>
          </a:stretch>
        </p:blipFill>
        <p:spPr>
          <a:xfrm>
            <a:off x="683568" y="2374376"/>
            <a:ext cx="7859159" cy="2782815"/>
          </a:xfrm>
          <a:prstGeom prst="rect">
            <a:avLst/>
          </a:prstGeom>
        </p:spPr>
      </p:pic>
    </p:spTree>
    <p:extLst>
      <p:ext uri="{BB962C8B-B14F-4D97-AF65-F5344CB8AC3E}">
        <p14:creationId xmlns:p14="http://schemas.microsoft.com/office/powerpoint/2010/main" val="34131661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Coverage edges</a:t>
            </a:r>
          </a:p>
        </p:txBody>
      </p:sp>
      <p:pic>
        <p:nvPicPr>
          <p:cNvPr id="4" name="Picture 3"/>
          <p:cNvPicPr>
            <a:picLocks noChangeAspect="1"/>
          </p:cNvPicPr>
          <p:nvPr/>
        </p:nvPicPr>
        <p:blipFill>
          <a:blip r:embed="rId2"/>
          <a:stretch>
            <a:fillRect/>
          </a:stretch>
        </p:blipFill>
        <p:spPr>
          <a:xfrm>
            <a:off x="539552" y="2348880"/>
            <a:ext cx="8058634" cy="2808312"/>
          </a:xfrm>
          <a:prstGeom prst="rect">
            <a:avLst/>
          </a:prstGeom>
        </p:spPr>
      </p:pic>
    </p:spTree>
    <p:extLst>
      <p:ext uri="{BB962C8B-B14F-4D97-AF65-F5344CB8AC3E}">
        <p14:creationId xmlns:p14="http://schemas.microsoft.com/office/powerpoint/2010/main" val="16332830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Degree &amp; Actor metrics</a:t>
            </a:r>
          </a:p>
        </p:txBody>
      </p:sp>
      <p:sp>
        <p:nvSpPr>
          <p:cNvPr id="17" name="TextBox 16">
            <a:extLst>
              <a:ext uri="{FF2B5EF4-FFF2-40B4-BE49-F238E27FC236}">
                <a16:creationId xmlns:a16="http://schemas.microsoft.com/office/drawing/2014/main" id="{15A88781-BA7C-4B5A-9165-186FA8C2DCE0}"/>
              </a:ext>
            </a:extLst>
          </p:cNvPr>
          <p:cNvSpPr txBox="1"/>
          <p:nvPr/>
        </p:nvSpPr>
        <p:spPr>
          <a:xfrm>
            <a:off x="563229" y="1687979"/>
            <a:ext cx="6930102" cy="646331"/>
          </a:xfrm>
          <a:prstGeom prst="rect">
            <a:avLst/>
          </a:prstGeom>
          <a:noFill/>
        </p:spPr>
        <p:txBody>
          <a:bodyPr wrap="none" rtlCol="0">
            <a:spAutoFit/>
          </a:bodyPr>
          <a:lstStyle/>
          <a:p>
            <a:r>
              <a:rPr lang="en-US"/>
              <a:t>Overall degree ad layer specific degree (or combination of layers):</a:t>
            </a:r>
            <a:br>
              <a:rPr lang="en-US"/>
            </a:br>
            <a:endParaRPr lang="en-US"/>
          </a:p>
        </p:txBody>
      </p:sp>
      <p:sp>
        <p:nvSpPr>
          <p:cNvPr id="19" name="TextBox 18">
            <a:extLst>
              <a:ext uri="{FF2B5EF4-FFF2-40B4-BE49-F238E27FC236}">
                <a16:creationId xmlns:a16="http://schemas.microsoft.com/office/drawing/2014/main" id="{9A2CA5D5-6CCA-40C5-A183-6D97C78642BD}"/>
              </a:ext>
            </a:extLst>
          </p:cNvPr>
          <p:cNvSpPr txBox="1"/>
          <p:nvPr/>
        </p:nvSpPr>
        <p:spPr>
          <a:xfrm>
            <a:off x="550241" y="2149644"/>
            <a:ext cx="7702573" cy="923330"/>
          </a:xfrm>
          <a:prstGeom prst="rect">
            <a:avLst/>
          </a:prstGeom>
          <a:noFill/>
        </p:spPr>
        <p:txBody>
          <a:bodyPr wrap="square" lIns="91440" tIns="45720" rIns="91440" bIns="45720" anchor="t">
            <a:spAutoFit/>
          </a:bodyPr>
          <a:lstStyle/>
          <a:p>
            <a:r>
              <a:rPr lang="en-US" b="0" err="1">
                <a:solidFill>
                  <a:srgbClr val="0070C0"/>
                </a:solidFill>
                <a:effectLst/>
                <a:latin typeface="Consolas"/>
              </a:rPr>
              <a:t>ml.degree</a:t>
            </a:r>
            <a:r>
              <a:rPr lang="en-US" b="0">
                <a:solidFill>
                  <a:srgbClr val="0070C0"/>
                </a:solidFill>
                <a:effectLst/>
                <a:latin typeface="Consolas"/>
              </a:rPr>
              <a:t>(</a:t>
            </a:r>
            <a:r>
              <a:rPr lang="en-US" b="0" err="1">
                <a:solidFill>
                  <a:srgbClr val="0070C0"/>
                </a:solidFill>
                <a:effectLst/>
                <a:latin typeface="Consolas"/>
              </a:rPr>
              <a:t>net,actors</a:t>
            </a:r>
            <a:r>
              <a:rPr lang="en-US" b="0">
                <a:solidFill>
                  <a:srgbClr val="0070C0"/>
                </a:solidFill>
                <a:effectLst/>
                <a:latin typeface="Consolas"/>
              </a:rPr>
              <a:t>=['U4’])</a:t>
            </a:r>
          </a:p>
          <a:p>
            <a:r>
              <a:rPr lang="en-US" b="0" err="1">
                <a:solidFill>
                  <a:srgbClr val="0070C0"/>
                </a:solidFill>
                <a:effectLst/>
                <a:latin typeface="Consolas"/>
              </a:rPr>
              <a:t>ml.degree</a:t>
            </a:r>
            <a:r>
              <a:rPr lang="en-US" b="0">
                <a:solidFill>
                  <a:srgbClr val="0070C0"/>
                </a:solidFill>
                <a:effectLst/>
                <a:latin typeface="Consolas"/>
              </a:rPr>
              <a:t>(net,actors=['U4'],</a:t>
            </a:r>
            <a:r>
              <a:rPr lang="en-US">
                <a:solidFill>
                  <a:srgbClr val="0070C0"/>
                </a:solidFill>
                <a:latin typeface="Consolas"/>
              </a:rPr>
              <a:t> </a:t>
            </a:r>
            <a:r>
              <a:rPr lang="en-US" b="0">
                <a:solidFill>
                  <a:srgbClr val="0070C0"/>
                </a:solidFill>
                <a:effectLst/>
                <a:latin typeface="Consolas"/>
              </a:rPr>
              <a:t>layers=['facebook','lunch'])</a:t>
            </a:r>
          </a:p>
          <a:p>
            <a:endParaRPr lang="en-US" b="0">
              <a:solidFill>
                <a:srgbClr val="0070C0"/>
              </a:solidFill>
              <a:effectLst/>
              <a:latin typeface="Consolas" panose="020B0609020204030204" pitchFamily="49" charset="0"/>
            </a:endParaRPr>
          </a:p>
        </p:txBody>
      </p:sp>
      <p:graphicFrame>
        <p:nvGraphicFramePr>
          <p:cNvPr id="20" name="Table 19">
            <a:extLst>
              <a:ext uri="{FF2B5EF4-FFF2-40B4-BE49-F238E27FC236}">
                <a16:creationId xmlns:a16="http://schemas.microsoft.com/office/drawing/2014/main" id="{9163BD68-1427-4DE8-9506-96310A407E0A}"/>
              </a:ext>
            </a:extLst>
          </p:cNvPr>
          <p:cNvGraphicFramePr>
            <a:graphicFrameLocks noGrp="1"/>
          </p:cNvGraphicFramePr>
          <p:nvPr>
            <p:extLst>
              <p:ext uri="{D42A27DB-BD31-4B8C-83A1-F6EECF244321}">
                <p14:modId xmlns:p14="http://schemas.microsoft.com/office/powerpoint/2010/main" val="1574818134"/>
              </p:ext>
            </p:extLst>
          </p:nvPr>
        </p:nvGraphicFramePr>
        <p:xfrm>
          <a:off x="587891" y="2928145"/>
          <a:ext cx="5735977" cy="1986563"/>
        </p:xfrm>
        <a:graphic>
          <a:graphicData uri="http://schemas.openxmlformats.org/drawingml/2006/table">
            <a:tbl>
              <a:tblPr>
                <a:tableStyleId>{616DA210-FB5B-4158-B5E0-FEB733F419BA}</a:tableStyleId>
              </a:tblPr>
              <a:tblGrid>
                <a:gridCol w="352209">
                  <a:extLst>
                    <a:ext uri="{9D8B030D-6E8A-4147-A177-3AD203B41FA5}">
                      <a16:colId xmlns:a16="http://schemas.microsoft.com/office/drawing/2014/main" val="297129167"/>
                    </a:ext>
                  </a:extLst>
                </a:gridCol>
                <a:gridCol w="905681">
                  <a:extLst>
                    <a:ext uri="{9D8B030D-6E8A-4147-A177-3AD203B41FA5}">
                      <a16:colId xmlns:a16="http://schemas.microsoft.com/office/drawing/2014/main" val="4259441944"/>
                    </a:ext>
                  </a:extLst>
                </a:gridCol>
                <a:gridCol w="805049">
                  <a:extLst>
                    <a:ext uri="{9D8B030D-6E8A-4147-A177-3AD203B41FA5}">
                      <a16:colId xmlns:a16="http://schemas.microsoft.com/office/drawing/2014/main" val="2078894867"/>
                    </a:ext>
                  </a:extLst>
                </a:gridCol>
                <a:gridCol w="1214763">
                  <a:extLst>
                    <a:ext uri="{9D8B030D-6E8A-4147-A177-3AD203B41FA5}">
                      <a16:colId xmlns:a16="http://schemas.microsoft.com/office/drawing/2014/main" val="794900359"/>
                    </a:ext>
                  </a:extLst>
                </a:gridCol>
                <a:gridCol w="1017427">
                  <a:extLst>
                    <a:ext uri="{9D8B030D-6E8A-4147-A177-3AD203B41FA5}">
                      <a16:colId xmlns:a16="http://schemas.microsoft.com/office/drawing/2014/main" val="210786873"/>
                    </a:ext>
                  </a:extLst>
                </a:gridCol>
                <a:gridCol w="796213">
                  <a:extLst>
                    <a:ext uri="{9D8B030D-6E8A-4147-A177-3AD203B41FA5}">
                      <a16:colId xmlns:a16="http://schemas.microsoft.com/office/drawing/2014/main" val="92460519"/>
                    </a:ext>
                  </a:extLst>
                </a:gridCol>
                <a:gridCol w="644635">
                  <a:extLst>
                    <a:ext uri="{9D8B030D-6E8A-4147-A177-3AD203B41FA5}">
                      <a16:colId xmlns:a16="http://schemas.microsoft.com/office/drawing/2014/main" val="3627986997"/>
                    </a:ext>
                  </a:extLst>
                </a:gridCol>
              </a:tblGrid>
              <a:tr h="462563">
                <a:tc>
                  <a:txBody>
                    <a:bodyPr/>
                    <a:lstStyle/>
                    <a:p>
                      <a:pPr algn="ctr" fontAlgn="ctr"/>
                      <a:endParaRPr lang="en-US" sz="1400" b="1">
                        <a:effectLst/>
                      </a:endParaRPr>
                    </a:p>
                  </a:txBody>
                  <a:tcPr anchor="ctr">
                    <a:solidFill>
                      <a:schemeClr val="bg1"/>
                    </a:solidFill>
                  </a:tcPr>
                </a:tc>
                <a:tc>
                  <a:txBody>
                    <a:bodyPr/>
                    <a:lstStyle/>
                    <a:p>
                      <a:pPr algn="ctr" fontAlgn="ctr"/>
                      <a:r>
                        <a:rPr lang="en-US" sz="1400" b="1">
                          <a:effectLst/>
                        </a:rPr>
                        <a:t>actor</a:t>
                      </a:r>
                    </a:p>
                  </a:txBody>
                  <a:tcPr anchor="ctr">
                    <a:solidFill>
                      <a:schemeClr val="bg1"/>
                    </a:solidFill>
                  </a:tcPr>
                </a:tc>
                <a:tc>
                  <a:txBody>
                    <a:bodyPr/>
                    <a:lstStyle/>
                    <a:p>
                      <a:pPr algn="ctr" fontAlgn="ctr"/>
                      <a:r>
                        <a:rPr lang="en-US" sz="1400" b="1">
                          <a:effectLst/>
                        </a:rPr>
                        <a:t>lunch</a:t>
                      </a:r>
                    </a:p>
                  </a:txBody>
                  <a:tcPr anchor="ctr">
                    <a:solidFill>
                      <a:schemeClr val="bg1"/>
                    </a:solidFill>
                  </a:tcPr>
                </a:tc>
                <a:tc>
                  <a:txBody>
                    <a:bodyPr/>
                    <a:lstStyle/>
                    <a:p>
                      <a:pPr algn="ctr" fontAlgn="ctr"/>
                      <a:r>
                        <a:rPr lang="en-US" sz="1400" b="1">
                          <a:effectLst/>
                        </a:rPr>
                        <a:t>facebook</a:t>
                      </a:r>
                    </a:p>
                  </a:txBody>
                  <a:tcPr anchor="ctr">
                    <a:solidFill>
                      <a:schemeClr val="bg1"/>
                    </a:solidFill>
                  </a:tcPr>
                </a:tc>
                <a:tc>
                  <a:txBody>
                    <a:bodyPr/>
                    <a:lstStyle/>
                    <a:p>
                      <a:pPr algn="ctr" fontAlgn="ctr"/>
                      <a:r>
                        <a:rPr lang="en-US" sz="1400" b="1">
                          <a:effectLst/>
                        </a:rPr>
                        <a:t>coauthor</a:t>
                      </a:r>
                    </a:p>
                  </a:txBody>
                  <a:tcPr anchor="ctr">
                    <a:solidFill>
                      <a:schemeClr val="bg1"/>
                    </a:solidFill>
                  </a:tcPr>
                </a:tc>
                <a:tc>
                  <a:txBody>
                    <a:bodyPr/>
                    <a:lstStyle/>
                    <a:p>
                      <a:pPr algn="ctr" fontAlgn="ctr"/>
                      <a:r>
                        <a:rPr lang="en-US" sz="1400" b="1">
                          <a:effectLst/>
                        </a:rPr>
                        <a:t>leisure</a:t>
                      </a:r>
                    </a:p>
                  </a:txBody>
                  <a:tcPr anchor="ctr">
                    <a:solidFill>
                      <a:schemeClr val="bg1"/>
                    </a:solidFill>
                  </a:tcPr>
                </a:tc>
                <a:tc>
                  <a:txBody>
                    <a:bodyPr/>
                    <a:lstStyle/>
                    <a:p>
                      <a:pPr algn="ctr" fontAlgn="ctr"/>
                      <a:r>
                        <a:rPr lang="en-US" sz="1400" b="1">
                          <a:effectLst/>
                        </a:rPr>
                        <a:t>work</a:t>
                      </a:r>
                    </a:p>
                  </a:txBody>
                  <a:tcPr anchor="ctr">
                    <a:solidFill>
                      <a:schemeClr val="bg1"/>
                    </a:solidFill>
                  </a:tcPr>
                </a:tc>
                <a:extLst>
                  <a:ext uri="{0D108BD9-81ED-4DB2-BD59-A6C34878D82A}">
                    <a16:rowId xmlns:a16="http://schemas.microsoft.com/office/drawing/2014/main" val="501812818"/>
                  </a:ext>
                </a:extLst>
              </a:tr>
              <a:tr h="264321">
                <a:tc>
                  <a:txBody>
                    <a:bodyPr/>
                    <a:lstStyle/>
                    <a:p>
                      <a:pPr algn="ctr" fontAlgn="ctr"/>
                      <a:r>
                        <a:rPr lang="en-US" sz="1400" b="1">
                          <a:effectLst/>
                        </a:rPr>
                        <a:t>0</a:t>
                      </a:r>
                    </a:p>
                  </a:txBody>
                  <a:tcPr anchor="ctr">
                    <a:solidFill>
                      <a:schemeClr val="bg1"/>
                    </a:solidFill>
                  </a:tcPr>
                </a:tc>
                <a:tc>
                  <a:txBody>
                    <a:bodyPr/>
                    <a:lstStyle/>
                    <a:p>
                      <a:pPr algn="ctr" fontAlgn="ctr"/>
                      <a:r>
                        <a:rPr lang="en-US" sz="1400">
                          <a:effectLst/>
                        </a:rPr>
                        <a:t>U4</a:t>
                      </a:r>
                    </a:p>
                  </a:txBody>
                  <a:tcPr anchor="ctr">
                    <a:solidFill>
                      <a:schemeClr val="bg1"/>
                    </a:solidFill>
                  </a:tcPr>
                </a:tc>
                <a:tc>
                  <a:txBody>
                    <a:bodyPr/>
                    <a:lstStyle/>
                    <a:p>
                      <a:pPr algn="ctr" fontAlgn="ctr"/>
                      <a:r>
                        <a:rPr lang="en-US" sz="1400">
                          <a:effectLst/>
                        </a:rPr>
                        <a:t>15</a:t>
                      </a:r>
                    </a:p>
                  </a:txBody>
                  <a:tcPr anchor="ctr">
                    <a:solidFill>
                      <a:schemeClr val="bg1"/>
                    </a:solidFill>
                  </a:tcPr>
                </a:tc>
                <a:tc>
                  <a:txBody>
                    <a:bodyPr/>
                    <a:lstStyle/>
                    <a:p>
                      <a:pPr algn="ctr" fontAlgn="ctr"/>
                      <a:r>
                        <a:rPr lang="en-US" sz="1400">
                          <a:effectLst/>
                        </a:rPr>
                        <a:t>12</a:t>
                      </a:r>
                    </a:p>
                  </a:txBody>
                  <a:tcPr anchor="ctr">
                    <a:solidFill>
                      <a:schemeClr val="bg1"/>
                    </a:solidFill>
                  </a:tcPr>
                </a:tc>
                <a:tc>
                  <a:txBody>
                    <a:bodyPr/>
                    <a:lstStyle/>
                    <a:p>
                      <a:pPr algn="ctr" fontAlgn="ctr"/>
                      <a:r>
                        <a:rPr lang="en-US" sz="1400">
                          <a:effectLst/>
                        </a:rPr>
                        <a:t>NaN</a:t>
                      </a:r>
                    </a:p>
                  </a:txBody>
                  <a:tcPr anchor="ctr">
                    <a:solidFill>
                      <a:schemeClr val="bg1"/>
                    </a:solidFill>
                  </a:tcPr>
                </a:tc>
                <a:tc>
                  <a:txBody>
                    <a:bodyPr/>
                    <a:lstStyle/>
                    <a:p>
                      <a:pPr algn="ctr" fontAlgn="ctr"/>
                      <a:r>
                        <a:rPr lang="en-US" sz="1400">
                          <a:effectLst/>
                        </a:rPr>
                        <a:t>1.0</a:t>
                      </a:r>
                    </a:p>
                  </a:txBody>
                  <a:tcPr anchor="ctr">
                    <a:solidFill>
                      <a:schemeClr val="bg1"/>
                    </a:solidFill>
                  </a:tcPr>
                </a:tc>
                <a:tc>
                  <a:txBody>
                    <a:bodyPr/>
                    <a:lstStyle/>
                    <a:p>
                      <a:pPr algn="ctr" fontAlgn="ctr"/>
                      <a:r>
                        <a:rPr lang="en-US" sz="1400">
                          <a:effectLst/>
                        </a:rPr>
                        <a:t>21</a:t>
                      </a:r>
                    </a:p>
                  </a:txBody>
                  <a:tcPr anchor="ctr">
                    <a:solidFill>
                      <a:schemeClr val="bg1"/>
                    </a:solidFill>
                  </a:tcPr>
                </a:tc>
                <a:extLst>
                  <a:ext uri="{0D108BD9-81ED-4DB2-BD59-A6C34878D82A}">
                    <a16:rowId xmlns:a16="http://schemas.microsoft.com/office/drawing/2014/main" val="3027939794"/>
                  </a:ext>
                </a:extLst>
              </a:tr>
              <a:tr h="264321">
                <a:tc>
                  <a:txBody>
                    <a:bodyPr/>
                    <a:lstStyle/>
                    <a:p>
                      <a:pPr algn="ctr" fontAlgn="ctr"/>
                      <a:r>
                        <a:rPr lang="en-US" sz="1400" b="1">
                          <a:effectLst/>
                        </a:rPr>
                        <a:t>1</a:t>
                      </a:r>
                    </a:p>
                  </a:txBody>
                  <a:tcPr anchor="ctr">
                    <a:solidFill>
                      <a:schemeClr val="bg1"/>
                    </a:solidFill>
                  </a:tcPr>
                </a:tc>
                <a:tc>
                  <a:txBody>
                    <a:bodyPr/>
                    <a:lstStyle/>
                    <a:p>
                      <a:pPr algn="ctr" fontAlgn="ctr"/>
                      <a:r>
                        <a:rPr lang="en-US" sz="1400">
                          <a:effectLst/>
                        </a:rPr>
                        <a:t>U67</a:t>
                      </a:r>
                    </a:p>
                  </a:txBody>
                  <a:tcPr anchor="ctr">
                    <a:solidFill>
                      <a:schemeClr val="bg1"/>
                    </a:solidFill>
                  </a:tcPr>
                </a:tc>
                <a:tc>
                  <a:txBody>
                    <a:bodyPr/>
                    <a:lstStyle/>
                    <a:p>
                      <a:pPr algn="ctr" fontAlgn="ctr"/>
                      <a:r>
                        <a:rPr lang="en-US" sz="1400">
                          <a:effectLst/>
                        </a:rPr>
                        <a:t>12</a:t>
                      </a:r>
                    </a:p>
                  </a:txBody>
                  <a:tcPr anchor="ctr">
                    <a:solidFill>
                      <a:schemeClr val="bg1"/>
                    </a:solidFill>
                  </a:tcPr>
                </a:tc>
                <a:tc>
                  <a:txBody>
                    <a:bodyPr/>
                    <a:lstStyle/>
                    <a:p>
                      <a:pPr algn="ctr" fontAlgn="ctr"/>
                      <a:r>
                        <a:rPr lang="en-US" sz="1400">
                          <a:effectLst/>
                        </a:rPr>
                        <a:t>13</a:t>
                      </a:r>
                    </a:p>
                  </a:txBody>
                  <a:tcPr anchor="ctr">
                    <a:solidFill>
                      <a:schemeClr val="bg1"/>
                    </a:solidFill>
                  </a:tcPr>
                </a:tc>
                <a:tc>
                  <a:txBody>
                    <a:bodyPr/>
                    <a:lstStyle/>
                    <a:p>
                      <a:pPr algn="ctr" fontAlgn="ctr"/>
                      <a:r>
                        <a:rPr lang="en-US" sz="1400">
                          <a:effectLst/>
                        </a:rPr>
                        <a:t>NaN</a:t>
                      </a:r>
                    </a:p>
                  </a:txBody>
                  <a:tcPr anchor="ctr">
                    <a:solidFill>
                      <a:schemeClr val="bg1"/>
                    </a:solidFill>
                  </a:tcPr>
                </a:tc>
                <a:tc>
                  <a:txBody>
                    <a:bodyPr/>
                    <a:lstStyle/>
                    <a:p>
                      <a:pPr algn="ctr" fontAlgn="ctr"/>
                      <a:r>
                        <a:rPr lang="en-US" sz="1400">
                          <a:effectLst/>
                        </a:rPr>
                        <a:t>2.0</a:t>
                      </a:r>
                    </a:p>
                  </a:txBody>
                  <a:tcPr anchor="ctr">
                    <a:solidFill>
                      <a:schemeClr val="bg1"/>
                    </a:solidFill>
                  </a:tcPr>
                </a:tc>
                <a:tc>
                  <a:txBody>
                    <a:bodyPr/>
                    <a:lstStyle/>
                    <a:p>
                      <a:pPr algn="ctr" fontAlgn="ctr"/>
                      <a:r>
                        <a:rPr lang="en-US" sz="1400">
                          <a:effectLst/>
                        </a:rPr>
                        <a:t>20</a:t>
                      </a:r>
                    </a:p>
                  </a:txBody>
                  <a:tcPr anchor="ctr">
                    <a:solidFill>
                      <a:schemeClr val="bg1"/>
                    </a:solidFill>
                  </a:tcPr>
                </a:tc>
                <a:extLst>
                  <a:ext uri="{0D108BD9-81ED-4DB2-BD59-A6C34878D82A}">
                    <a16:rowId xmlns:a16="http://schemas.microsoft.com/office/drawing/2014/main" val="497114542"/>
                  </a:ext>
                </a:extLst>
              </a:tr>
              <a:tr h="264321">
                <a:tc>
                  <a:txBody>
                    <a:bodyPr/>
                    <a:lstStyle/>
                    <a:p>
                      <a:pPr algn="ctr" fontAlgn="ctr"/>
                      <a:r>
                        <a:rPr lang="en-US" sz="1400" b="1">
                          <a:effectLst/>
                        </a:rPr>
                        <a:t>2</a:t>
                      </a:r>
                    </a:p>
                  </a:txBody>
                  <a:tcPr anchor="ctr">
                    <a:solidFill>
                      <a:schemeClr val="bg1"/>
                    </a:solidFill>
                  </a:tcPr>
                </a:tc>
                <a:tc>
                  <a:txBody>
                    <a:bodyPr/>
                    <a:lstStyle/>
                    <a:p>
                      <a:pPr algn="ctr" fontAlgn="ctr"/>
                      <a:r>
                        <a:rPr lang="en-US" sz="1400">
                          <a:effectLst/>
                        </a:rPr>
                        <a:t>U91</a:t>
                      </a:r>
                    </a:p>
                  </a:txBody>
                  <a:tcPr anchor="ctr">
                    <a:solidFill>
                      <a:schemeClr val="bg1"/>
                    </a:solidFill>
                  </a:tcPr>
                </a:tc>
                <a:tc>
                  <a:txBody>
                    <a:bodyPr/>
                    <a:lstStyle/>
                    <a:p>
                      <a:pPr algn="ctr" fontAlgn="ctr"/>
                      <a:r>
                        <a:rPr lang="en-US" sz="1400">
                          <a:effectLst/>
                        </a:rPr>
                        <a:t>7</a:t>
                      </a:r>
                    </a:p>
                  </a:txBody>
                  <a:tcPr anchor="ctr">
                    <a:solidFill>
                      <a:schemeClr val="bg1"/>
                    </a:solidFill>
                  </a:tcPr>
                </a:tc>
                <a:tc>
                  <a:txBody>
                    <a:bodyPr/>
                    <a:lstStyle/>
                    <a:p>
                      <a:pPr algn="ctr" fontAlgn="ctr"/>
                      <a:r>
                        <a:rPr lang="en-US" sz="1400">
                          <a:effectLst/>
                        </a:rPr>
                        <a:t>14</a:t>
                      </a:r>
                    </a:p>
                  </a:txBody>
                  <a:tcPr anchor="ctr">
                    <a:solidFill>
                      <a:schemeClr val="bg1"/>
                    </a:solidFill>
                  </a:tcPr>
                </a:tc>
                <a:tc>
                  <a:txBody>
                    <a:bodyPr/>
                    <a:lstStyle/>
                    <a:p>
                      <a:pPr algn="ctr" fontAlgn="ctr"/>
                      <a:r>
                        <a:rPr lang="en-US" sz="1400">
                          <a:effectLst/>
                        </a:rPr>
                        <a:t>3.0</a:t>
                      </a:r>
                    </a:p>
                  </a:txBody>
                  <a:tcPr anchor="ctr">
                    <a:solidFill>
                      <a:schemeClr val="bg1"/>
                    </a:solidFill>
                  </a:tcPr>
                </a:tc>
                <a:tc>
                  <a:txBody>
                    <a:bodyPr/>
                    <a:lstStyle/>
                    <a:p>
                      <a:pPr algn="ctr" fontAlgn="ctr"/>
                      <a:r>
                        <a:rPr lang="en-US" sz="1400">
                          <a:effectLst/>
                        </a:rPr>
                        <a:t>14.0</a:t>
                      </a:r>
                    </a:p>
                  </a:txBody>
                  <a:tcPr anchor="ctr">
                    <a:solidFill>
                      <a:schemeClr val="bg1"/>
                    </a:solidFill>
                  </a:tcPr>
                </a:tc>
                <a:tc>
                  <a:txBody>
                    <a:bodyPr/>
                    <a:lstStyle/>
                    <a:p>
                      <a:pPr algn="ctr" fontAlgn="ctr"/>
                      <a:r>
                        <a:rPr lang="en-US" sz="1400">
                          <a:effectLst/>
                        </a:rPr>
                        <a:t>8</a:t>
                      </a:r>
                    </a:p>
                  </a:txBody>
                  <a:tcPr anchor="ctr">
                    <a:solidFill>
                      <a:schemeClr val="bg1"/>
                    </a:solidFill>
                  </a:tcPr>
                </a:tc>
                <a:extLst>
                  <a:ext uri="{0D108BD9-81ED-4DB2-BD59-A6C34878D82A}">
                    <a16:rowId xmlns:a16="http://schemas.microsoft.com/office/drawing/2014/main" val="1232305235"/>
                  </a:ext>
                </a:extLst>
              </a:tr>
              <a:tr h="264321">
                <a:tc>
                  <a:txBody>
                    <a:bodyPr/>
                    <a:lstStyle/>
                    <a:p>
                      <a:pPr algn="ctr" fontAlgn="ctr"/>
                      <a:r>
                        <a:rPr lang="en-US" sz="1400" b="1">
                          <a:effectLst/>
                        </a:rPr>
                        <a:t>3</a:t>
                      </a:r>
                    </a:p>
                  </a:txBody>
                  <a:tcPr anchor="ctr">
                    <a:solidFill>
                      <a:schemeClr val="bg1"/>
                    </a:solidFill>
                  </a:tcPr>
                </a:tc>
                <a:tc>
                  <a:txBody>
                    <a:bodyPr/>
                    <a:lstStyle/>
                    <a:p>
                      <a:pPr algn="ctr" fontAlgn="ctr"/>
                      <a:r>
                        <a:rPr lang="en-US" sz="1400">
                          <a:effectLst/>
                        </a:rPr>
                        <a:t>U79</a:t>
                      </a:r>
                    </a:p>
                  </a:txBody>
                  <a:tcPr anchor="ctr">
                    <a:solidFill>
                      <a:schemeClr val="bg1"/>
                    </a:solidFill>
                  </a:tcPr>
                </a:tc>
                <a:tc>
                  <a:txBody>
                    <a:bodyPr/>
                    <a:lstStyle/>
                    <a:p>
                      <a:pPr algn="ctr" fontAlgn="ctr"/>
                      <a:r>
                        <a:rPr lang="en-US" sz="1400">
                          <a:effectLst/>
                        </a:rPr>
                        <a:t>13</a:t>
                      </a:r>
                    </a:p>
                  </a:txBody>
                  <a:tcPr anchor="ctr">
                    <a:solidFill>
                      <a:schemeClr val="bg1"/>
                    </a:solidFill>
                  </a:tcPr>
                </a:tc>
                <a:tc>
                  <a:txBody>
                    <a:bodyPr/>
                    <a:lstStyle/>
                    <a:p>
                      <a:pPr algn="ctr" fontAlgn="ctr"/>
                      <a:r>
                        <a:rPr lang="en-US" sz="1400">
                          <a:effectLst/>
                        </a:rPr>
                        <a:t>15</a:t>
                      </a:r>
                    </a:p>
                  </a:txBody>
                  <a:tcPr anchor="ctr">
                    <a:solidFill>
                      <a:schemeClr val="bg1"/>
                    </a:solidFill>
                  </a:tcPr>
                </a:tc>
                <a:tc>
                  <a:txBody>
                    <a:bodyPr/>
                    <a:lstStyle/>
                    <a:p>
                      <a:pPr algn="ctr" fontAlgn="ctr"/>
                      <a:r>
                        <a:rPr lang="en-US" sz="1400">
                          <a:effectLst/>
                        </a:rPr>
                        <a:t>NaN</a:t>
                      </a:r>
                    </a:p>
                  </a:txBody>
                  <a:tcPr anchor="ctr">
                    <a:solidFill>
                      <a:schemeClr val="bg1"/>
                    </a:solidFill>
                  </a:tcPr>
                </a:tc>
                <a:tc>
                  <a:txBody>
                    <a:bodyPr/>
                    <a:lstStyle/>
                    <a:p>
                      <a:pPr algn="ctr" fontAlgn="ctr"/>
                      <a:r>
                        <a:rPr lang="en-US" sz="1400">
                          <a:effectLst/>
                        </a:rPr>
                        <a:t>7.0</a:t>
                      </a:r>
                    </a:p>
                  </a:txBody>
                  <a:tcPr anchor="ctr">
                    <a:solidFill>
                      <a:schemeClr val="bg1"/>
                    </a:solidFill>
                  </a:tcPr>
                </a:tc>
                <a:tc>
                  <a:txBody>
                    <a:bodyPr/>
                    <a:lstStyle/>
                    <a:p>
                      <a:pPr algn="ctr" fontAlgn="ctr"/>
                      <a:r>
                        <a:rPr lang="en-US" sz="1400">
                          <a:effectLst/>
                        </a:rPr>
                        <a:t>9</a:t>
                      </a:r>
                    </a:p>
                  </a:txBody>
                  <a:tcPr anchor="ctr">
                    <a:solidFill>
                      <a:schemeClr val="bg1"/>
                    </a:solidFill>
                  </a:tcPr>
                </a:tc>
                <a:extLst>
                  <a:ext uri="{0D108BD9-81ED-4DB2-BD59-A6C34878D82A}">
                    <a16:rowId xmlns:a16="http://schemas.microsoft.com/office/drawing/2014/main" val="1354317646"/>
                  </a:ext>
                </a:extLst>
              </a:tr>
              <a:tr h="264321">
                <a:tc>
                  <a:txBody>
                    <a:bodyPr/>
                    <a:lstStyle/>
                    <a:p>
                      <a:pPr algn="ctr" fontAlgn="ctr"/>
                      <a:r>
                        <a:rPr lang="en-US" sz="1400" b="1">
                          <a:effectLst/>
                        </a:rPr>
                        <a:t>4</a:t>
                      </a:r>
                    </a:p>
                  </a:txBody>
                  <a:tcPr anchor="ctr">
                    <a:solidFill>
                      <a:schemeClr val="bg1"/>
                    </a:solidFill>
                  </a:tcPr>
                </a:tc>
                <a:tc>
                  <a:txBody>
                    <a:bodyPr/>
                    <a:lstStyle/>
                    <a:p>
                      <a:pPr algn="ctr" fontAlgn="ctr"/>
                      <a:r>
                        <a:rPr lang="en-US" sz="1400">
                          <a:effectLst/>
                        </a:rPr>
                        <a:t>U123</a:t>
                      </a:r>
                    </a:p>
                  </a:txBody>
                  <a:tcPr anchor="ctr">
                    <a:solidFill>
                      <a:schemeClr val="bg1"/>
                    </a:solidFill>
                  </a:tcPr>
                </a:tc>
                <a:tc>
                  <a:txBody>
                    <a:bodyPr/>
                    <a:lstStyle/>
                    <a:p>
                      <a:pPr algn="ctr" fontAlgn="ctr"/>
                      <a:r>
                        <a:rPr lang="en-US" sz="1400">
                          <a:effectLst/>
                        </a:rPr>
                        <a:t>6</a:t>
                      </a:r>
                    </a:p>
                  </a:txBody>
                  <a:tcPr anchor="ctr">
                    <a:solidFill>
                      <a:schemeClr val="bg1"/>
                    </a:solidFill>
                  </a:tcPr>
                </a:tc>
                <a:tc>
                  <a:txBody>
                    <a:bodyPr/>
                    <a:lstStyle/>
                    <a:p>
                      <a:pPr algn="ctr" fontAlgn="ctr"/>
                      <a:r>
                        <a:rPr lang="en-US" sz="1400">
                          <a:effectLst/>
                        </a:rPr>
                        <a:t>11</a:t>
                      </a:r>
                    </a:p>
                  </a:txBody>
                  <a:tcPr anchor="ctr">
                    <a:solidFill>
                      <a:schemeClr val="bg1"/>
                    </a:solidFill>
                  </a:tcPr>
                </a:tc>
                <a:tc>
                  <a:txBody>
                    <a:bodyPr/>
                    <a:lstStyle/>
                    <a:p>
                      <a:pPr algn="ctr" fontAlgn="ctr"/>
                      <a:r>
                        <a:rPr lang="en-US" sz="1400">
                          <a:effectLst/>
                        </a:rPr>
                        <a:t>NaN</a:t>
                      </a:r>
                    </a:p>
                  </a:txBody>
                  <a:tcPr anchor="ctr">
                    <a:solidFill>
                      <a:schemeClr val="bg1"/>
                    </a:solidFill>
                  </a:tcPr>
                </a:tc>
                <a:tc>
                  <a:txBody>
                    <a:bodyPr/>
                    <a:lstStyle/>
                    <a:p>
                      <a:pPr algn="ctr" fontAlgn="ctr"/>
                      <a:r>
                        <a:rPr lang="en-US" sz="1400">
                          <a:effectLst/>
                        </a:rPr>
                        <a:t>NaN</a:t>
                      </a:r>
                    </a:p>
                  </a:txBody>
                  <a:tcPr anchor="ctr">
                    <a:solidFill>
                      <a:schemeClr val="bg1"/>
                    </a:solidFill>
                  </a:tcPr>
                </a:tc>
                <a:tc>
                  <a:txBody>
                    <a:bodyPr/>
                    <a:lstStyle/>
                    <a:p>
                      <a:pPr algn="ctr" fontAlgn="ctr"/>
                      <a:r>
                        <a:rPr lang="en-US" sz="1400" dirty="0">
                          <a:effectLst/>
                        </a:rPr>
                        <a:t>27</a:t>
                      </a:r>
                    </a:p>
                  </a:txBody>
                  <a:tcPr anchor="ctr">
                    <a:solidFill>
                      <a:schemeClr val="bg1"/>
                    </a:solidFill>
                  </a:tcPr>
                </a:tc>
                <a:extLst>
                  <a:ext uri="{0D108BD9-81ED-4DB2-BD59-A6C34878D82A}">
                    <a16:rowId xmlns:a16="http://schemas.microsoft.com/office/drawing/2014/main" val="842456420"/>
                  </a:ext>
                </a:extLst>
              </a:tr>
            </a:tbl>
          </a:graphicData>
        </a:graphic>
      </p:graphicFrame>
      <p:sp>
        <p:nvSpPr>
          <p:cNvPr id="21" name="TextBox 20">
            <a:extLst>
              <a:ext uri="{FF2B5EF4-FFF2-40B4-BE49-F238E27FC236}">
                <a16:creationId xmlns:a16="http://schemas.microsoft.com/office/drawing/2014/main" id="{C631E141-3CBA-4C98-BE92-4D5EB6B6CE6D}"/>
              </a:ext>
            </a:extLst>
          </p:cNvPr>
          <p:cNvSpPr txBox="1"/>
          <p:nvPr/>
        </p:nvSpPr>
        <p:spPr>
          <a:xfrm>
            <a:off x="539552" y="5085184"/>
            <a:ext cx="6639638" cy="369332"/>
          </a:xfrm>
          <a:prstGeom prst="rect">
            <a:avLst/>
          </a:prstGeom>
          <a:noFill/>
        </p:spPr>
        <p:txBody>
          <a:bodyPr wrap="none" rtlCol="0">
            <a:spAutoFit/>
          </a:bodyPr>
          <a:lstStyle/>
          <a:p>
            <a:r>
              <a:rPr lang="en-US"/>
              <a:t>U4 and U91 show very different activities on the different layers</a:t>
            </a:r>
          </a:p>
        </p:txBody>
      </p:sp>
      <p:sp>
        <p:nvSpPr>
          <p:cNvPr id="23" name="TextBox 22">
            <a:extLst>
              <a:ext uri="{FF2B5EF4-FFF2-40B4-BE49-F238E27FC236}">
                <a16:creationId xmlns:a16="http://schemas.microsoft.com/office/drawing/2014/main" id="{2E4D47DE-733A-4BB2-8559-3EF0A8F923FD}"/>
              </a:ext>
            </a:extLst>
          </p:cNvPr>
          <p:cNvSpPr txBox="1"/>
          <p:nvPr/>
        </p:nvSpPr>
        <p:spPr>
          <a:xfrm>
            <a:off x="539552" y="5602069"/>
            <a:ext cx="6480720" cy="646331"/>
          </a:xfrm>
          <a:prstGeom prst="rect">
            <a:avLst/>
          </a:prstGeom>
          <a:noFill/>
        </p:spPr>
        <p:txBody>
          <a:bodyPr wrap="square" lIns="91440" tIns="45720" rIns="91440" bIns="45720" anchor="t">
            <a:spAutoFit/>
          </a:bodyPr>
          <a:lstStyle/>
          <a:p>
            <a:r>
              <a:rPr lang="nl-NL" b="0">
                <a:solidFill>
                  <a:srgbClr val="0070C0"/>
                </a:solidFill>
                <a:effectLst/>
                <a:latin typeface="Consolas"/>
              </a:rPr>
              <a:t>ml.degree_deviation(net,actors=['U4','U91’])</a:t>
            </a:r>
          </a:p>
          <a:p>
            <a:r>
              <a:rPr lang="nl-NL">
                <a:solidFill>
                  <a:srgbClr val="0070C0"/>
                </a:solidFill>
                <a:latin typeface="Consolas"/>
              </a:rPr>
              <a:t>[8.133879763065101, 4.261455150532504]</a:t>
            </a:r>
            <a:endParaRPr lang="nl-NL" b="0">
              <a:solidFill>
                <a:srgbClr val="0070C0"/>
              </a:solidFill>
              <a:effectLst/>
              <a:latin typeface="Consolas"/>
            </a:endParaRPr>
          </a:p>
        </p:txBody>
      </p:sp>
    </p:spTree>
    <p:extLst>
      <p:ext uri="{BB962C8B-B14F-4D97-AF65-F5344CB8AC3E}">
        <p14:creationId xmlns:p14="http://schemas.microsoft.com/office/powerpoint/2010/main" val="946638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D3B25-F7A5-48DE-BBF3-6670B5944FCA}"/>
              </a:ext>
            </a:extLst>
          </p:cNvPr>
          <p:cNvSpPr>
            <a:spLocks noGrp="1"/>
          </p:cNvSpPr>
          <p:nvPr>
            <p:ph type="title"/>
          </p:nvPr>
        </p:nvSpPr>
        <p:spPr/>
        <p:txBody>
          <a:bodyPr/>
          <a:lstStyle/>
          <a:p>
            <a:r>
              <a:rPr lang="en-US"/>
              <a:t>Neighborhood</a:t>
            </a:r>
          </a:p>
        </p:txBody>
      </p:sp>
      <p:grpSp>
        <p:nvGrpSpPr>
          <p:cNvPr id="16" name="Group 15">
            <a:extLst>
              <a:ext uri="{FF2B5EF4-FFF2-40B4-BE49-F238E27FC236}">
                <a16:creationId xmlns:a16="http://schemas.microsoft.com/office/drawing/2014/main" id="{B8D99C49-DA02-44F9-BEC7-6F2D8CCC9F72}"/>
              </a:ext>
            </a:extLst>
          </p:cNvPr>
          <p:cNvGrpSpPr/>
          <p:nvPr/>
        </p:nvGrpSpPr>
        <p:grpSpPr>
          <a:xfrm>
            <a:off x="842760" y="1700808"/>
            <a:ext cx="7704856" cy="3060495"/>
            <a:chOff x="395536" y="1844824"/>
            <a:chExt cx="8525328" cy="3386400"/>
          </a:xfrm>
        </p:grpSpPr>
        <p:sp>
          <p:nvSpPr>
            <p:cNvPr id="4" name="Shape 301">
              <a:extLst>
                <a:ext uri="{FF2B5EF4-FFF2-40B4-BE49-F238E27FC236}">
                  <a16:creationId xmlns:a16="http://schemas.microsoft.com/office/drawing/2014/main" id="{E25DC457-CDE4-4207-84A1-BF4DF80997B3}"/>
                </a:ext>
              </a:extLst>
            </p:cNvPr>
            <p:cNvSpPr/>
            <p:nvPr/>
          </p:nvSpPr>
          <p:spPr>
            <a:xfrm>
              <a:off x="467544" y="2031530"/>
              <a:ext cx="2856725" cy="2070774"/>
            </a:xfrm>
            <a:prstGeom prst="rect">
              <a:avLst/>
            </a:prstGeom>
            <a:blipFill>
              <a:blip r:embed="rId2"/>
              <a:stretch>
                <a:fillRect/>
              </a:stretch>
            </a:blipFill>
            <a:ln>
              <a:noFill/>
            </a:ln>
          </p:spPr>
        </p:sp>
        <p:sp>
          <p:nvSpPr>
            <p:cNvPr id="5" name="Shape 302">
              <a:extLst>
                <a:ext uri="{FF2B5EF4-FFF2-40B4-BE49-F238E27FC236}">
                  <a16:creationId xmlns:a16="http://schemas.microsoft.com/office/drawing/2014/main" id="{64959564-079F-4981-A480-4F2877866E5A}"/>
                </a:ext>
              </a:extLst>
            </p:cNvPr>
            <p:cNvSpPr/>
            <p:nvPr/>
          </p:nvSpPr>
          <p:spPr>
            <a:xfrm>
              <a:off x="5652193" y="2031530"/>
              <a:ext cx="2856725" cy="2070774"/>
            </a:xfrm>
            <a:prstGeom prst="rect">
              <a:avLst/>
            </a:prstGeom>
            <a:blipFill>
              <a:blip r:embed="rId3"/>
              <a:stretch>
                <a:fillRect/>
              </a:stretch>
            </a:blipFill>
            <a:ln>
              <a:noFill/>
            </a:ln>
          </p:spPr>
        </p:sp>
        <p:sp>
          <p:nvSpPr>
            <p:cNvPr id="6" name="Shape 303">
              <a:extLst>
                <a:ext uri="{FF2B5EF4-FFF2-40B4-BE49-F238E27FC236}">
                  <a16:creationId xmlns:a16="http://schemas.microsoft.com/office/drawing/2014/main" id="{BA89B3DD-9E0D-496F-B978-2CF3521A2F5A}"/>
                </a:ext>
              </a:extLst>
            </p:cNvPr>
            <p:cNvSpPr txBox="1"/>
            <p:nvPr/>
          </p:nvSpPr>
          <p:spPr>
            <a:xfrm>
              <a:off x="2450414" y="2031530"/>
              <a:ext cx="1900499" cy="578099"/>
            </a:xfrm>
            <a:prstGeom prst="rect">
              <a:avLst/>
            </a:prstGeom>
            <a:noFill/>
          </p:spPr>
          <p:txBody>
            <a:bodyPr lIns="91425" tIns="91425" rIns="91425" bIns="91425" anchor="t" anchorCtr="0">
              <a:noAutofit/>
            </a:bodyPr>
            <a:lstStyle/>
            <a:p>
              <a:pPr lvl="0" algn="r" rtl="0">
                <a:buNone/>
              </a:pPr>
              <a:r>
                <a:rPr lang="en" sz="1600"/>
                <a:t>Degree: 3</a:t>
              </a:r>
            </a:p>
            <a:p>
              <a:pPr lvl="0" algn="r" rtl="0">
                <a:buNone/>
              </a:pPr>
              <a:r>
                <a:rPr lang="en" sz="1600"/>
                <a:t>Central</a:t>
              </a:r>
            </a:p>
          </p:txBody>
        </p:sp>
        <p:sp>
          <p:nvSpPr>
            <p:cNvPr id="7" name="Shape 304">
              <a:extLst>
                <a:ext uri="{FF2B5EF4-FFF2-40B4-BE49-F238E27FC236}">
                  <a16:creationId xmlns:a16="http://schemas.microsoft.com/office/drawing/2014/main" id="{6AE0C7C8-EF61-4FF5-BF60-B33DEE1E7C79}"/>
                </a:ext>
              </a:extLst>
            </p:cNvPr>
            <p:cNvSpPr txBox="1"/>
            <p:nvPr/>
          </p:nvSpPr>
          <p:spPr>
            <a:xfrm>
              <a:off x="2450414" y="3165680"/>
              <a:ext cx="1900499" cy="578099"/>
            </a:xfrm>
            <a:prstGeom prst="rect">
              <a:avLst/>
            </a:prstGeom>
            <a:noFill/>
          </p:spPr>
          <p:txBody>
            <a:bodyPr lIns="91425" tIns="91425" rIns="91425" bIns="91425" anchor="t" anchorCtr="0">
              <a:noAutofit/>
            </a:bodyPr>
            <a:lstStyle/>
            <a:p>
              <a:pPr lvl="0" algn="r" rtl="0">
                <a:buNone/>
              </a:pPr>
              <a:r>
                <a:rPr lang="en" sz="1600"/>
                <a:t>Degree: 3</a:t>
              </a:r>
            </a:p>
            <a:p>
              <a:pPr lvl="0" algn="r" rtl="0">
                <a:buNone/>
              </a:pPr>
              <a:r>
                <a:rPr lang="en" sz="1600"/>
                <a:t>Central</a:t>
              </a:r>
            </a:p>
          </p:txBody>
        </p:sp>
        <p:sp>
          <p:nvSpPr>
            <p:cNvPr id="8" name="Shape 305">
              <a:extLst>
                <a:ext uri="{FF2B5EF4-FFF2-40B4-BE49-F238E27FC236}">
                  <a16:creationId xmlns:a16="http://schemas.microsoft.com/office/drawing/2014/main" id="{6932D9FF-B7B2-407B-8D7A-EBD88844DB0E}"/>
                </a:ext>
              </a:extLst>
            </p:cNvPr>
            <p:cNvSpPr txBox="1"/>
            <p:nvPr/>
          </p:nvSpPr>
          <p:spPr>
            <a:xfrm>
              <a:off x="4545114" y="2031530"/>
              <a:ext cx="1900499" cy="578099"/>
            </a:xfrm>
            <a:prstGeom prst="rect">
              <a:avLst/>
            </a:prstGeom>
            <a:noFill/>
          </p:spPr>
          <p:txBody>
            <a:bodyPr lIns="91425" tIns="91425" rIns="91425" bIns="91425" anchor="t" anchorCtr="0">
              <a:noAutofit/>
            </a:bodyPr>
            <a:lstStyle/>
            <a:p>
              <a:pPr lvl="0" rtl="0">
                <a:buNone/>
              </a:pPr>
              <a:r>
                <a:rPr lang="en" sz="1600"/>
                <a:t>Degree: 2</a:t>
              </a:r>
            </a:p>
            <a:p>
              <a:pPr lvl="0" rtl="0">
                <a:buNone/>
              </a:pPr>
              <a:r>
                <a:rPr lang="en" sz="1600"/>
                <a:t>Peripheral</a:t>
              </a:r>
            </a:p>
          </p:txBody>
        </p:sp>
        <p:sp>
          <p:nvSpPr>
            <p:cNvPr id="9" name="Shape 306">
              <a:extLst>
                <a:ext uri="{FF2B5EF4-FFF2-40B4-BE49-F238E27FC236}">
                  <a16:creationId xmlns:a16="http://schemas.microsoft.com/office/drawing/2014/main" id="{CF21490B-01E6-449F-92F2-859E5F4E041E}"/>
                </a:ext>
              </a:extLst>
            </p:cNvPr>
            <p:cNvSpPr txBox="1"/>
            <p:nvPr/>
          </p:nvSpPr>
          <p:spPr>
            <a:xfrm>
              <a:off x="4545114" y="3150505"/>
              <a:ext cx="1900499" cy="578099"/>
            </a:xfrm>
            <a:prstGeom prst="rect">
              <a:avLst/>
            </a:prstGeom>
            <a:noFill/>
          </p:spPr>
          <p:txBody>
            <a:bodyPr lIns="91425" tIns="91425" rIns="91425" bIns="91425" anchor="t" anchorCtr="0">
              <a:noAutofit/>
            </a:bodyPr>
            <a:lstStyle/>
            <a:p>
              <a:pPr lvl="0" rtl="0">
                <a:buNone/>
              </a:pPr>
              <a:r>
                <a:rPr lang="en" sz="1600"/>
                <a:t>Degree: 2</a:t>
              </a:r>
            </a:p>
            <a:p>
              <a:pPr lvl="0" rtl="0">
                <a:buNone/>
              </a:pPr>
              <a:r>
                <a:rPr lang="en" sz="1600"/>
                <a:t>Peripheral</a:t>
              </a:r>
            </a:p>
          </p:txBody>
        </p:sp>
        <p:sp>
          <p:nvSpPr>
            <p:cNvPr id="10" name="Shape 307">
              <a:extLst>
                <a:ext uri="{FF2B5EF4-FFF2-40B4-BE49-F238E27FC236}">
                  <a16:creationId xmlns:a16="http://schemas.microsoft.com/office/drawing/2014/main" id="{4DBDE54C-2A96-46B4-A6EE-85C89B09119A}"/>
                </a:ext>
              </a:extLst>
            </p:cNvPr>
            <p:cNvSpPr txBox="1"/>
            <p:nvPr/>
          </p:nvSpPr>
          <p:spPr>
            <a:xfrm>
              <a:off x="1004431" y="4356080"/>
              <a:ext cx="1900499" cy="578099"/>
            </a:xfrm>
            <a:prstGeom prst="rect">
              <a:avLst/>
            </a:prstGeom>
            <a:noFill/>
          </p:spPr>
          <p:txBody>
            <a:bodyPr lIns="91425" tIns="91425" rIns="91425" bIns="91425" anchor="t" anchorCtr="0">
              <a:noAutofit/>
            </a:bodyPr>
            <a:lstStyle/>
            <a:p>
              <a:pPr lvl="0" algn="ctr" rtl="0">
                <a:buNone/>
              </a:pPr>
              <a:r>
                <a:rPr lang="en" sz="1600"/>
                <a:t>Neighbors: 3</a:t>
              </a:r>
            </a:p>
            <a:p>
              <a:pPr lvl="0" algn="ctr" rtl="0">
                <a:buNone/>
              </a:pPr>
              <a:r>
                <a:rPr lang="en" sz="1600"/>
                <a:t>Central</a:t>
              </a:r>
            </a:p>
          </p:txBody>
        </p:sp>
        <p:sp>
          <p:nvSpPr>
            <p:cNvPr id="11" name="Shape 308">
              <a:extLst>
                <a:ext uri="{FF2B5EF4-FFF2-40B4-BE49-F238E27FC236}">
                  <a16:creationId xmlns:a16="http://schemas.microsoft.com/office/drawing/2014/main" id="{EC76BD00-1E49-427A-9623-DC1A14C209F6}"/>
                </a:ext>
              </a:extLst>
            </p:cNvPr>
            <p:cNvSpPr txBox="1"/>
            <p:nvPr/>
          </p:nvSpPr>
          <p:spPr>
            <a:xfrm>
              <a:off x="6207268" y="4356080"/>
              <a:ext cx="1900499" cy="578099"/>
            </a:xfrm>
            <a:prstGeom prst="rect">
              <a:avLst/>
            </a:prstGeom>
            <a:noFill/>
          </p:spPr>
          <p:txBody>
            <a:bodyPr lIns="91425" tIns="91425" rIns="91425" bIns="91425" anchor="t" anchorCtr="0">
              <a:noAutofit/>
            </a:bodyPr>
            <a:lstStyle/>
            <a:p>
              <a:pPr lvl="0" algn="ctr" rtl="0">
                <a:buNone/>
              </a:pPr>
              <a:r>
                <a:rPr lang="en" sz="1600"/>
                <a:t>Neighbors: 4</a:t>
              </a:r>
            </a:p>
            <a:p>
              <a:pPr lvl="0" algn="ctr" rtl="0">
                <a:buNone/>
              </a:pPr>
              <a:r>
                <a:rPr lang="en" sz="1600"/>
                <a:t>Very central</a:t>
              </a:r>
            </a:p>
          </p:txBody>
        </p:sp>
        <p:cxnSp>
          <p:nvCxnSpPr>
            <p:cNvPr id="12" name="Shape 309">
              <a:extLst>
                <a:ext uri="{FF2B5EF4-FFF2-40B4-BE49-F238E27FC236}">
                  <a16:creationId xmlns:a16="http://schemas.microsoft.com/office/drawing/2014/main" id="{06DB7DAD-D532-4452-BB23-5B96D38D3F72}"/>
                </a:ext>
              </a:extLst>
            </p:cNvPr>
            <p:cNvCxnSpPr/>
            <p:nvPr/>
          </p:nvCxnSpPr>
          <p:spPr>
            <a:xfrm flipH="1">
              <a:off x="4427984" y="1844824"/>
              <a:ext cx="23399" cy="3386400"/>
            </a:xfrm>
            <a:prstGeom prst="straightConnector1">
              <a:avLst/>
            </a:prstGeom>
            <a:noFill/>
            <a:ln w="19050" cap="flat">
              <a:solidFill>
                <a:schemeClr val="dk2"/>
              </a:solidFill>
              <a:prstDash val="solid"/>
              <a:round/>
              <a:headEnd type="none" w="lg" len="lg"/>
              <a:tailEnd type="none" w="lg" len="lg"/>
            </a:ln>
          </p:spPr>
        </p:cxnSp>
        <p:cxnSp>
          <p:nvCxnSpPr>
            <p:cNvPr id="13" name="Shape 310">
              <a:extLst>
                <a:ext uri="{FF2B5EF4-FFF2-40B4-BE49-F238E27FC236}">
                  <a16:creationId xmlns:a16="http://schemas.microsoft.com/office/drawing/2014/main" id="{3BBB5CB8-CEB8-47C3-AD6B-00F4CAB5CF82}"/>
                </a:ext>
              </a:extLst>
            </p:cNvPr>
            <p:cNvCxnSpPr/>
            <p:nvPr/>
          </p:nvCxnSpPr>
          <p:spPr>
            <a:xfrm>
              <a:off x="395536" y="4365104"/>
              <a:ext cx="8525328" cy="0"/>
            </a:xfrm>
            <a:prstGeom prst="straightConnector1">
              <a:avLst/>
            </a:prstGeom>
            <a:noFill/>
            <a:ln w="19050" cap="flat">
              <a:solidFill>
                <a:schemeClr val="dk2"/>
              </a:solidFill>
              <a:prstDash val="solid"/>
              <a:round/>
              <a:headEnd type="none" w="lg" len="lg"/>
              <a:tailEnd type="none" w="lg" len="lg"/>
            </a:ln>
          </p:spPr>
        </p:cxnSp>
      </p:grpSp>
      <p:sp>
        <p:nvSpPr>
          <p:cNvPr id="15" name="TextBox 14">
            <a:extLst>
              <a:ext uri="{FF2B5EF4-FFF2-40B4-BE49-F238E27FC236}">
                <a16:creationId xmlns:a16="http://schemas.microsoft.com/office/drawing/2014/main" id="{C363F5A0-5C4F-41DD-84DF-B745A4651148}"/>
              </a:ext>
            </a:extLst>
          </p:cNvPr>
          <p:cNvSpPr txBox="1"/>
          <p:nvPr/>
        </p:nvSpPr>
        <p:spPr>
          <a:xfrm>
            <a:off x="539552" y="4982013"/>
            <a:ext cx="8451349" cy="1477328"/>
          </a:xfrm>
          <a:prstGeom prst="rect">
            <a:avLst/>
          </a:prstGeom>
          <a:noFill/>
        </p:spPr>
        <p:txBody>
          <a:bodyPr wrap="square">
            <a:spAutoFit/>
          </a:bodyPr>
          <a:lstStyle/>
          <a:p>
            <a:r>
              <a:rPr lang="en-US" b="0" i="0">
                <a:effectLst/>
                <a:latin typeface="+mj-lt"/>
              </a:rPr>
              <a:t>The neighbors of an actor </a:t>
            </a:r>
            <a:r>
              <a:rPr lang="en-US" b="0" i="1">
                <a:effectLst/>
                <a:latin typeface="+mj-lt"/>
              </a:rPr>
              <a:t>a</a:t>
            </a:r>
            <a:r>
              <a:rPr lang="en-US" b="0" i="0">
                <a:effectLst/>
                <a:latin typeface="+mj-lt"/>
              </a:rPr>
              <a:t> are those </a:t>
            </a:r>
            <a:r>
              <a:rPr lang="en-US" b="0" i="0" u="sng">
                <a:effectLst/>
                <a:latin typeface="+mj-lt"/>
              </a:rPr>
              <a:t>distinct actors</a:t>
            </a:r>
            <a:r>
              <a:rPr lang="en-US" b="0" i="0">
                <a:effectLst/>
                <a:latin typeface="+mj-lt"/>
              </a:rPr>
              <a:t> that are adjacent to </a:t>
            </a:r>
            <a:r>
              <a:rPr lang="en-US" b="0" i="1">
                <a:effectLst/>
                <a:latin typeface="+mj-lt"/>
              </a:rPr>
              <a:t>a</a:t>
            </a:r>
            <a:r>
              <a:rPr lang="en-US" b="0" i="0">
                <a:effectLst/>
                <a:latin typeface="+mj-lt"/>
              </a:rPr>
              <a:t> on a specific input layer, or on a set of input layers. While on a single layer degree and neighborhood have the same value, they can be different when multiple layers are taken into account, because the same actors can be adjacent on multiple layers leading to a higher degree but not a higher neighborhood.</a:t>
            </a:r>
            <a:endParaRPr lang="en-US">
              <a:latin typeface="+mj-lt"/>
            </a:endParaRPr>
          </a:p>
        </p:txBody>
      </p:sp>
      <p:sp>
        <p:nvSpPr>
          <p:cNvPr id="18" name="TextBox 17">
            <a:extLst>
              <a:ext uri="{FF2B5EF4-FFF2-40B4-BE49-F238E27FC236}">
                <a16:creationId xmlns:a16="http://schemas.microsoft.com/office/drawing/2014/main" id="{671CB93B-E8F5-4E28-A95B-1FB91EF847EE}"/>
              </a:ext>
            </a:extLst>
          </p:cNvPr>
          <p:cNvSpPr txBox="1"/>
          <p:nvPr/>
        </p:nvSpPr>
        <p:spPr>
          <a:xfrm rot="16200000">
            <a:off x="-213920" y="2651806"/>
            <a:ext cx="1133644" cy="369332"/>
          </a:xfrm>
          <a:prstGeom prst="rect">
            <a:avLst/>
          </a:prstGeom>
          <a:noFill/>
        </p:spPr>
        <p:txBody>
          <a:bodyPr wrap="none" rtlCol="0">
            <a:spAutoFit/>
          </a:bodyPr>
          <a:lstStyle/>
          <a:p>
            <a:r>
              <a:rPr lang="en-US"/>
              <a:t>Degree 6</a:t>
            </a:r>
          </a:p>
        </p:txBody>
      </p:sp>
      <p:sp>
        <p:nvSpPr>
          <p:cNvPr id="19" name="TextBox 18">
            <a:extLst>
              <a:ext uri="{FF2B5EF4-FFF2-40B4-BE49-F238E27FC236}">
                <a16:creationId xmlns:a16="http://schemas.microsoft.com/office/drawing/2014/main" id="{C2711E92-834F-4730-8194-98A10A21F924}"/>
              </a:ext>
            </a:extLst>
          </p:cNvPr>
          <p:cNvSpPr txBox="1"/>
          <p:nvPr/>
        </p:nvSpPr>
        <p:spPr>
          <a:xfrm rot="16200000">
            <a:off x="8180452" y="2521099"/>
            <a:ext cx="1133644" cy="369332"/>
          </a:xfrm>
          <a:prstGeom prst="rect">
            <a:avLst/>
          </a:prstGeom>
          <a:noFill/>
        </p:spPr>
        <p:txBody>
          <a:bodyPr wrap="none" rtlCol="0">
            <a:spAutoFit/>
          </a:bodyPr>
          <a:lstStyle/>
          <a:p>
            <a:r>
              <a:rPr lang="en-US"/>
              <a:t>Degree 4</a:t>
            </a:r>
          </a:p>
        </p:txBody>
      </p:sp>
    </p:spTree>
    <p:extLst>
      <p:ext uri="{BB962C8B-B14F-4D97-AF65-F5344CB8AC3E}">
        <p14:creationId xmlns:p14="http://schemas.microsoft.com/office/powerpoint/2010/main" val="31991847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title"/>
          </p:nvPr>
        </p:nvSpPr>
        <p:spPr>
          <a:prstGeom prst="rect">
            <a:avLst/>
          </a:prstGeom>
        </p:spPr>
        <p:txBody>
          <a:bodyPr lIns="91425" tIns="91425" rIns="91425" bIns="91425" anchor="b" anchorCtr="0">
            <a:noAutofit/>
          </a:bodyPr>
          <a:lstStyle/>
          <a:p>
            <a:pPr lvl="0" rtl="0">
              <a:buNone/>
            </a:pPr>
            <a:r>
              <a:rPr lang="en"/>
              <a:t>Neighborhood</a:t>
            </a:r>
          </a:p>
        </p:txBody>
      </p:sp>
      <p:sp>
        <p:nvSpPr>
          <p:cNvPr id="15" name="TextBox 14">
            <a:extLst>
              <a:ext uri="{FF2B5EF4-FFF2-40B4-BE49-F238E27FC236}">
                <a16:creationId xmlns:a16="http://schemas.microsoft.com/office/drawing/2014/main" id="{AA892569-DB89-4315-B98B-AAA982BEBFD2}"/>
              </a:ext>
            </a:extLst>
          </p:cNvPr>
          <p:cNvSpPr txBox="1"/>
          <p:nvPr/>
        </p:nvSpPr>
        <p:spPr>
          <a:xfrm>
            <a:off x="323528" y="1844824"/>
            <a:ext cx="8568952" cy="1323439"/>
          </a:xfrm>
          <a:prstGeom prst="rect">
            <a:avLst/>
          </a:prstGeom>
          <a:noFill/>
        </p:spPr>
        <p:txBody>
          <a:bodyPr wrap="square" lIns="91440" tIns="45720" rIns="91440" bIns="45720" anchor="t">
            <a:spAutoFit/>
          </a:bodyPr>
          <a:lstStyle/>
          <a:p>
            <a:r>
              <a:rPr lang="en-US" sz="1600" b="0" dirty="0" err="1">
                <a:solidFill>
                  <a:srgbClr val="0070C0"/>
                </a:solidFill>
                <a:effectLst/>
                <a:latin typeface="Consolas"/>
              </a:rPr>
              <a:t>ml.degree</a:t>
            </a:r>
            <a:r>
              <a:rPr lang="en-US" sz="1600" b="0" dirty="0">
                <a:solidFill>
                  <a:srgbClr val="0070C0"/>
                </a:solidFill>
                <a:effectLst/>
                <a:latin typeface="Consolas"/>
              </a:rPr>
              <a:t>(net, actors = ["U4"], layers = ["work", "lunch"]) </a:t>
            </a:r>
            <a:endParaRPr lang="en-US" dirty="0"/>
          </a:p>
          <a:p>
            <a:r>
              <a:rPr lang="en-US" sz="1600" dirty="0">
                <a:solidFill>
                  <a:srgbClr val="0070C0"/>
                </a:solidFill>
                <a:latin typeface="Consolas"/>
              </a:rPr>
              <a:t>[36]</a:t>
            </a:r>
            <a:endParaRPr lang="en-US" dirty="0"/>
          </a:p>
          <a:p>
            <a:endParaRPr lang="en-US" sz="1600" dirty="0">
              <a:solidFill>
                <a:srgbClr val="0070C0"/>
              </a:solidFill>
              <a:latin typeface="Consolas"/>
            </a:endParaRPr>
          </a:p>
          <a:p>
            <a:r>
              <a:rPr lang="en-US" sz="1600" b="0" dirty="0" err="1">
                <a:solidFill>
                  <a:srgbClr val="0070C0"/>
                </a:solidFill>
                <a:effectLst/>
                <a:latin typeface="Consolas"/>
              </a:rPr>
              <a:t>ml.neighborhood</a:t>
            </a:r>
            <a:r>
              <a:rPr lang="en-US" sz="1600" b="0" dirty="0">
                <a:solidFill>
                  <a:srgbClr val="0070C0"/>
                </a:solidFill>
                <a:effectLst/>
                <a:latin typeface="Consolas"/>
              </a:rPr>
              <a:t>(net, actors = ["U4"], layers = ["work", "lunch"])</a:t>
            </a:r>
            <a:r>
              <a:rPr lang="en-US" sz="1600" dirty="0">
                <a:solidFill>
                  <a:srgbClr val="0070C0"/>
                </a:solidFill>
                <a:latin typeface="Consolas"/>
              </a:rPr>
              <a:t>  </a:t>
            </a:r>
          </a:p>
          <a:p>
            <a:r>
              <a:rPr lang="en-US" sz="1600" b="0" dirty="0">
                <a:solidFill>
                  <a:srgbClr val="0070C0"/>
                </a:solidFill>
                <a:effectLst/>
                <a:latin typeface="Consolas"/>
              </a:rPr>
              <a:t>[21]</a:t>
            </a:r>
            <a:endParaRPr lang="en-US" dirty="0"/>
          </a:p>
        </p:txBody>
      </p:sp>
      <p:pic>
        <p:nvPicPr>
          <p:cNvPr id="5" name="Picture 4">
            <a:extLst>
              <a:ext uri="{FF2B5EF4-FFF2-40B4-BE49-F238E27FC236}">
                <a16:creationId xmlns:a16="http://schemas.microsoft.com/office/drawing/2014/main" id="{0BFE1FE0-C20E-4FF3-A2BA-3CEF2D15A29A}"/>
              </a:ext>
            </a:extLst>
          </p:cNvPr>
          <p:cNvPicPr>
            <a:picLocks noChangeAspect="1"/>
          </p:cNvPicPr>
          <p:nvPr/>
        </p:nvPicPr>
        <p:blipFill>
          <a:blip r:embed="rId3"/>
          <a:stretch>
            <a:fillRect/>
          </a:stretch>
        </p:blipFill>
        <p:spPr>
          <a:xfrm>
            <a:off x="368504" y="3324243"/>
            <a:ext cx="4389119" cy="3022969"/>
          </a:xfrm>
          <a:prstGeom prst="rect">
            <a:avLst/>
          </a:prstGeom>
        </p:spPr>
      </p:pic>
    </p:spTree>
    <p:extLst>
      <p:ext uri="{BB962C8B-B14F-4D97-AF65-F5344CB8AC3E}">
        <p14:creationId xmlns:p14="http://schemas.microsoft.com/office/powerpoint/2010/main" val="2547175876"/>
      </p:ext>
    </p:extLst>
  </p:cSld>
  <p:clrMapOvr>
    <a:masterClrMapping/>
  </p:clrMapOvr>
  <p:transition spd="slow">
    <p:cu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title"/>
          </p:nvPr>
        </p:nvSpPr>
        <p:spPr>
          <a:prstGeom prst="rect">
            <a:avLst/>
          </a:prstGeom>
        </p:spPr>
        <p:txBody>
          <a:bodyPr lIns="91425" tIns="91425" rIns="91425" bIns="91425" anchor="b" anchorCtr="0">
            <a:noAutofit/>
          </a:bodyPr>
          <a:lstStyle/>
          <a:p>
            <a:pPr lvl="0" rtl="0">
              <a:buNone/>
            </a:pPr>
            <a:r>
              <a:rPr lang="en"/>
              <a:t>xNeighborhood</a:t>
            </a:r>
          </a:p>
        </p:txBody>
      </p:sp>
      <p:sp>
        <p:nvSpPr>
          <p:cNvPr id="6" name="TextBox 5">
            <a:extLst>
              <a:ext uri="{FF2B5EF4-FFF2-40B4-BE49-F238E27FC236}">
                <a16:creationId xmlns:a16="http://schemas.microsoft.com/office/drawing/2014/main" id="{845CD756-75A6-4649-9D71-C6BC273DE817}"/>
              </a:ext>
            </a:extLst>
          </p:cNvPr>
          <p:cNvSpPr txBox="1"/>
          <p:nvPr/>
        </p:nvSpPr>
        <p:spPr>
          <a:xfrm>
            <a:off x="567422" y="1515211"/>
            <a:ext cx="7816377" cy="1200329"/>
          </a:xfrm>
          <a:prstGeom prst="rect">
            <a:avLst/>
          </a:prstGeom>
          <a:noFill/>
        </p:spPr>
        <p:txBody>
          <a:bodyPr wrap="square" lIns="91440" tIns="45720" rIns="91440" bIns="45720" anchor="t">
            <a:spAutoFit/>
          </a:bodyPr>
          <a:lstStyle/>
          <a:p>
            <a:pPr algn="l"/>
            <a:r>
              <a:rPr lang="en-US" b="0" err="1">
                <a:solidFill>
                  <a:srgbClr val="0070C0"/>
                </a:solidFill>
                <a:effectLst/>
                <a:latin typeface="Consolas"/>
              </a:rPr>
              <a:t>xneighborhood</a:t>
            </a:r>
            <a:r>
              <a:rPr lang="en-US" b="0">
                <a:solidFill>
                  <a:srgbClr val="0070C0"/>
                </a:solidFill>
                <a:effectLst/>
                <a:latin typeface="Consolas"/>
              </a:rPr>
              <a:t>()</a:t>
            </a:r>
            <a:r>
              <a:rPr lang="en-US" b="0">
                <a:effectLst/>
                <a:latin typeface="Consolas"/>
              </a:rPr>
              <a:t> </a:t>
            </a:r>
            <a:br>
              <a:rPr lang="en-US" b="0">
                <a:effectLst/>
                <a:latin typeface="Consolas" panose="020B0609020204030204" pitchFamily="49" charset="0"/>
              </a:rPr>
            </a:br>
            <a:r>
              <a:rPr lang="en-US" b="0" i="0">
                <a:effectLst/>
                <a:latin typeface="+mj-lt"/>
              </a:rPr>
              <a:t>(exclusive neighborhood) counts the neighbors that are adjacent to a specific actor only on the input layer(s) </a:t>
            </a:r>
            <a:br>
              <a:rPr lang="en-US" b="0" i="0">
                <a:effectLst/>
                <a:latin typeface="+mj-lt"/>
              </a:rPr>
            </a:br>
            <a:r>
              <a:rPr lang="en-US" b="0" i="0">
                <a:effectLst/>
                <a:latin typeface="+mj-lt"/>
              </a:rPr>
              <a:t>(</a:t>
            </a:r>
            <a:r>
              <a:rPr lang="en-US" b="0" i="0" err="1">
                <a:effectLst/>
                <a:latin typeface="+mj-lt"/>
              </a:rPr>
              <a:t>Berlingerio</a:t>
            </a:r>
            <a:r>
              <a:rPr lang="en-US" b="0" i="0">
                <a:effectLst/>
                <a:latin typeface="+mj-lt"/>
              </a:rPr>
              <a:t> et al., 2012a)</a:t>
            </a:r>
          </a:p>
        </p:txBody>
      </p:sp>
      <p:sp>
        <p:nvSpPr>
          <p:cNvPr id="7" name="TextBox 6">
            <a:extLst>
              <a:ext uri="{FF2B5EF4-FFF2-40B4-BE49-F238E27FC236}">
                <a16:creationId xmlns:a16="http://schemas.microsoft.com/office/drawing/2014/main" id="{631F4DA2-71A0-4AF3-91EF-A959C2D0CA2D}"/>
              </a:ext>
            </a:extLst>
          </p:cNvPr>
          <p:cNvSpPr txBox="1"/>
          <p:nvPr/>
        </p:nvSpPr>
        <p:spPr>
          <a:xfrm>
            <a:off x="467544" y="5273480"/>
            <a:ext cx="9670774" cy="1323439"/>
          </a:xfrm>
          <a:prstGeom prst="rect">
            <a:avLst/>
          </a:prstGeom>
          <a:noFill/>
        </p:spPr>
        <p:txBody>
          <a:bodyPr wrap="square" lIns="91440" tIns="45720" rIns="91440" bIns="45720" anchor="t">
            <a:spAutoFit/>
          </a:bodyPr>
          <a:lstStyle/>
          <a:p>
            <a:r>
              <a:rPr lang="en-US" sz="1600" b="0" err="1">
                <a:solidFill>
                  <a:srgbClr val="0070C0"/>
                </a:solidFill>
                <a:effectLst/>
                <a:latin typeface="Consolas"/>
              </a:rPr>
              <a:t>ml.xneighborhood</a:t>
            </a:r>
            <a:r>
              <a:rPr lang="en-US" sz="1600" b="0">
                <a:solidFill>
                  <a:srgbClr val="0070C0"/>
                </a:solidFill>
                <a:effectLst/>
                <a:latin typeface="Consolas"/>
              </a:rPr>
              <a:t>(net, actors = ["U91"], layers = ["</a:t>
            </a:r>
            <a:r>
              <a:rPr lang="en-US" sz="1600" b="0" err="1">
                <a:solidFill>
                  <a:srgbClr val="0070C0"/>
                </a:solidFill>
                <a:effectLst/>
                <a:latin typeface="Consolas"/>
              </a:rPr>
              <a:t>facebook</a:t>
            </a:r>
            <a:r>
              <a:rPr lang="en-US" sz="1600" b="0">
                <a:solidFill>
                  <a:srgbClr val="0070C0"/>
                </a:solidFill>
                <a:effectLst/>
                <a:latin typeface="Consolas"/>
              </a:rPr>
              <a:t>", "leisure"])</a:t>
            </a:r>
            <a:r>
              <a:rPr lang="en-US" sz="1600">
                <a:solidFill>
                  <a:srgbClr val="0070C0"/>
                </a:solidFill>
                <a:latin typeface="Consolas"/>
              </a:rPr>
              <a:t>  </a:t>
            </a:r>
            <a:endParaRPr lang="en-US"/>
          </a:p>
          <a:p>
            <a:r>
              <a:rPr lang="en-US" sz="1600" b="0">
                <a:solidFill>
                  <a:srgbClr val="0070C0"/>
                </a:solidFill>
                <a:effectLst/>
                <a:latin typeface="Consolas"/>
              </a:rPr>
              <a:t>[22]</a:t>
            </a:r>
            <a:endParaRPr lang="en-US"/>
          </a:p>
          <a:p>
            <a:endParaRPr lang="en-US" sz="1600">
              <a:solidFill>
                <a:srgbClr val="0070C0"/>
              </a:solidFill>
              <a:latin typeface="Consolas"/>
            </a:endParaRPr>
          </a:p>
          <a:p>
            <a:r>
              <a:rPr lang="en-US" sz="1600" b="0" err="1">
                <a:solidFill>
                  <a:srgbClr val="0070C0"/>
                </a:solidFill>
                <a:effectLst/>
                <a:latin typeface="Consolas"/>
              </a:rPr>
              <a:t>ml.neighborhood</a:t>
            </a:r>
            <a:r>
              <a:rPr lang="en-US" sz="1600" b="0">
                <a:solidFill>
                  <a:srgbClr val="0070C0"/>
                </a:solidFill>
                <a:effectLst/>
                <a:latin typeface="Consolas"/>
              </a:rPr>
              <a:t>(net, actors = ["U91"], layers = ["</a:t>
            </a:r>
            <a:r>
              <a:rPr lang="en-US" sz="1600" b="0" err="1">
                <a:solidFill>
                  <a:srgbClr val="0070C0"/>
                </a:solidFill>
                <a:effectLst/>
                <a:latin typeface="Consolas"/>
              </a:rPr>
              <a:t>facebook</a:t>
            </a:r>
            <a:r>
              <a:rPr lang="en-US" sz="1600" b="0">
                <a:solidFill>
                  <a:srgbClr val="0070C0"/>
                </a:solidFill>
                <a:effectLst/>
                <a:latin typeface="Consolas"/>
              </a:rPr>
              <a:t>", "leisure"])</a:t>
            </a:r>
            <a:r>
              <a:rPr lang="en-US" sz="1600">
                <a:solidFill>
                  <a:srgbClr val="0070C0"/>
                </a:solidFill>
                <a:latin typeface="Consolas"/>
              </a:rPr>
              <a:t> </a:t>
            </a:r>
            <a:endParaRPr lang="en-US" sz="1600">
              <a:solidFill>
                <a:srgbClr val="0070C0"/>
              </a:solidFill>
              <a:latin typeface="Consolas" panose="020B0609020204030204" pitchFamily="49" charset="0"/>
            </a:endParaRPr>
          </a:p>
          <a:p>
            <a:r>
              <a:rPr lang="en-US" sz="1600" b="0">
                <a:solidFill>
                  <a:srgbClr val="0070C0"/>
                </a:solidFill>
                <a:effectLst/>
                <a:latin typeface="Consolas"/>
              </a:rPr>
              <a:t>[13]</a:t>
            </a:r>
            <a:r>
              <a:rPr lang="en-US" sz="1600">
                <a:solidFill>
                  <a:srgbClr val="0070C0"/>
                </a:solidFill>
                <a:latin typeface="Consolas"/>
              </a:rPr>
              <a:t>   </a:t>
            </a:r>
            <a:endParaRPr lang="en-US" sz="1600" b="0">
              <a:solidFill>
                <a:srgbClr val="0070C0"/>
              </a:solidFill>
              <a:effectLst/>
              <a:latin typeface="Consolas" panose="020B0609020204030204" pitchFamily="49" charset="0"/>
            </a:endParaRPr>
          </a:p>
        </p:txBody>
      </p:sp>
      <p:sp>
        <p:nvSpPr>
          <p:cNvPr id="5" name="Shape 336">
            <a:extLst>
              <a:ext uri="{FF2B5EF4-FFF2-40B4-BE49-F238E27FC236}">
                <a16:creationId xmlns:a16="http://schemas.microsoft.com/office/drawing/2014/main" id="{9EE1E458-008E-467D-8CB7-7A9F4165DA67}"/>
              </a:ext>
            </a:extLst>
          </p:cNvPr>
          <p:cNvSpPr/>
          <p:nvPr/>
        </p:nvSpPr>
        <p:spPr>
          <a:xfrm>
            <a:off x="467544" y="2987284"/>
            <a:ext cx="2856725" cy="2070774"/>
          </a:xfrm>
          <a:prstGeom prst="rect">
            <a:avLst/>
          </a:prstGeom>
          <a:blipFill>
            <a:blip r:embed="rId3"/>
            <a:stretch>
              <a:fillRect/>
            </a:stretch>
          </a:blipFill>
          <a:ln>
            <a:noFill/>
          </a:ln>
        </p:spPr>
      </p:sp>
      <p:sp>
        <p:nvSpPr>
          <p:cNvPr id="8" name="Shape 337">
            <a:extLst>
              <a:ext uri="{FF2B5EF4-FFF2-40B4-BE49-F238E27FC236}">
                <a16:creationId xmlns:a16="http://schemas.microsoft.com/office/drawing/2014/main" id="{06693F41-05B4-44A1-973A-CD42215105E3}"/>
              </a:ext>
            </a:extLst>
          </p:cNvPr>
          <p:cNvSpPr/>
          <p:nvPr/>
        </p:nvSpPr>
        <p:spPr>
          <a:xfrm>
            <a:off x="5606235" y="2987284"/>
            <a:ext cx="2856725" cy="2070774"/>
          </a:xfrm>
          <a:prstGeom prst="rect">
            <a:avLst/>
          </a:prstGeom>
          <a:blipFill>
            <a:blip r:embed="rId4"/>
            <a:stretch>
              <a:fillRect/>
            </a:stretch>
          </a:blipFill>
          <a:ln>
            <a:noFill/>
          </a:ln>
        </p:spPr>
      </p:sp>
      <p:sp>
        <p:nvSpPr>
          <p:cNvPr id="9" name="Shape 338">
            <a:extLst>
              <a:ext uri="{FF2B5EF4-FFF2-40B4-BE49-F238E27FC236}">
                <a16:creationId xmlns:a16="http://schemas.microsoft.com/office/drawing/2014/main" id="{CBA5ED41-B950-4888-A694-46F9CD9BEC1B}"/>
              </a:ext>
            </a:extLst>
          </p:cNvPr>
          <p:cNvSpPr txBox="1"/>
          <p:nvPr/>
        </p:nvSpPr>
        <p:spPr>
          <a:xfrm>
            <a:off x="3234465" y="3122684"/>
            <a:ext cx="1938299" cy="578099"/>
          </a:xfrm>
          <a:prstGeom prst="rect">
            <a:avLst/>
          </a:prstGeom>
          <a:noFill/>
        </p:spPr>
        <p:txBody>
          <a:bodyPr lIns="91425" tIns="91425" rIns="91425" bIns="91425" anchor="t" anchorCtr="0">
            <a:noAutofit/>
          </a:bodyPr>
          <a:lstStyle/>
          <a:p>
            <a:pPr lvl="0" rtl="0">
              <a:buNone/>
            </a:pPr>
            <a:r>
              <a:rPr lang="en" sz="1800"/>
              <a:t>3 neighbors</a:t>
            </a:r>
          </a:p>
          <a:p>
            <a:pPr lvl="0" rtl="0">
              <a:buNone/>
            </a:pPr>
            <a:r>
              <a:rPr lang="en" sz="1800" b="1">
                <a:solidFill>
                  <a:srgbClr val="0000FF"/>
                </a:solidFill>
              </a:rPr>
              <a:t>0 x-neighbors</a:t>
            </a:r>
          </a:p>
        </p:txBody>
      </p:sp>
      <p:sp>
        <p:nvSpPr>
          <p:cNvPr id="10" name="Shape 339">
            <a:extLst>
              <a:ext uri="{FF2B5EF4-FFF2-40B4-BE49-F238E27FC236}">
                <a16:creationId xmlns:a16="http://schemas.microsoft.com/office/drawing/2014/main" id="{FCEA5DB7-822E-4EFB-A0D6-960A7453DB4B}"/>
              </a:ext>
            </a:extLst>
          </p:cNvPr>
          <p:cNvSpPr txBox="1"/>
          <p:nvPr/>
        </p:nvSpPr>
        <p:spPr>
          <a:xfrm>
            <a:off x="3655138" y="4260056"/>
            <a:ext cx="2040899" cy="578099"/>
          </a:xfrm>
          <a:prstGeom prst="rect">
            <a:avLst/>
          </a:prstGeom>
          <a:noFill/>
        </p:spPr>
        <p:txBody>
          <a:bodyPr lIns="91425" tIns="91425" rIns="91425" bIns="91425" anchor="t" anchorCtr="0">
            <a:noAutofit/>
          </a:bodyPr>
          <a:lstStyle/>
          <a:p>
            <a:pPr lvl="0" algn="r" rtl="0">
              <a:buNone/>
            </a:pPr>
            <a:r>
              <a:rPr lang="en" sz="1800"/>
              <a:t>2 neighbors</a:t>
            </a:r>
          </a:p>
          <a:p>
            <a:pPr lvl="0" algn="r" rtl="0">
              <a:buNone/>
            </a:pPr>
            <a:r>
              <a:rPr lang="en" sz="1800" b="1">
                <a:solidFill>
                  <a:srgbClr val="FF0000"/>
                </a:solidFill>
              </a:rPr>
              <a:t>2 x-neighbors</a:t>
            </a:r>
          </a:p>
        </p:txBody>
      </p:sp>
    </p:spTree>
    <p:extLst>
      <p:ext uri="{BB962C8B-B14F-4D97-AF65-F5344CB8AC3E}">
        <p14:creationId xmlns:p14="http://schemas.microsoft.com/office/powerpoint/2010/main" val="2266746183"/>
      </p:ext>
    </p:extLst>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Suggested way to follow along</a:t>
            </a:r>
          </a:p>
        </p:txBody>
      </p:sp>
      <p:pic>
        <p:nvPicPr>
          <p:cNvPr id="3" name="Picture 4" descr="A picture containing diagram&#10;&#10;Description automatically generated">
            <a:extLst>
              <a:ext uri="{FF2B5EF4-FFF2-40B4-BE49-F238E27FC236}">
                <a16:creationId xmlns:a16="http://schemas.microsoft.com/office/drawing/2014/main" id="{4286E069-089C-4727-BD52-EC179C95FCBC}"/>
              </a:ext>
            </a:extLst>
          </p:cNvPr>
          <p:cNvPicPr>
            <a:picLocks noChangeAspect="1"/>
          </p:cNvPicPr>
          <p:nvPr/>
        </p:nvPicPr>
        <p:blipFill>
          <a:blip r:embed="rId2"/>
          <a:stretch>
            <a:fillRect/>
          </a:stretch>
        </p:blipFill>
        <p:spPr>
          <a:xfrm>
            <a:off x="803997" y="1417103"/>
            <a:ext cx="7536006" cy="5277197"/>
          </a:xfrm>
          <a:prstGeom prst="rect">
            <a:avLst/>
          </a:prstGeom>
        </p:spPr>
      </p:pic>
    </p:spTree>
    <p:extLst>
      <p:ext uri="{BB962C8B-B14F-4D97-AF65-F5344CB8AC3E}">
        <p14:creationId xmlns:p14="http://schemas.microsoft.com/office/powerpoint/2010/main" val="20848289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prstGeom prst="rect">
            <a:avLst/>
          </a:prstGeom>
        </p:spPr>
        <p:txBody>
          <a:bodyPr lIns="91425" tIns="91425" rIns="91425" bIns="91425" anchor="ctr" anchorCtr="0">
            <a:noAutofit/>
          </a:bodyPr>
          <a:lstStyle/>
          <a:p>
            <a:pPr>
              <a:buNone/>
            </a:pPr>
            <a:r>
              <a:rPr lang="sv-SE" err="1"/>
              <a:t>Layer</a:t>
            </a:r>
            <a:r>
              <a:rPr lang="sv-SE"/>
              <a:t> </a:t>
            </a:r>
            <a:r>
              <a:rPr lang="en"/>
              <a:t>relevance</a:t>
            </a:r>
          </a:p>
        </p:txBody>
      </p:sp>
      <p:sp>
        <p:nvSpPr>
          <p:cNvPr id="317" name="Shape 317"/>
          <p:cNvSpPr/>
          <p:nvPr/>
        </p:nvSpPr>
        <p:spPr>
          <a:xfrm>
            <a:off x="395536" y="1700808"/>
            <a:ext cx="2856725" cy="2070774"/>
          </a:xfrm>
          <a:prstGeom prst="rect">
            <a:avLst/>
          </a:prstGeom>
          <a:blipFill>
            <a:blip r:embed="rId3"/>
            <a:stretch>
              <a:fillRect/>
            </a:stretch>
          </a:blipFill>
          <a:ln>
            <a:noFill/>
          </a:ln>
        </p:spPr>
      </p:sp>
      <p:sp>
        <p:nvSpPr>
          <p:cNvPr id="318" name="Shape 318"/>
          <p:cNvSpPr/>
          <p:nvPr/>
        </p:nvSpPr>
        <p:spPr>
          <a:xfrm>
            <a:off x="395536" y="4127945"/>
            <a:ext cx="2856725" cy="2070774"/>
          </a:xfrm>
          <a:prstGeom prst="rect">
            <a:avLst/>
          </a:prstGeom>
          <a:blipFill>
            <a:blip r:embed="rId4"/>
            <a:stretch>
              <a:fillRect/>
            </a:stretch>
          </a:blipFill>
          <a:ln>
            <a:noFill/>
          </a:ln>
        </p:spPr>
      </p:sp>
      <p:sp>
        <p:nvSpPr>
          <p:cNvPr id="319" name="Shape 319"/>
          <p:cNvSpPr txBox="1"/>
          <p:nvPr/>
        </p:nvSpPr>
        <p:spPr>
          <a:xfrm>
            <a:off x="3551211" y="2536083"/>
            <a:ext cx="1977600" cy="400199"/>
          </a:xfrm>
          <a:prstGeom prst="rect">
            <a:avLst/>
          </a:prstGeom>
          <a:noFill/>
        </p:spPr>
        <p:txBody>
          <a:bodyPr lIns="91425" tIns="91425" rIns="91425" bIns="91425" anchor="t" anchorCtr="0">
            <a:noAutofit/>
          </a:bodyPr>
          <a:lstStyle/>
          <a:p>
            <a:pPr lvl="0" rtl="0">
              <a:buNone/>
            </a:pPr>
            <a:r>
              <a:rPr lang="en" sz="1800"/>
              <a:t>3 neighbors</a:t>
            </a:r>
          </a:p>
          <a:p>
            <a:endParaRPr lang="en" sz="1800"/>
          </a:p>
        </p:txBody>
      </p:sp>
      <p:cxnSp>
        <p:nvCxnSpPr>
          <p:cNvPr id="320" name="Shape 320"/>
          <p:cNvCxnSpPr/>
          <p:nvPr/>
        </p:nvCxnSpPr>
        <p:spPr>
          <a:xfrm rot="10800000" flipH="1">
            <a:off x="3290836" y="2125008"/>
            <a:ext cx="2390400" cy="14099"/>
          </a:xfrm>
          <a:prstGeom prst="straightConnector1">
            <a:avLst/>
          </a:prstGeom>
          <a:noFill/>
          <a:ln w="19050" cap="flat">
            <a:solidFill>
              <a:schemeClr val="dk2"/>
            </a:solidFill>
            <a:prstDash val="solid"/>
            <a:round/>
            <a:headEnd type="none" w="lg" len="lg"/>
            <a:tailEnd type="triangle" w="lg" len="lg"/>
          </a:ln>
        </p:spPr>
      </p:cxnSp>
      <p:sp>
        <p:nvSpPr>
          <p:cNvPr id="321" name="Shape 321"/>
          <p:cNvSpPr/>
          <p:nvPr/>
        </p:nvSpPr>
        <p:spPr>
          <a:xfrm>
            <a:off x="3309186" y="1721308"/>
            <a:ext cx="185100" cy="2054100"/>
          </a:xfrm>
          <a:prstGeom prst="rightBrace">
            <a:avLst>
              <a:gd name="adj1" fmla="val 8333"/>
              <a:gd name="adj2" fmla="val 50000"/>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22" name="Shape 322"/>
          <p:cNvSpPr txBox="1"/>
          <p:nvPr/>
        </p:nvSpPr>
        <p:spPr>
          <a:xfrm>
            <a:off x="5780936" y="1931958"/>
            <a:ext cx="3450299" cy="400199"/>
          </a:xfrm>
          <a:prstGeom prst="rect">
            <a:avLst/>
          </a:prstGeom>
          <a:noFill/>
        </p:spPr>
        <p:txBody>
          <a:bodyPr lIns="91425" tIns="91425" rIns="91425" bIns="91425" anchor="t" anchorCtr="0">
            <a:noAutofit/>
          </a:bodyPr>
          <a:lstStyle/>
          <a:p>
            <a:pPr lvl="0" rtl="0">
              <a:buNone/>
            </a:pPr>
            <a:r>
              <a:rPr lang="en" sz="1800"/>
              <a:t>3 neighbors: </a:t>
            </a:r>
            <a:r>
              <a:rPr lang="en" sz="1800" b="1">
                <a:solidFill>
                  <a:srgbClr val="0000FF"/>
                </a:solidFill>
              </a:rPr>
              <a:t>relevance 100%</a:t>
            </a:r>
          </a:p>
          <a:p>
            <a:endParaRPr lang="en" sz="1800" b="1">
              <a:solidFill>
                <a:srgbClr val="0000FF"/>
              </a:solidFill>
            </a:endParaRPr>
          </a:p>
        </p:txBody>
      </p:sp>
      <p:sp>
        <p:nvSpPr>
          <p:cNvPr id="323" name="Shape 323"/>
          <p:cNvSpPr txBox="1"/>
          <p:nvPr/>
        </p:nvSpPr>
        <p:spPr>
          <a:xfrm>
            <a:off x="3569561" y="4951070"/>
            <a:ext cx="1977600" cy="400199"/>
          </a:xfrm>
          <a:prstGeom prst="rect">
            <a:avLst/>
          </a:prstGeom>
          <a:noFill/>
        </p:spPr>
        <p:txBody>
          <a:bodyPr lIns="91425" tIns="91425" rIns="91425" bIns="91425" anchor="t" anchorCtr="0">
            <a:noAutofit/>
          </a:bodyPr>
          <a:lstStyle/>
          <a:p>
            <a:pPr lvl="0" rtl="0">
              <a:buNone/>
            </a:pPr>
            <a:r>
              <a:rPr lang="en" sz="1800"/>
              <a:t>4 neighbors</a:t>
            </a:r>
          </a:p>
          <a:p>
            <a:endParaRPr lang="en" sz="1800"/>
          </a:p>
        </p:txBody>
      </p:sp>
      <p:cxnSp>
        <p:nvCxnSpPr>
          <p:cNvPr id="324" name="Shape 324"/>
          <p:cNvCxnSpPr/>
          <p:nvPr/>
        </p:nvCxnSpPr>
        <p:spPr>
          <a:xfrm rot="10800000" flipH="1">
            <a:off x="3309186" y="4539995"/>
            <a:ext cx="2390400" cy="14099"/>
          </a:xfrm>
          <a:prstGeom prst="straightConnector1">
            <a:avLst/>
          </a:prstGeom>
          <a:noFill/>
          <a:ln w="19050" cap="flat">
            <a:solidFill>
              <a:schemeClr val="dk2"/>
            </a:solidFill>
            <a:prstDash val="solid"/>
            <a:round/>
            <a:headEnd type="none" w="lg" len="lg"/>
            <a:tailEnd type="triangle" w="lg" len="lg"/>
          </a:ln>
        </p:spPr>
      </p:cxnSp>
      <p:sp>
        <p:nvSpPr>
          <p:cNvPr id="325" name="Shape 325"/>
          <p:cNvSpPr/>
          <p:nvPr/>
        </p:nvSpPr>
        <p:spPr>
          <a:xfrm>
            <a:off x="3327536" y="4136295"/>
            <a:ext cx="185100" cy="2054100"/>
          </a:xfrm>
          <a:prstGeom prst="rightBrace">
            <a:avLst>
              <a:gd name="adj1" fmla="val 8333"/>
              <a:gd name="adj2" fmla="val 50000"/>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26" name="Shape 326"/>
          <p:cNvSpPr txBox="1"/>
          <p:nvPr/>
        </p:nvSpPr>
        <p:spPr>
          <a:xfrm>
            <a:off x="5799286" y="4346945"/>
            <a:ext cx="3450299" cy="400199"/>
          </a:xfrm>
          <a:prstGeom prst="rect">
            <a:avLst/>
          </a:prstGeom>
          <a:noFill/>
        </p:spPr>
        <p:txBody>
          <a:bodyPr lIns="91425" tIns="91425" rIns="91425" bIns="91425" anchor="t" anchorCtr="0">
            <a:noAutofit/>
          </a:bodyPr>
          <a:lstStyle/>
          <a:p>
            <a:pPr lvl="0" rtl="0">
              <a:buNone/>
            </a:pPr>
            <a:r>
              <a:rPr lang="en" sz="1800"/>
              <a:t>2 neighbors: </a:t>
            </a:r>
            <a:r>
              <a:rPr lang="en" sz="1800" b="1">
                <a:solidFill>
                  <a:srgbClr val="0000FF"/>
                </a:solidFill>
              </a:rPr>
              <a:t>relevance 50%</a:t>
            </a:r>
          </a:p>
          <a:p>
            <a:endParaRPr lang="en" sz="1800" b="1">
              <a:solidFill>
                <a:srgbClr val="0000FF"/>
              </a:solidFill>
            </a:endParaRPr>
          </a:p>
        </p:txBody>
      </p:sp>
    </p:spTree>
    <p:extLst>
      <p:ext uri="{BB962C8B-B14F-4D97-AF65-F5344CB8AC3E}">
        <p14:creationId xmlns:p14="http://schemas.microsoft.com/office/powerpoint/2010/main" val="2367492209"/>
      </p:ext>
    </p:extLst>
  </p:cSld>
  <p:clrMapOvr>
    <a:masterClrMapping/>
  </p:clrMapOvr>
  <p:transition spd="slow">
    <p:cu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Shape 344"/>
          <p:cNvSpPr txBox="1">
            <a:spLocks noGrp="1"/>
          </p:cNvSpPr>
          <p:nvPr>
            <p:ph type="title"/>
          </p:nvPr>
        </p:nvSpPr>
        <p:spPr>
          <a:prstGeom prst="rect">
            <a:avLst/>
          </a:prstGeom>
        </p:spPr>
        <p:txBody>
          <a:bodyPr lIns="91425" tIns="91425" rIns="91425" bIns="91425" anchor="ctr" anchorCtr="0">
            <a:noAutofit/>
          </a:bodyPr>
          <a:lstStyle/>
          <a:p>
            <a:pPr>
              <a:buNone/>
            </a:pPr>
            <a:r>
              <a:rPr lang="en"/>
              <a:t>Exclusive </a:t>
            </a:r>
            <a:r>
              <a:rPr lang="sv-SE" err="1"/>
              <a:t>layer</a:t>
            </a:r>
            <a:r>
              <a:rPr lang="sv-SE"/>
              <a:t> </a:t>
            </a:r>
            <a:r>
              <a:rPr lang="en"/>
              <a:t>relevance</a:t>
            </a:r>
          </a:p>
        </p:txBody>
      </p:sp>
      <p:sp>
        <p:nvSpPr>
          <p:cNvPr id="346" name="Shape 346"/>
          <p:cNvSpPr/>
          <p:nvPr/>
        </p:nvSpPr>
        <p:spPr>
          <a:xfrm>
            <a:off x="467544" y="1844824"/>
            <a:ext cx="2856725" cy="2070774"/>
          </a:xfrm>
          <a:prstGeom prst="rect">
            <a:avLst/>
          </a:prstGeom>
          <a:blipFill>
            <a:blip r:embed="rId3"/>
            <a:stretch>
              <a:fillRect/>
            </a:stretch>
          </a:blipFill>
          <a:ln>
            <a:noFill/>
          </a:ln>
        </p:spPr>
      </p:sp>
      <p:sp>
        <p:nvSpPr>
          <p:cNvPr id="347" name="Shape 347"/>
          <p:cNvSpPr/>
          <p:nvPr/>
        </p:nvSpPr>
        <p:spPr>
          <a:xfrm>
            <a:off x="467544" y="4271961"/>
            <a:ext cx="2856725" cy="2070774"/>
          </a:xfrm>
          <a:prstGeom prst="rect">
            <a:avLst/>
          </a:prstGeom>
          <a:blipFill>
            <a:blip r:embed="rId4"/>
            <a:stretch>
              <a:fillRect/>
            </a:stretch>
          </a:blipFill>
          <a:ln>
            <a:noFill/>
          </a:ln>
        </p:spPr>
      </p:sp>
      <p:sp>
        <p:nvSpPr>
          <p:cNvPr id="348" name="Shape 348"/>
          <p:cNvSpPr txBox="1"/>
          <p:nvPr/>
        </p:nvSpPr>
        <p:spPr>
          <a:xfrm>
            <a:off x="3623219" y="2680099"/>
            <a:ext cx="1977600" cy="400199"/>
          </a:xfrm>
          <a:prstGeom prst="rect">
            <a:avLst/>
          </a:prstGeom>
          <a:noFill/>
        </p:spPr>
        <p:txBody>
          <a:bodyPr lIns="91425" tIns="91425" rIns="91425" bIns="91425" anchor="t" anchorCtr="0">
            <a:noAutofit/>
          </a:bodyPr>
          <a:lstStyle/>
          <a:p>
            <a:pPr lvl="0" rtl="0">
              <a:buNone/>
            </a:pPr>
            <a:r>
              <a:rPr lang="en" sz="1800"/>
              <a:t>3 neighbors</a:t>
            </a:r>
          </a:p>
          <a:p>
            <a:endParaRPr lang="en" sz="1800"/>
          </a:p>
        </p:txBody>
      </p:sp>
      <p:cxnSp>
        <p:nvCxnSpPr>
          <p:cNvPr id="349" name="Shape 349"/>
          <p:cNvCxnSpPr/>
          <p:nvPr/>
        </p:nvCxnSpPr>
        <p:spPr>
          <a:xfrm rot="10800000" flipH="1">
            <a:off x="3362844" y="2269024"/>
            <a:ext cx="2390400" cy="14099"/>
          </a:xfrm>
          <a:prstGeom prst="straightConnector1">
            <a:avLst/>
          </a:prstGeom>
          <a:noFill/>
          <a:ln w="19050" cap="flat">
            <a:solidFill>
              <a:schemeClr val="dk2"/>
            </a:solidFill>
            <a:prstDash val="solid"/>
            <a:round/>
            <a:headEnd type="none" w="lg" len="lg"/>
            <a:tailEnd type="triangle" w="lg" len="lg"/>
          </a:ln>
        </p:spPr>
      </p:cxnSp>
      <p:sp>
        <p:nvSpPr>
          <p:cNvPr id="350" name="Shape 350"/>
          <p:cNvSpPr/>
          <p:nvPr/>
        </p:nvSpPr>
        <p:spPr>
          <a:xfrm>
            <a:off x="3381194" y="1865324"/>
            <a:ext cx="185100" cy="2054100"/>
          </a:xfrm>
          <a:prstGeom prst="rightBrace">
            <a:avLst>
              <a:gd name="adj1" fmla="val 8333"/>
              <a:gd name="adj2" fmla="val 50000"/>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51" name="Shape 351"/>
          <p:cNvSpPr txBox="1"/>
          <p:nvPr/>
        </p:nvSpPr>
        <p:spPr>
          <a:xfrm>
            <a:off x="5852944" y="2075974"/>
            <a:ext cx="3450299" cy="400199"/>
          </a:xfrm>
          <a:prstGeom prst="rect">
            <a:avLst/>
          </a:prstGeom>
          <a:noFill/>
        </p:spPr>
        <p:txBody>
          <a:bodyPr lIns="91425" tIns="91425" rIns="91425" bIns="91425" anchor="t" anchorCtr="0">
            <a:noAutofit/>
          </a:bodyPr>
          <a:lstStyle/>
          <a:p>
            <a:pPr lvl="0" rtl="0">
              <a:buNone/>
            </a:pPr>
            <a:r>
              <a:rPr lang="en" sz="1800"/>
              <a:t>3 neighbors: relevance 100%</a:t>
            </a:r>
          </a:p>
          <a:p>
            <a:pPr lvl="0" rtl="0">
              <a:buNone/>
            </a:pPr>
            <a:r>
              <a:rPr lang="en" sz="1800"/>
              <a:t>0 x-neighbors</a:t>
            </a:r>
          </a:p>
          <a:p>
            <a:pPr lvl="0" rtl="0">
              <a:buNone/>
            </a:pPr>
            <a:r>
              <a:rPr lang="en" sz="1800" b="1">
                <a:solidFill>
                  <a:srgbClr val="0000FF"/>
                </a:solidFill>
              </a:rPr>
              <a:t>x-relevance: 0%</a:t>
            </a:r>
          </a:p>
          <a:p>
            <a:endParaRPr lang="en" sz="1800" b="1">
              <a:solidFill>
                <a:srgbClr val="0000FF"/>
              </a:solidFill>
            </a:endParaRPr>
          </a:p>
        </p:txBody>
      </p:sp>
      <p:sp>
        <p:nvSpPr>
          <p:cNvPr id="352" name="Shape 352"/>
          <p:cNvSpPr txBox="1"/>
          <p:nvPr/>
        </p:nvSpPr>
        <p:spPr>
          <a:xfrm>
            <a:off x="3641569" y="5095086"/>
            <a:ext cx="1977600" cy="400199"/>
          </a:xfrm>
          <a:prstGeom prst="rect">
            <a:avLst/>
          </a:prstGeom>
          <a:noFill/>
        </p:spPr>
        <p:txBody>
          <a:bodyPr lIns="91425" tIns="91425" rIns="91425" bIns="91425" anchor="t" anchorCtr="0">
            <a:noAutofit/>
          </a:bodyPr>
          <a:lstStyle/>
          <a:p>
            <a:pPr lvl="0" rtl="0">
              <a:buNone/>
            </a:pPr>
            <a:r>
              <a:rPr lang="en" sz="1800"/>
              <a:t>4 neighbors</a:t>
            </a:r>
          </a:p>
          <a:p>
            <a:endParaRPr lang="en" sz="1800"/>
          </a:p>
        </p:txBody>
      </p:sp>
      <p:cxnSp>
        <p:nvCxnSpPr>
          <p:cNvPr id="353" name="Shape 353"/>
          <p:cNvCxnSpPr/>
          <p:nvPr/>
        </p:nvCxnSpPr>
        <p:spPr>
          <a:xfrm rot="10800000" flipH="1">
            <a:off x="3381194" y="4684011"/>
            <a:ext cx="2390400" cy="14099"/>
          </a:xfrm>
          <a:prstGeom prst="straightConnector1">
            <a:avLst/>
          </a:prstGeom>
          <a:noFill/>
          <a:ln w="19050" cap="flat">
            <a:solidFill>
              <a:schemeClr val="dk2"/>
            </a:solidFill>
            <a:prstDash val="solid"/>
            <a:round/>
            <a:headEnd type="none" w="lg" len="lg"/>
            <a:tailEnd type="triangle" w="lg" len="lg"/>
          </a:ln>
        </p:spPr>
      </p:cxnSp>
      <p:sp>
        <p:nvSpPr>
          <p:cNvPr id="354" name="Shape 354"/>
          <p:cNvSpPr/>
          <p:nvPr/>
        </p:nvSpPr>
        <p:spPr>
          <a:xfrm>
            <a:off x="3399544" y="4280311"/>
            <a:ext cx="185100" cy="2054100"/>
          </a:xfrm>
          <a:prstGeom prst="rightBrace">
            <a:avLst>
              <a:gd name="adj1" fmla="val 8333"/>
              <a:gd name="adj2" fmla="val 50000"/>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55" name="Shape 355"/>
          <p:cNvSpPr txBox="1"/>
          <p:nvPr/>
        </p:nvSpPr>
        <p:spPr>
          <a:xfrm>
            <a:off x="5871294" y="4490993"/>
            <a:ext cx="3450299" cy="1004400"/>
          </a:xfrm>
          <a:prstGeom prst="rect">
            <a:avLst/>
          </a:prstGeom>
          <a:noFill/>
        </p:spPr>
        <p:txBody>
          <a:bodyPr lIns="91425" tIns="91425" rIns="91425" bIns="91425" anchor="t" anchorCtr="0">
            <a:noAutofit/>
          </a:bodyPr>
          <a:lstStyle/>
          <a:p>
            <a:pPr lvl="0" rtl="0">
              <a:buNone/>
            </a:pPr>
            <a:r>
              <a:rPr lang="en" sz="1800"/>
              <a:t>2 neighbors: relevance 50%</a:t>
            </a:r>
          </a:p>
          <a:p>
            <a:pPr lvl="0" rtl="0">
              <a:buClr>
                <a:srgbClr val="000000"/>
              </a:buClr>
              <a:buSzPct val="61111"/>
              <a:buFont typeface="Arial"/>
              <a:buNone/>
            </a:pPr>
            <a:r>
              <a:rPr lang="en" sz="1800"/>
              <a:t>2 x-neighbors</a:t>
            </a:r>
          </a:p>
          <a:p>
            <a:pPr lvl="0" rtl="0">
              <a:buClr>
                <a:srgbClr val="000000"/>
              </a:buClr>
              <a:buSzPct val="61111"/>
              <a:buFont typeface="Arial"/>
              <a:buNone/>
            </a:pPr>
            <a:r>
              <a:rPr lang="en" sz="1800" b="1">
                <a:solidFill>
                  <a:srgbClr val="0000FF"/>
                </a:solidFill>
              </a:rPr>
              <a:t>x-relevance: 50%</a:t>
            </a:r>
          </a:p>
          <a:p>
            <a:endParaRPr lang="en" sz="1800" b="1">
              <a:solidFill>
                <a:srgbClr val="0000FF"/>
              </a:solidFill>
            </a:endParaRPr>
          </a:p>
        </p:txBody>
      </p:sp>
    </p:spTree>
    <p:extLst>
      <p:ext uri="{BB962C8B-B14F-4D97-AF65-F5344CB8AC3E}">
        <p14:creationId xmlns:p14="http://schemas.microsoft.com/office/powerpoint/2010/main" val="1679607205"/>
      </p:ext>
    </p:extLst>
  </p:cSld>
  <p:clrMapOvr>
    <a:masterClrMapping/>
  </p:clrMapOvr>
  <p:transition spd="slow">
    <p:cu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8BCF3-8101-4553-8647-4C3A4D7050A1}"/>
              </a:ext>
            </a:extLst>
          </p:cNvPr>
          <p:cNvSpPr>
            <a:spLocks noGrp="1"/>
          </p:cNvSpPr>
          <p:nvPr>
            <p:ph type="title"/>
          </p:nvPr>
        </p:nvSpPr>
        <p:spPr/>
        <p:txBody>
          <a:bodyPr/>
          <a:lstStyle/>
          <a:p>
            <a:r>
              <a:rPr lang="en-US"/>
              <a:t>Relevance</a:t>
            </a:r>
          </a:p>
        </p:txBody>
      </p:sp>
      <p:sp>
        <p:nvSpPr>
          <p:cNvPr id="4" name="TextBox 3">
            <a:extLst>
              <a:ext uri="{FF2B5EF4-FFF2-40B4-BE49-F238E27FC236}">
                <a16:creationId xmlns:a16="http://schemas.microsoft.com/office/drawing/2014/main" id="{6E81DEFD-031F-4610-9984-3FB4AD299F3F}"/>
              </a:ext>
            </a:extLst>
          </p:cNvPr>
          <p:cNvSpPr txBox="1"/>
          <p:nvPr/>
        </p:nvSpPr>
        <p:spPr>
          <a:xfrm>
            <a:off x="539552" y="1434722"/>
            <a:ext cx="6984776" cy="923330"/>
          </a:xfrm>
          <a:prstGeom prst="rect">
            <a:avLst/>
          </a:prstGeom>
          <a:noFill/>
        </p:spPr>
        <p:txBody>
          <a:bodyPr wrap="square" lIns="91440" tIns="45720" rIns="91440" bIns="45720" anchor="t">
            <a:spAutoFit/>
          </a:bodyPr>
          <a:lstStyle/>
          <a:p>
            <a:r>
              <a:rPr lang="en-US" b="0" err="1">
                <a:solidFill>
                  <a:srgbClr val="0070C0"/>
                </a:solidFill>
                <a:effectLst/>
                <a:latin typeface="Consolas"/>
              </a:rPr>
              <a:t>ml.relevance</a:t>
            </a:r>
            <a:r>
              <a:rPr lang="en-US" b="0">
                <a:solidFill>
                  <a:srgbClr val="0070C0"/>
                </a:solidFill>
                <a:effectLst/>
                <a:latin typeface="Consolas"/>
              </a:rPr>
              <a:t>(net, actors=["U4"], layers=['</a:t>
            </a:r>
            <a:r>
              <a:rPr lang="en-US" b="0" err="1">
                <a:solidFill>
                  <a:srgbClr val="0070C0"/>
                </a:solidFill>
                <a:effectLst/>
                <a:latin typeface="Consolas"/>
              </a:rPr>
              <a:t>facebook</a:t>
            </a:r>
            <a:r>
              <a:rPr lang="en-US" b="0">
                <a:solidFill>
                  <a:srgbClr val="0070C0"/>
                </a:solidFill>
                <a:effectLst/>
                <a:latin typeface="Consolas"/>
              </a:rPr>
              <a:t>’])</a:t>
            </a:r>
          </a:p>
          <a:p>
            <a:r>
              <a:rPr lang="en-US" b="0" err="1">
                <a:solidFill>
                  <a:srgbClr val="0070C0"/>
                </a:solidFill>
                <a:effectLst/>
                <a:latin typeface="Consolas"/>
              </a:rPr>
              <a:t>ml.xrelevance</a:t>
            </a:r>
            <a:r>
              <a:rPr lang="en-US" b="0">
                <a:solidFill>
                  <a:srgbClr val="0070C0"/>
                </a:solidFill>
                <a:effectLst/>
                <a:latin typeface="Consolas"/>
              </a:rPr>
              <a:t>(net, actors=["U4"], layers=['</a:t>
            </a:r>
            <a:r>
              <a:rPr lang="en-US" b="0" err="1">
                <a:solidFill>
                  <a:srgbClr val="0070C0"/>
                </a:solidFill>
                <a:effectLst/>
                <a:latin typeface="Consolas"/>
              </a:rPr>
              <a:t>facebook</a:t>
            </a:r>
            <a:r>
              <a:rPr lang="en-US" b="0">
                <a:solidFill>
                  <a:srgbClr val="0070C0"/>
                </a:solidFill>
                <a:effectLst/>
                <a:latin typeface="Consolas"/>
              </a:rPr>
              <a:t>'])</a:t>
            </a:r>
          </a:p>
          <a:p>
            <a:endParaRPr lang="en-US" b="0">
              <a:solidFill>
                <a:srgbClr val="0070C0"/>
              </a:solidFill>
              <a:effectLst/>
              <a:latin typeface="Consolas" panose="020B0609020204030204" pitchFamily="49" charset="0"/>
            </a:endParaRPr>
          </a:p>
        </p:txBody>
      </p:sp>
      <p:graphicFrame>
        <p:nvGraphicFramePr>
          <p:cNvPr id="5" name="Table 4">
            <a:extLst>
              <a:ext uri="{FF2B5EF4-FFF2-40B4-BE49-F238E27FC236}">
                <a16:creationId xmlns:a16="http://schemas.microsoft.com/office/drawing/2014/main" id="{BF480292-DB06-49C6-A47E-6CACC117C87F}"/>
              </a:ext>
            </a:extLst>
          </p:cNvPr>
          <p:cNvGraphicFramePr>
            <a:graphicFrameLocks noGrp="1"/>
          </p:cNvGraphicFramePr>
          <p:nvPr>
            <p:extLst>
              <p:ext uri="{D42A27DB-BD31-4B8C-83A1-F6EECF244321}">
                <p14:modId xmlns:p14="http://schemas.microsoft.com/office/powerpoint/2010/main" val="3748618817"/>
              </p:ext>
            </p:extLst>
          </p:nvPr>
        </p:nvGraphicFramePr>
        <p:xfrm>
          <a:off x="554225" y="2109189"/>
          <a:ext cx="5206401" cy="2390760"/>
        </p:xfrm>
        <a:graphic>
          <a:graphicData uri="http://schemas.openxmlformats.org/drawingml/2006/table">
            <a:tbl>
              <a:tblPr>
                <a:tableStyleId>{616DA210-FB5B-4158-B5E0-FEB733F419BA}</a:tableStyleId>
              </a:tblPr>
              <a:tblGrid>
                <a:gridCol w="669897">
                  <a:extLst>
                    <a:ext uri="{9D8B030D-6E8A-4147-A177-3AD203B41FA5}">
                      <a16:colId xmlns:a16="http://schemas.microsoft.com/office/drawing/2014/main" val="1490963251"/>
                    </a:ext>
                  </a:extLst>
                </a:gridCol>
                <a:gridCol w="908545">
                  <a:extLst>
                    <a:ext uri="{9D8B030D-6E8A-4147-A177-3AD203B41FA5}">
                      <a16:colId xmlns:a16="http://schemas.microsoft.com/office/drawing/2014/main" val="2139690090"/>
                    </a:ext>
                  </a:extLst>
                </a:gridCol>
                <a:gridCol w="963663">
                  <a:extLst>
                    <a:ext uri="{9D8B030D-6E8A-4147-A177-3AD203B41FA5}">
                      <a16:colId xmlns:a16="http://schemas.microsoft.com/office/drawing/2014/main" val="4211588618"/>
                    </a:ext>
                  </a:extLst>
                </a:gridCol>
                <a:gridCol w="884542">
                  <a:extLst>
                    <a:ext uri="{9D8B030D-6E8A-4147-A177-3AD203B41FA5}">
                      <a16:colId xmlns:a16="http://schemas.microsoft.com/office/drawing/2014/main" val="1758297121"/>
                    </a:ext>
                  </a:extLst>
                </a:gridCol>
                <a:gridCol w="915658">
                  <a:extLst>
                    <a:ext uri="{9D8B030D-6E8A-4147-A177-3AD203B41FA5}">
                      <a16:colId xmlns:a16="http://schemas.microsoft.com/office/drawing/2014/main" val="1125478334"/>
                    </a:ext>
                  </a:extLst>
                </a:gridCol>
                <a:gridCol w="864096">
                  <a:extLst>
                    <a:ext uri="{9D8B030D-6E8A-4147-A177-3AD203B41FA5}">
                      <a16:colId xmlns:a16="http://schemas.microsoft.com/office/drawing/2014/main" val="2420421492"/>
                    </a:ext>
                  </a:extLst>
                </a:gridCol>
              </a:tblGrid>
              <a:tr h="398460">
                <a:tc>
                  <a:txBody>
                    <a:bodyPr/>
                    <a:lstStyle/>
                    <a:p>
                      <a:pPr algn="r" fontAlgn="ctr"/>
                      <a:r>
                        <a:rPr lang="en-US" sz="1200" b="1">
                          <a:effectLst/>
                        </a:rPr>
                        <a:t>actor</a:t>
                      </a:r>
                    </a:p>
                  </a:txBody>
                  <a:tcPr anchor="ctr"/>
                </a:tc>
                <a:tc>
                  <a:txBody>
                    <a:bodyPr/>
                    <a:lstStyle/>
                    <a:p>
                      <a:pPr algn="r" fontAlgn="ctr"/>
                      <a:r>
                        <a:rPr lang="en-US" sz="1200" b="1">
                          <a:effectLst/>
                        </a:rPr>
                        <a:t>coauthor</a:t>
                      </a:r>
                    </a:p>
                  </a:txBody>
                  <a:tcPr anchor="ctr"/>
                </a:tc>
                <a:tc>
                  <a:txBody>
                    <a:bodyPr/>
                    <a:lstStyle/>
                    <a:p>
                      <a:pPr algn="r" fontAlgn="ctr"/>
                      <a:r>
                        <a:rPr lang="en-US" sz="1200" b="1">
                          <a:effectLst/>
                        </a:rPr>
                        <a:t>leisure</a:t>
                      </a:r>
                    </a:p>
                  </a:txBody>
                  <a:tcPr anchor="ctr"/>
                </a:tc>
                <a:tc>
                  <a:txBody>
                    <a:bodyPr/>
                    <a:lstStyle/>
                    <a:p>
                      <a:pPr algn="r" fontAlgn="ctr"/>
                      <a:r>
                        <a:rPr lang="en-US" sz="1200" b="1">
                          <a:effectLst/>
                        </a:rPr>
                        <a:t>work</a:t>
                      </a:r>
                    </a:p>
                  </a:txBody>
                  <a:tcPr anchor="ctr"/>
                </a:tc>
                <a:tc>
                  <a:txBody>
                    <a:bodyPr/>
                    <a:lstStyle/>
                    <a:p>
                      <a:pPr algn="r" fontAlgn="ctr"/>
                      <a:r>
                        <a:rPr lang="en-US" sz="1200" b="1">
                          <a:effectLst/>
                        </a:rPr>
                        <a:t>facebook</a:t>
                      </a:r>
                    </a:p>
                  </a:txBody>
                  <a:tcPr anchor="ctr"/>
                </a:tc>
                <a:tc>
                  <a:txBody>
                    <a:bodyPr/>
                    <a:lstStyle/>
                    <a:p>
                      <a:pPr algn="r" fontAlgn="ctr"/>
                      <a:r>
                        <a:rPr lang="en-US" sz="1200" b="1">
                          <a:effectLst/>
                        </a:rPr>
                        <a:t>lunch</a:t>
                      </a:r>
                    </a:p>
                  </a:txBody>
                  <a:tcPr anchor="ctr"/>
                </a:tc>
                <a:extLst>
                  <a:ext uri="{0D108BD9-81ED-4DB2-BD59-A6C34878D82A}">
                    <a16:rowId xmlns:a16="http://schemas.microsoft.com/office/drawing/2014/main" val="4085080370"/>
                  </a:ext>
                </a:extLst>
              </a:tr>
              <a:tr h="398460">
                <a:tc>
                  <a:txBody>
                    <a:bodyPr/>
                    <a:lstStyle/>
                    <a:p>
                      <a:pPr algn="r" fontAlgn="ctr"/>
                      <a:r>
                        <a:rPr lang="en-US" sz="1200">
                          <a:effectLst/>
                        </a:rPr>
                        <a:t>U4</a:t>
                      </a:r>
                    </a:p>
                  </a:txBody>
                  <a:tcPr anchor="ctr"/>
                </a:tc>
                <a:tc>
                  <a:txBody>
                    <a:bodyPr/>
                    <a:lstStyle/>
                    <a:p>
                      <a:pPr algn="r" fontAlgn="ctr"/>
                      <a:r>
                        <a:rPr lang="en-US" sz="1200">
                          <a:effectLst/>
                        </a:rPr>
                        <a:t>NaN</a:t>
                      </a:r>
                    </a:p>
                  </a:txBody>
                  <a:tcPr anchor="ctr"/>
                </a:tc>
                <a:tc>
                  <a:txBody>
                    <a:bodyPr/>
                    <a:lstStyle/>
                    <a:p>
                      <a:pPr algn="r" fontAlgn="ctr"/>
                      <a:r>
                        <a:rPr lang="en-US" sz="1200">
                          <a:effectLst/>
                        </a:rPr>
                        <a:t>0.038462</a:t>
                      </a:r>
                    </a:p>
                  </a:txBody>
                  <a:tcPr anchor="ctr"/>
                </a:tc>
                <a:tc>
                  <a:txBody>
                    <a:bodyPr/>
                    <a:lstStyle/>
                    <a:p>
                      <a:pPr algn="r" fontAlgn="ctr"/>
                      <a:r>
                        <a:rPr lang="en-US" sz="1200" b="1">
                          <a:effectLst/>
                        </a:rPr>
                        <a:t>0.807692</a:t>
                      </a:r>
                    </a:p>
                  </a:txBody>
                  <a:tcPr anchor="ctr"/>
                </a:tc>
                <a:tc>
                  <a:txBody>
                    <a:bodyPr/>
                    <a:lstStyle/>
                    <a:p>
                      <a:pPr algn="r" fontAlgn="ctr"/>
                      <a:r>
                        <a:rPr lang="en-US" sz="1200">
                          <a:effectLst/>
                        </a:rPr>
                        <a:t>0.461538</a:t>
                      </a:r>
                    </a:p>
                  </a:txBody>
                  <a:tcPr anchor="ctr"/>
                </a:tc>
                <a:tc>
                  <a:txBody>
                    <a:bodyPr/>
                    <a:lstStyle/>
                    <a:p>
                      <a:pPr algn="r" fontAlgn="ctr"/>
                      <a:r>
                        <a:rPr lang="en-US" sz="1200">
                          <a:effectLst/>
                        </a:rPr>
                        <a:t>0.576923</a:t>
                      </a:r>
                    </a:p>
                  </a:txBody>
                  <a:tcPr anchor="ctr"/>
                </a:tc>
                <a:extLst>
                  <a:ext uri="{0D108BD9-81ED-4DB2-BD59-A6C34878D82A}">
                    <a16:rowId xmlns:a16="http://schemas.microsoft.com/office/drawing/2014/main" val="2047901691"/>
                  </a:ext>
                </a:extLst>
              </a:tr>
              <a:tr h="398460">
                <a:tc>
                  <a:txBody>
                    <a:bodyPr/>
                    <a:lstStyle/>
                    <a:p>
                      <a:pPr algn="r" fontAlgn="ctr"/>
                      <a:r>
                        <a:rPr lang="en-US" sz="1200">
                          <a:effectLst/>
                        </a:rPr>
                        <a:t>U67</a:t>
                      </a:r>
                    </a:p>
                  </a:txBody>
                  <a:tcPr anchor="ctr"/>
                </a:tc>
                <a:tc>
                  <a:txBody>
                    <a:bodyPr/>
                    <a:lstStyle/>
                    <a:p>
                      <a:pPr algn="r" fontAlgn="ctr"/>
                      <a:r>
                        <a:rPr lang="en-US" sz="1200">
                          <a:effectLst/>
                        </a:rPr>
                        <a:t>NaN</a:t>
                      </a:r>
                    </a:p>
                  </a:txBody>
                  <a:tcPr anchor="ctr"/>
                </a:tc>
                <a:tc>
                  <a:txBody>
                    <a:bodyPr/>
                    <a:lstStyle/>
                    <a:p>
                      <a:pPr algn="r" fontAlgn="ctr"/>
                      <a:r>
                        <a:rPr lang="en-US" sz="1200">
                          <a:effectLst/>
                        </a:rPr>
                        <a:t>0.086957</a:t>
                      </a:r>
                    </a:p>
                  </a:txBody>
                  <a:tcPr anchor="ctr"/>
                </a:tc>
                <a:tc>
                  <a:txBody>
                    <a:bodyPr/>
                    <a:lstStyle/>
                    <a:p>
                      <a:pPr algn="r" fontAlgn="ctr"/>
                      <a:r>
                        <a:rPr lang="en-US" sz="1200" b="1">
                          <a:effectLst/>
                        </a:rPr>
                        <a:t>0.869565</a:t>
                      </a:r>
                    </a:p>
                  </a:txBody>
                  <a:tcPr anchor="ctr"/>
                </a:tc>
                <a:tc>
                  <a:txBody>
                    <a:bodyPr/>
                    <a:lstStyle/>
                    <a:p>
                      <a:pPr algn="r" fontAlgn="ctr"/>
                      <a:r>
                        <a:rPr lang="en-US" sz="1200">
                          <a:effectLst/>
                        </a:rPr>
                        <a:t>0.565217</a:t>
                      </a:r>
                    </a:p>
                  </a:txBody>
                  <a:tcPr anchor="ctr"/>
                </a:tc>
                <a:tc>
                  <a:txBody>
                    <a:bodyPr/>
                    <a:lstStyle/>
                    <a:p>
                      <a:pPr algn="r" fontAlgn="ctr"/>
                      <a:r>
                        <a:rPr lang="en-US" sz="1200">
                          <a:effectLst/>
                        </a:rPr>
                        <a:t>0.521739</a:t>
                      </a:r>
                    </a:p>
                  </a:txBody>
                  <a:tcPr anchor="ctr"/>
                </a:tc>
                <a:extLst>
                  <a:ext uri="{0D108BD9-81ED-4DB2-BD59-A6C34878D82A}">
                    <a16:rowId xmlns:a16="http://schemas.microsoft.com/office/drawing/2014/main" val="2476205472"/>
                  </a:ext>
                </a:extLst>
              </a:tr>
              <a:tr h="398460">
                <a:tc>
                  <a:txBody>
                    <a:bodyPr/>
                    <a:lstStyle/>
                    <a:p>
                      <a:pPr algn="r" fontAlgn="ctr"/>
                      <a:r>
                        <a:rPr lang="en-US" sz="1200">
                          <a:effectLst/>
                        </a:rPr>
                        <a:t>U91</a:t>
                      </a:r>
                    </a:p>
                  </a:txBody>
                  <a:tcPr anchor="ctr"/>
                </a:tc>
                <a:tc>
                  <a:txBody>
                    <a:bodyPr/>
                    <a:lstStyle/>
                    <a:p>
                      <a:pPr algn="r" fontAlgn="ctr"/>
                      <a:r>
                        <a:rPr lang="en-US" sz="1200">
                          <a:effectLst/>
                        </a:rPr>
                        <a:t>0.136364</a:t>
                      </a:r>
                    </a:p>
                  </a:txBody>
                  <a:tcPr anchor="ctr"/>
                </a:tc>
                <a:tc>
                  <a:txBody>
                    <a:bodyPr/>
                    <a:lstStyle/>
                    <a:p>
                      <a:pPr algn="r" fontAlgn="ctr"/>
                      <a:r>
                        <a:rPr lang="en-US" sz="1200">
                          <a:effectLst/>
                        </a:rPr>
                        <a:t>0.636364</a:t>
                      </a:r>
                    </a:p>
                  </a:txBody>
                  <a:tcPr anchor="ctr"/>
                </a:tc>
                <a:tc>
                  <a:txBody>
                    <a:bodyPr/>
                    <a:lstStyle/>
                    <a:p>
                      <a:pPr algn="r" fontAlgn="ctr"/>
                      <a:r>
                        <a:rPr lang="en-US" sz="1200" b="1">
                          <a:effectLst/>
                        </a:rPr>
                        <a:t>0.363636</a:t>
                      </a:r>
                    </a:p>
                  </a:txBody>
                  <a:tcPr anchor="ctr"/>
                </a:tc>
                <a:tc>
                  <a:txBody>
                    <a:bodyPr/>
                    <a:lstStyle/>
                    <a:p>
                      <a:pPr algn="r" fontAlgn="ctr"/>
                      <a:r>
                        <a:rPr lang="en-US" sz="1200">
                          <a:effectLst/>
                        </a:rPr>
                        <a:t>0.636364</a:t>
                      </a:r>
                    </a:p>
                  </a:txBody>
                  <a:tcPr anchor="ctr"/>
                </a:tc>
                <a:tc>
                  <a:txBody>
                    <a:bodyPr/>
                    <a:lstStyle/>
                    <a:p>
                      <a:pPr algn="r" fontAlgn="ctr"/>
                      <a:r>
                        <a:rPr lang="en-US" sz="1200">
                          <a:effectLst/>
                        </a:rPr>
                        <a:t>0.318182</a:t>
                      </a:r>
                    </a:p>
                  </a:txBody>
                  <a:tcPr anchor="ctr"/>
                </a:tc>
                <a:extLst>
                  <a:ext uri="{0D108BD9-81ED-4DB2-BD59-A6C34878D82A}">
                    <a16:rowId xmlns:a16="http://schemas.microsoft.com/office/drawing/2014/main" val="1375453592"/>
                  </a:ext>
                </a:extLst>
              </a:tr>
              <a:tr h="398460">
                <a:tc>
                  <a:txBody>
                    <a:bodyPr/>
                    <a:lstStyle/>
                    <a:p>
                      <a:pPr algn="r" fontAlgn="ctr"/>
                      <a:r>
                        <a:rPr lang="en-US" sz="1200">
                          <a:effectLst/>
                        </a:rPr>
                        <a:t>U79</a:t>
                      </a:r>
                    </a:p>
                  </a:txBody>
                  <a:tcPr anchor="ctr"/>
                </a:tc>
                <a:tc>
                  <a:txBody>
                    <a:bodyPr/>
                    <a:lstStyle/>
                    <a:p>
                      <a:pPr algn="r" fontAlgn="ctr"/>
                      <a:r>
                        <a:rPr lang="en-US" sz="1200">
                          <a:effectLst/>
                        </a:rPr>
                        <a:t>NaN</a:t>
                      </a:r>
                    </a:p>
                  </a:txBody>
                  <a:tcPr anchor="ctr"/>
                </a:tc>
                <a:tc>
                  <a:txBody>
                    <a:bodyPr/>
                    <a:lstStyle/>
                    <a:p>
                      <a:pPr algn="r" fontAlgn="ctr"/>
                      <a:r>
                        <a:rPr lang="en-US" sz="1200">
                          <a:effectLst/>
                        </a:rPr>
                        <a:t>0.291667</a:t>
                      </a:r>
                    </a:p>
                  </a:txBody>
                  <a:tcPr anchor="ctr"/>
                </a:tc>
                <a:tc>
                  <a:txBody>
                    <a:bodyPr/>
                    <a:lstStyle/>
                    <a:p>
                      <a:pPr algn="r" fontAlgn="ctr"/>
                      <a:r>
                        <a:rPr lang="en-US" sz="1200" b="1">
                          <a:effectLst/>
                        </a:rPr>
                        <a:t>0.375000</a:t>
                      </a:r>
                    </a:p>
                  </a:txBody>
                  <a:tcPr anchor="ctr"/>
                </a:tc>
                <a:tc>
                  <a:txBody>
                    <a:bodyPr/>
                    <a:lstStyle/>
                    <a:p>
                      <a:pPr algn="r" fontAlgn="ctr"/>
                      <a:r>
                        <a:rPr lang="en-US" sz="1200">
                          <a:effectLst/>
                        </a:rPr>
                        <a:t>0.625000</a:t>
                      </a:r>
                    </a:p>
                  </a:txBody>
                  <a:tcPr anchor="ctr"/>
                </a:tc>
                <a:tc>
                  <a:txBody>
                    <a:bodyPr/>
                    <a:lstStyle/>
                    <a:p>
                      <a:pPr algn="r" fontAlgn="ctr"/>
                      <a:r>
                        <a:rPr lang="en-US" sz="1200">
                          <a:effectLst/>
                        </a:rPr>
                        <a:t>0.541667</a:t>
                      </a:r>
                    </a:p>
                  </a:txBody>
                  <a:tcPr anchor="ctr"/>
                </a:tc>
                <a:extLst>
                  <a:ext uri="{0D108BD9-81ED-4DB2-BD59-A6C34878D82A}">
                    <a16:rowId xmlns:a16="http://schemas.microsoft.com/office/drawing/2014/main" val="1070896935"/>
                  </a:ext>
                </a:extLst>
              </a:tr>
              <a:tr h="398460">
                <a:tc>
                  <a:txBody>
                    <a:bodyPr/>
                    <a:lstStyle/>
                    <a:p>
                      <a:pPr algn="r" fontAlgn="ctr"/>
                      <a:r>
                        <a:rPr lang="en-US" sz="1200">
                          <a:effectLst/>
                        </a:rPr>
                        <a:t>U123</a:t>
                      </a:r>
                    </a:p>
                  </a:txBody>
                  <a:tcPr anchor="ctr"/>
                </a:tc>
                <a:tc>
                  <a:txBody>
                    <a:bodyPr/>
                    <a:lstStyle/>
                    <a:p>
                      <a:pPr algn="r" fontAlgn="ctr"/>
                      <a:r>
                        <a:rPr lang="en-US" sz="1200">
                          <a:effectLst/>
                        </a:rPr>
                        <a:t>NaN</a:t>
                      </a:r>
                    </a:p>
                  </a:txBody>
                  <a:tcPr anchor="ctr"/>
                </a:tc>
                <a:tc>
                  <a:txBody>
                    <a:bodyPr/>
                    <a:lstStyle/>
                    <a:p>
                      <a:pPr algn="r" fontAlgn="ctr"/>
                      <a:r>
                        <a:rPr lang="en-US" sz="1200">
                          <a:effectLst/>
                        </a:rPr>
                        <a:t>NaN</a:t>
                      </a:r>
                    </a:p>
                  </a:txBody>
                  <a:tcPr anchor="ctr"/>
                </a:tc>
                <a:tc>
                  <a:txBody>
                    <a:bodyPr/>
                    <a:lstStyle/>
                    <a:p>
                      <a:pPr algn="r" fontAlgn="ctr"/>
                      <a:r>
                        <a:rPr lang="en-US" sz="1200" b="1">
                          <a:effectLst/>
                        </a:rPr>
                        <a:t>0.931034</a:t>
                      </a:r>
                    </a:p>
                  </a:txBody>
                  <a:tcPr anchor="ctr"/>
                </a:tc>
                <a:tc>
                  <a:txBody>
                    <a:bodyPr/>
                    <a:lstStyle/>
                    <a:p>
                      <a:pPr algn="r" fontAlgn="ctr"/>
                      <a:r>
                        <a:rPr lang="en-US" sz="1200">
                          <a:effectLst/>
                        </a:rPr>
                        <a:t>0.379310</a:t>
                      </a:r>
                    </a:p>
                  </a:txBody>
                  <a:tcPr anchor="ctr"/>
                </a:tc>
                <a:tc>
                  <a:txBody>
                    <a:bodyPr/>
                    <a:lstStyle/>
                    <a:p>
                      <a:pPr algn="r" fontAlgn="ctr"/>
                      <a:r>
                        <a:rPr lang="en-US" sz="1200">
                          <a:effectLst/>
                        </a:rPr>
                        <a:t>0.206897</a:t>
                      </a:r>
                    </a:p>
                  </a:txBody>
                  <a:tcPr anchor="ctr"/>
                </a:tc>
                <a:extLst>
                  <a:ext uri="{0D108BD9-81ED-4DB2-BD59-A6C34878D82A}">
                    <a16:rowId xmlns:a16="http://schemas.microsoft.com/office/drawing/2014/main" val="3629524504"/>
                  </a:ext>
                </a:extLst>
              </a:tr>
            </a:tbl>
          </a:graphicData>
        </a:graphic>
      </p:graphicFrame>
      <p:sp>
        <p:nvSpPr>
          <p:cNvPr id="6" name="TextBox 5">
            <a:extLst>
              <a:ext uri="{FF2B5EF4-FFF2-40B4-BE49-F238E27FC236}">
                <a16:creationId xmlns:a16="http://schemas.microsoft.com/office/drawing/2014/main" id="{A23E6DC0-FBD0-4BCD-95C2-423D3867C8EB}"/>
              </a:ext>
            </a:extLst>
          </p:cNvPr>
          <p:cNvSpPr txBox="1"/>
          <p:nvPr/>
        </p:nvSpPr>
        <p:spPr>
          <a:xfrm rot="16200000">
            <a:off x="-267795" y="3757257"/>
            <a:ext cx="1274708" cy="369332"/>
          </a:xfrm>
          <a:prstGeom prst="rect">
            <a:avLst/>
          </a:prstGeom>
          <a:noFill/>
        </p:spPr>
        <p:txBody>
          <a:bodyPr wrap="none" rtlCol="0">
            <a:spAutoFit/>
          </a:bodyPr>
          <a:lstStyle/>
          <a:p>
            <a:r>
              <a:rPr lang="en-US"/>
              <a:t>Relevance</a:t>
            </a:r>
          </a:p>
        </p:txBody>
      </p:sp>
      <p:graphicFrame>
        <p:nvGraphicFramePr>
          <p:cNvPr id="7" name="Table 6">
            <a:extLst>
              <a:ext uri="{FF2B5EF4-FFF2-40B4-BE49-F238E27FC236}">
                <a16:creationId xmlns:a16="http://schemas.microsoft.com/office/drawing/2014/main" id="{A9A227D2-B07B-44E8-819E-7B3B349B3E38}"/>
              </a:ext>
            </a:extLst>
          </p:cNvPr>
          <p:cNvGraphicFramePr>
            <a:graphicFrameLocks noGrp="1"/>
          </p:cNvGraphicFramePr>
          <p:nvPr>
            <p:extLst>
              <p:ext uri="{D42A27DB-BD31-4B8C-83A1-F6EECF244321}">
                <p14:modId xmlns:p14="http://schemas.microsoft.com/office/powerpoint/2010/main" val="1663903700"/>
              </p:ext>
            </p:extLst>
          </p:nvPr>
        </p:nvGraphicFramePr>
        <p:xfrm>
          <a:off x="4043786" y="4579277"/>
          <a:ext cx="5060832" cy="2097792"/>
        </p:xfrm>
        <a:graphic>
          <a:graphicData uri="http://schemas.openxmlformats.org/drawingml/2006/table">
            <a:tbl>
              <a:tblPr>
                <a:tableStyleId>{5940675A-B579-460E-94D1-54222C63F5DA}</a:tableStyleId>
              </a:tblPr>
              <a:tblGrid>
                <a:gridCol w="843472">
                  <a:extLst>
                    <a:ext uri="{9D8B030D-6E8A-4147-A177-3AD203B41FA5}">
                      <a16:colId xmlns:a16="http://schemas.microsoft.com/office/drawing/2014/main" val="4050619427"/>
                    </a:ext>
                  </a:extLst>
                </a:gridCol>
                <a:gridCol w="764862">
                  <a:extLst>
                    <a:ext uri="{9D8B030D-6E8A-4147-A177-3AD203B41FA5}">
                      <a16:colId xmlns:a16="http://schemas.microsoft.com/office/drawing/2014/main" val="220513449"/>
                    </a:ext>
                  </a:extLst>
                </a:gridCol>
                <a:gridCol w="922082">
                  <a:extLst>
                    <a:ext uri="{9D8B030D-6E8A-4147-A177-3AD203B41FA5}">
                      <a16:colId xmlns:a16="http://schemas.microsoft.com/office/drawing/2014/main" val="2722035591"/>
                    </a:ext>
                  </a:extLst>
                </a:gridCol>
                <a:gridCol w="843472">
                  <a:extLst>
                    <a:ext uri="{9D8B030D-6E8A-4147-A177-3AD203B41FA5}">
                      <a16:colId xmlns:a16="http://schemas.microsoft.com/office/drawing/2014/main" val="1749758004"/>
                    </a:ext>
                  </a:extLst>
                </a:gridCol>
                <a:gridCol w="843472">
                  <a:extLst>
                    <a:ext uri="{9D8B030D-6E8A-4147-A177-3AD203B41FA5}">
                      <a16:colId xmlns:a16="http://schemas.microsoft.com/office/drawing/2014/main" val="3905271485"/>
                    </a:ext>
                  </a:extLst>
                </a:gridCol>
                <a:gridCol w="843472">
                  <a:extLst>
                    <a:ext uri="{9D8B030D-6E8A-4147-A177-3AD203B41FA5}">
                      <a16:colId xmlns:a16="http://schemas.microsoft.com/office/drawing/2014/main" val="2060424994"/>
                    </a:ext>
                  </a:extLst>
                </a:gridCol>
              </a:tblGrid>
              <a:tr h="349632">
                <a:tc>
                  <a:txBody>
                    <a:bodyPr/>
                    <a:lstStyle/>
                    <a:p>
                      <a:pPr algn="r" fontAlgn="ctr"/>
                      <a:r>
                        <a:rPr lang="en-US" sz="1200" b="1">
                          <a:effectLst/>
                        </a:rPr>
                        <a:t>actor</a:t>
                      </a:r>
                    </a:p>
                  </a:txBody>
                  <a:tcPr anchor="ctr">
                    <a:solidFill>
                      <a:schemeClr val="bg1"/>
                    </a:solidFill>
                  </a:tcPr>
                </a:tc>
                <a:tc>
                  <a:txBody>
                    <a:bodyPr/>
                    <a:lstStyle/>
                    <a:p>
                      <a:pPr algn="r" fontAlgn="ctr"/>
                      <a:r>
                        <a:rPr lang="en-US" sz="1200" b="1">
                          <a:effectLst/>
                        </a:rPr>
                        <a:t>lunch</a:t>
                      </a:r>
                    </a:p>
                  </a:txBody>
                  <a:tcPr anchor="ctr">
                    <a:solidFill>
                      <a:schemeClr val="bg1"/>
                    </a:solidFill>
                  </a:tcPr>
                </a:tc>
                <a:tc>
                  <a:txBody>
                    <a:bodyPr/>
                    <a:lstStyle/>
                    <a:p>
                      <a:pPr algn="r" fontAlgn="ctr"/>
                      <a:r>
                        <a:rPr lang="en-US" sz="1200" b="1" err="1">
                          <a:effectLst/>
                        </a:rPr>
                        <a:t>facebook</a:t>
                      </a:r>
                      <a:endParaRPr lang="en-US" sz="1200" b="1">
                        <a:effectLst/>
                      </a:endParaRPr>
                    </a:p>
                  </a:txBody>
                  <a:tcPr anchor="ctr">
                    <a:solidFill>
                      <a:schemeClr val="bg1"/>
                    </a:solidFill>
                  </a:tcPr>
                </a:tc>
                <a:tc>
                  <a:txBody>
                    <a:bodyPr/>
                    <a:lstStyle/>
                    <a:p>
                      <a:pPr algn="r" fontAlgn="ctr"/>
                      <a:r>
                        <a:rPr lang="en-US" sz="1200" b="1">
                          <a:effectLst/>
                        </a:rPr>
                        <a:t>coauthor</a:t>
                      </a:r>
                    </a:p>
                  </a:txBody>
                  <a:tcPr anchor="ctr">
                    <a:solidFill>
                      <a:schemeClr val="bg1"/>
                    </a:solidFill>
                  </a:tcPr>
                </a:tc>
                <a:tc>
                  <a:txBody>
                    <a:bodyPr/>
                    <a:lstStyle/>
                    <a:p>
                      <a:pPr algn="r" fontAlgn="ctr"/>
                      <a:r>
                        <a:rPr lang="en-US" sz="1200" b="1">
                          <a:effectLst/>
                        </a:rPr>
                        <a:t>leisure</a:t>
                      </a:r>
                    </a:p>
                  </a:txBody>
                  <a:tcPr anchor="ctr">
                    <a:solidFill>
                      <a:schemeClr val="bg1"/>
                    </a:solidFill>
                  </a:tcPr>
                </a:tc>
                <a:tc>
                  <a:txBody>
                    <a:bodyPr/>
                    <a:lstStyle/>
                    <a:p>
                      <a:pPr algn="r" fontAlgn="ctr"/>
                      <a:r>
                        <a:rPr lang="en-US" sz="1200" b="1">
                          <a:effectLst/>
                        </a:rPr>
                        <a:t>work</a:t>
                      </a:r>
                    </a:p>
                  </a:txBody>
                  <a:tcPr anchor="ctr">
                    <a:solidFill>
                      <a:schemeClr val="bg1"/>
                    </a:solidFill>
                  </a:tcPr>
                </a:tc>
                <a:extLst>
                  <a:ext uri="{0D108BD9-81ED-4DB2-BD59-A6C34878D82A}">
                    <a16:rowId xmlns:a16="http://schemas.microsoft.com/office/drawing/2014/main" val="560483875"/>
                  </a:ext>
                </a:extLst>
              </a:tr>
              <a:tr h="349632">
                <a:tc>
                  <a:txBody>
                    <a:bodyPr/>
                    <a:lstStyle/>
                    <a:p>
                      <a:pPr algn="r" fontAlgn="ctr"/>
                      <a:r>
                        <a:rPr lang="en-US" sz="1200">
                          <a:effectLst/>
                        </a:rPr>
                        <a:t>U4</a:t>
                      </a:r>
                    </a:p>
                  </a:txBody>
                  <a:tcPr anchor="ctr">
                    <a:solidFill>
                      <a:schemeClr val="bg1"/>
                    </a:solidFill>
                  </a:tcPr>
                </a:tc>
                <a:tc>
                  <a:txBody>
                    <a:bodyPr/>
                    <a:lstStyle/>
                    <a:p>
                      <a:pPr algn="r" fontAlgn="ctr"/>
                      <a:r>
                        <a:rPr lang="en-US" sz="1200">
                          <a:effectLst/>
                        </a:rPr>
                        <a:t>0.000</a:t>
                      </a:r>
                    </a:p>
                  </a:txBody>
                  <a:tcPr anchor="ctr">
                    <a:solidFill>
                      <a:schemeClr val="bg1"/>
                    </a:solidFill>
                  </a:tcPr>
                </a:tc>
                <a:tc>
                  <a:txBody>
                    <a:bodyPr/>
                    <a:lstStyle/>
                    <a:p>
                      <a:pPr algn="r" fontAlgn="ctr"/>
                      <a:r>
                        <a:rPr lang="en-US" sz="1200" b="1">
                          <a:effectLst/>
                        </a:rPr>
                        <a:t>0.192308</a:t>
                      </a:r>
                    </a:p>
                  </a:txBody>
                  <a:tcPr anchor="ctr">
                    <a:solidFill>
                      <a:schemeClr val="bg1"/>
                    </a:solidFill>
                  </a:tcPr>
                </a:tc>
                <a:tc>
                  <a:txBody>
                    <a:bodyPr/>
                    <a:lstStyle/>
                    <a:p>
                      <a:pPr algn="r" fontAlgn="ctr"/>
                      <a:r>
                        <a:rPr lang="en-US" sz="1200">
                          <a:effectLst/>
                        </a:rPr>
                        <a:t>NaN</a:t>
                      </a:r>
                    </a:p>
                  </a:txBody>
                  <a:tcPr anchor="ctr">
                    <a:solidFill>
                      <a:schemeClr val="bg1"/>
                    </a:solidFill>
                  </a:tcPr>
                </a:tc>
                <a:tc>
                  <a:txBody>
                    <a:bodyPr/>
                    <a:lstStyle/>
                    <a:p>
                      <a:pPr algn="r" fontAlgn="ctr"/>
                      <a:r>
                        <a:rPr lang="en-US" sz="1200">
                          <a:effectLst/>
                        </a:rPr>
                        <a:t>0.000000</a:t>
                      </a:r>
                    </a:p>
                  </a:txBody>
                  <a:tcPr anchor="ctr">
                    <a:solidFill>
                      <a:schemeClr val="bg1"/>
                    </a:solidFill>
                  </a:tcPr>
                </a:tc>
                <a:tc>
                  <a:txBody>
                    <a:bodyPr/>
                    <a:lstStyle/>
                    <a:p>
                      <a:pPr algn="r" fontAlgn="ctr"/>
                      <a:r>
                        <a:rPr lang="en-US" sz="1200">
                          <a:effectLst/>
                        </a:rPr>
                        <a:t>0.153846</a:t>
                      </a:r>
                    </a:p>
                  </a:txBody>
                  <a:tcPr anchor="ctr">
                    <a:solidFill>
                      <a:schemeClr val="bg1"/>
                    </a:solidFill>
                  </a:tcPr>
                </a:tc>
                <a:extLst>
                  <a:ext uri="{0D108BD9-81ED-4DB2-BD59-A6C34878D82A}">
                    <a16:rowId xmlns:a16="http://schemas.microsoft.com/office/drawing/2014/main" val="3592025174"/>
                  </a:ext>
                </a:extLst>
              </a:tr>
              <a:tr h="349632">
                <a:tc>
                  <a:txBody>
                    <a:bodyPr/>
                    <a:lstStyle/>
                    <a:p>
                      <a:pPr algn="r" fontAlgn="ctr"/>
                      <a:r>
                        <a:rPr lang="en-US" sz="1200">
                          <a:effectLst/>
                        </a:rPr>
                        <a:t>U67</a:t>
                      </a:r>
                    </a:p>
                  </a:txBody>
                  <a:tcPr anchor="ctr">
                    <a:solidFill>
                      <a:schemeClr val="bg1"/>
                    </a:solidFill>
                  </a:tcPr>
                </a:tc>
                <a:tc>
                  <a:txBody>
                    <a:bodyPr/>
                    <a:lstStyle/>
                    <a:p>
                      <a:pPr algn="r" fontAlgn="ctr"/>
                      <a:r>
                        <a:rPr lang="en-US" sz="1200">
                          <a:effectLst/>
                        </a:rPr>
                        <a:t>0.000</a:t>
                      </a:r>
                    </a:p>
                  </a:txBody>
                  <a:tcPr anchor="ctr">
                    <a:solidFill>
                      <a:schemeClr val="bg1"/>
                    </a:solidFill>
                  </a:tcPr>
                </a:tc>
                <a:tc>
                  <a:txBody>
                    <a:bodyPr/>
                    <a:lstStyle/>
                    <a:p>
                      <a:pPr algn="r" fontAlgn="ctr"/>
                      <a:r>
                        <a:rPr lang="en-US" sz="1200" b="1">
                          <a:effectLst/>
                        </a:rPr>
                        <a:t>0.130435</a:t>
                      </a:r>
                    </a:p>
                  </a:txBody>
                  <a:tcPr anchor="ctr">
                    <a:solidFill>
                      <a:schemeClr val="bg1"/>
                    </a:solidFill>
                  </a:tcPr>
                </a:tc>
                <a:tc>
                  <a:txBody>
                    <a:bodyPr/>
                    <a:lstStyle/>
                    <a:p>
                      <a:pPr algn="r" fontAlgn="ctr"/>
                      <a:r>
                        <a:rPr lang="en-US" sz="1200">
                          <a:effectLst/>
                        </a:rPr>
                        <a:t>NaN</a:t>
                      </a:r>
                    </a:p>
                  </a:txBody>
                  <a:tcPr anchor="ctr">
                    <a:solidFill>
                      <a:schemeClr val="bg1"/>
                    </a:solidFill>
                  </a:tcPr>
                </a:tc>
                <a:tc>
                  <a:txBody>
                    <a:bodyPr/>
                    <a:lstStyle/>
                    <a:p>
                      <a:pPr algn="r" fontAlgn="ctr"/>
                      <a:r>
                        <a:rPr lang="en-US" sz="1200">
                          <a:effectLst/>
                        </a:rPr>
                        <a:t>0.000000</a:t>
                      </a:r>
                    </a:p>
                  </a:txBody>
                  <a:tcPr anchor="ctr">
                    <a:solidFill>
                      <a:schemeClr val="bg1"/>
                    </a:solidFill>
                  </a:tcPr>
                </a:tc>
                <a:tc>
                  <a:txBody>
                    <a:bodyPr/>
                    <a:lstStyle/>
                    <a:p>
                      <a:pPr algn="r" fontAlgn="ctr"/>
                      <a:r>
                        <a:rPr lang="en-US" sz="1200">
                          <a:effectLst/>
                        </a:rPr>
                        <a:t>0.217391</a:t>
                      </a:r>
                    </a:p>
                  </a:txBody>
                  <a:tcPr anchor="ctr">
                    <a:solidFill>
                      <a:schemeClr val="bg1"/>
                    </a:solidFill>
                  </a:tcPr>
                </a:tc>
                <a:extLst>
                  <a:ext uri="{0D108BD9-81ED-4DB2-BD59-A6C34878D82A}">
                    <a16:rowId xmlns:a16="http://schemas.microsoft.com/office/drawing/2014/main" val="2402663168"/>
                  </a:ext>
                </a:extLst>
              </a:tr>
              <a:tr h="349632">
                <a:tc>
                  <a:txBody>
                    <a:bodyPr/>
                    <a:lstStyle/>
                    <a:p>
                      <a:pPr algn="r" fontAlgn="ctr"/>
                      <a:r>
                        <a:rPr lang="en-US" sz="1200">
                          <a:effectLst/>
                        </a:rPr>
                        <a:t>U91</a:t>
                      </a:r>
                    </a:p>
                  </a:txBody>
                  <a:tcPr anchor="ctr">
                    <a:solidFill>
                      <a:schemeClr val="bg1"/>
                    </a:solidFill>
                  </a:tcPr>
                </a:tc>
                <a:tc>
                  <a:txBody>
                    <a:bodyPr/>
                    <a:lstStyle/>
                    <a:p>
                      <a:pPr algn="r" fontAlgn="ctr"/>
                      <a:r>
                        <a:rPr lang="en-US" sz="1200">
                          <a:effectLst/>
                        </a:rPr>
                        <a:t>0.000</a:t>
                      </a:r>
                    </a:p>
                  </a:txBody>
                  <a:tcPr anchor="ctr">
                    <a:solidFill>
                      <a:schemeClr val="bg1"/>
                    </a:solidFill>
                  </a:tcPr>
                </a:tc>
                <a:tc>
                  <a:txBody>
                    <a:bodyPr/>
                    <a:lstStyle/>
                    <a:p>
                      <a:pPr algn="r" fontAlgn="ctr"/>
                      <a:r>
                        <a:rPr lang="en-US" sz="1200" b="1">
                          <a:effectLst/>
                        </a:rPr>
                        <a:t>0.318182</a:t>
                      </a:r>
                    </a:p>
                  </a:txBody>
                  <a:tcPr anchor="ctr">
                    <a:solidFill>
                      <a:schemeClr val="bg1"/>
                    </a:solidFill>
                  </a:tcPr>
                </a:tc>
                <a:tc>
                  <a:txBody>
                    <a:bodyPr/>
                    <a:lstStyle/>
                    <a:p>
                      <a:pPr algn="r" fontAlgn="ctr"/>
                      <a:r>
                        <a:rPr lang="en-US" sz="1200">
                          <a:effectLst/>
                        </a:rPr>
                        <a:t>0.0</a:t>
                      </a:r>
                    </a:p>
                  </a:txBody>
                  <a:tcPr anchor="ctr">
                    <a:solidFill>
                      <a:schemeClr val="bg1"/>
                    </a:solidFill>
                  </a:tcPr>
                </a:tc>
                <a:tc>
                  <a:txBody>
                    <a:bodyPr/>
                    <a:lstStyle/>
                    <a:p>
                      <a:pPr algn="r" fontAlgn="ctr"/>
                      <a:r>
                        <a:rPr lang="en-US" sz="1200">
                          <a:effectLst/>
                        </a:rPr>
                        <a:t>0.181818</a:t>
                      </a:r>
                    </a:p>
                  </a:txBody>
                  <a:tcPr anchor="ctr">
                    <a:solidFill>
                      <a:schemeClr val="bg1"/>
                    </a:solidFill>
                  </a:tcPr>
                </a:tc>
                <a:tc>
                  <a:txBody>
                    <a:bodyPr/>
                    <a:lstStyle/>
                    <a:p>
                      <a:pPr algn="r" fontAlgn="ctr"/>
                      <a:r>
                        <a:rPr lang="en-US" sz="1200">
                          <a:effectLst/>
                        </a:rPr>
                        <a:t>0.000000</a:t>
                      </a:r>
                    </a:p>
                  </a:txBody>
                  <a:tcPr anchor="ctr">
                    <a:solidFill>
                      <a:schemeClr val="bg1"/>
                    </a:solidFill>
                  </a:tcPr>
                </a:tc>
                <a:extLst>
                  <a:ext uri="{0D108BD9-81ED-4DB2-BD59-A6C34878D82A}">
                    <a16:rowId xmlns:a16="http://schemas.microsoft.com/office/drawing/2014/main" val="3474400657"/>
                  </a:ext>
                </a:extLst>
              </a:tr>
              <a:tr h="349632">
                <a:tc>
                  <a:txBody>
                    <a:bodyPr/>
                    <a:lstStyle/>
                    <a:p>
                      <a:pPr algn="r" fontAlgn="ctr"/>
                      <a:r>
                        <a:rPr lang="en-US" sz="1200">
                          <a:effectLst/>
                        </a:rPr>
                        <a:t>U79</a:t>
                      </a:r>
                    </a:p>
                  </a:txBody>
                  <a:tcPr anchor="ctr">
                    <a:solidFill>
                      <a:schemeClr val="bg1"/>
                    </a:solidFill>
                  </a:tcPr>
                </a:tc>
                <a:tc>
                  <a:txBody>
                    <a:bodyPr/>
                    <a:lstStyle/>
                    <a:p>
                      <a:pPr algn="r" fontAlgn="ctr"/>
                      <a:r>
                        <a:rPr lang="en-US" sz="1200">
                          <a:effectLst/>
                        </a:rPr>
                        <a:t>0.125</a:t>
                      </a:r>
                    </a:p>
                  </a:txBody>
                  <a:tcPr anchor="ctr">
                    <a:solidFill>
                      <a:schemeClr val="bg1"/>
                    </a:solidFill>
                  </a:tcPr>
                </a:tc>
                <a:tc>
                  <a:txBody>
                    <a:bodyPr/>
                    <a:lstStyle/>
                    <a:p>
                      <a:pPr algn="r" fontAlgn="ctr"/>
                      <a:r>
                        <a:rPr lang="en-US" sz="1200" b="1">
                          <a:effectLst/>
                        </a:rPr>
                        <a:t>0.166667</a:t>
                      </a:r>
                    </a:p>
                  </a:txBody>
                  <a:tcPr anchor="ctr">
                    <a:solidFill>
                      <a:schemeClr val="bg1"/>
                    </a:solidFill>
                  </a:tcPr>
                </a:tc>
                <a:tc>
                  <a:txBody>
                    <a:bodyPr/>
                    <a:lstStyle/>
                    <a:p>
                      <a:pPr algn="r" fontAlgn="ctr"/>
                      <a:r>
                        <a:rPr lang="en-US" sz="1200">
                          <a:effectLst/>
                        </a:rPr>
                        <a:t>NaN</a:t>
                      </a:r>
                    </a:p>
                  </a:txBody>
                  <a:tcPr anchor="ctr">
                    <a:solidFill>
                      <a:schemeClr val="bg1"/>
                    </a:solidFill>
                  </a:tcPr>
                </a:tc>
                <a:tc>
                  <a:txBody>
                    <a:bodyPr/>
                    <a:lstStyle/>
                    <a:p>
                      <a:pPr algn="r" fontAlgn="ctr"/>
                      <a:r>
                        <a:rPr lang="en-US" sz="1200">
                          <a:effectLst/>
                        </a:rPr>
                        <a:t>0.041667</a:t>
                      </a:r>
                    </a:p>
                  </a:txBody>
                  <a:tcPr anchor="ctr">
                    <a:solidFill>
                      <a:schemeClr val="bg1"/>
                    </a:solidFill>
                  </a:tcPr>
                </a:tc>
                <a:tc>
                  <a:txBody>
                    <a:bodyPr/>
                    <a:lstStyle/>
                    <a:p>
                      <a:pPr algn="r" fontAlgn="ctr"/>
                      <a:r>
                        <a:rPr lang="en-US" sz="1200">
                          <a:effectLst/>
                        </a:rPr>
                        <a:t>0.083333</a:t>
                      </a:r>
                    </a:p>
                  </a:txBody>
                  <a:tcPr anchor="ctr">
                    <a:solidFill>
                      <a:schemeClr val="bg1"/>
                    </a:solidFill>
                  </a:tcPr>
                </a:tc>
                <a:extLst>
                  <a:ext uri="{0D108BD9-81ED-4DB2-BD59-A6C34878D82A}">
                    <a16:rowId xmlns:a16="http://schemas.microsoft.com/office/drawing/2014/main" val="542248700"/>
                  </a:ext>
                </a:extLst>
              </a:tr>
              <a:tr h="349632">
                <a:tc>
                  <a:txBody>
                    <a:bodyPr/>
                    <a:lstStyle/>
                    <a:p>
                      <a:pPr algn="r" fontAlgn="ctr"/>
                      <a:r>
                        <a:rPr lang="en-US" sz="1200">
                          <a:effectLst/>
                        </a:rPr>
                        <a:t>U123</a:t>
                      </a:r>
                    </a:p>
                  </a:txBody>
                  <a:tcPr anchor="ctr">
                    <a:solidFill>
                      <a:schemeClr val="bg1"/>
                    </a:solidFill>
                  </a:tcPr>
                </a:tc>
                <a:tc>
                  <a:txBody>
                    <a:bodyPr/>
                    <a:lstStyle/>
                    <a:p>
                      <a:pPr algn="r" fontAlgn="ctr"/>
                      <a:r>
                        <a:rPr lang="en-US" sz="1200">
                          <a:effectLst/>
                        </a:rPr>
                        <a:t>0.000</a:t>
                      </a:r>
                    </a:p>
                  </a:txBody>
                  <a:tcPr anchor="ctr">
                    <a:solidFill>
                      <a:schemeClr val="bg1"/>
                    </a:solidFill>
                  </a:tcPr>
                </a:tc>
                <a:tc>
                  <a:txBody>
                    <a:bodyPr/>
                    <a:lstStyle/>
                    <a:p>
                      <a:pPr algn="r" fontAlgn="ctr"/>
                      <a:r>
                        <a:rPr lang="en-US" sz="1200">
                          <a:effectLst/>
                        </a:rPr>
                        <a:t>0.068966</a:t>
                      </a:r>
                    </a:p>
                  </a:txBody>
                  <a:tcPr anchor="ctr">
                    <a:solidFill>
                      <a:schemeClr val="bg1"/>
                    </a:solidFill>
                  </a:tcPr>
                </a:tc>
                <a:tc>
                  <a:txBody>
                    <a:bodyPr/>
                    <a:lstStyle/>
                    <a:p>
                      <a:pPr algn="r" fontAlgn="ctr"/>
                      <a:r>
                        <a:rPr lang="en-US" sz="1200" err="1">
                          <a:effectLst/>
                        </a:rPr>
                        <a:t>NaN</a:t>
                      </a:r>
                      <a:endParaRPr lang="en-US" sz="1200">
                        <a:effectLst/>
                      </a:endParaRPr>
                    </a:p>
                  </a:txBody>
                  <a:tcPr anchor="ctr">
                    <a:solidFill>
                      <a:schemeClr val="bg1"/>
                    </a:solidFill>
                  </a:tcPr>
                </a:tc>
                <a:tc>
                  <a:txBody>
                    <a:bodyPr/>
                    <a:lstStyle/>
                    <a:p>
                      <a:pPr algn="r" fontAlgn="ctr"/>
                      <a:r>
                        <a:rPr lang="en-US" sz="1200">
                          <a:effectLst/>
                        </a:rPr>
                        <a:t>NaN</a:t>
                      </a:r>
                    </a:p>
                  </a:txBody>
                  <a:tcPr anchor="ctr">
                    <a:solidFill>
                      <a:schemeClr val="bg1"/>
                    </a:solidFill>
                  </a:tcPr>
                </a:tc>
                <a:tc>
                  <a:txBody>
                    <a:bodyPr/>
                    <a:lstStyle/>
                    <a:p>
                      <a:pPr algn="r" fontAlgn="ctr"/>
                      <a:r>
                        <a:rPr lang="en-US" sz="1200" b="1">
                          <a:effectLst/>
                        </a:rPr>
                        <a:t>0.517241</a:t>
                      </a:r>
                    </a:p>
                  </a:txBody>
                  <a:tcPr anchor="ctr">
                    <a:solidFill>
                      <a:schemeClr val="bg1"/>
                    </a:solidFill>
                  </a:tcPr>
                </a:tc>
                <a:extLst>
                  <a:ext uri="{0D108BD9-81ED-4DB2-BD59-A6C34878D82A}">
                    <a16:rowId xmlns:a16="http://schemas.microsoft.com/office/drawing/2014/main" val="1198713224"/>
                  </a:ext>
                </a:extLst>
              </a:tr>
            </a:tbl>
          </a:graphicData>
        </a:graphic>
      </p:graphicFrame>
      <p:sp>
        <p:nvSpPr>
          <p:cNvPr id="8" name="TextBox 7">
            <a:extLst>
              <a:ext uri="{FF2B5EF4-FFF2-40B4-BE49-F238E27FC236}">
                <a16:creationId xmlns:a16="http://schemas.microsoft.com/office/drawing/2014/main" id="{5E276639-D7E3-4460-A7BE-9F546A6A061A}"/>
              </a:ext>
            </a:extLst>
          </p:cNvPr>
          <p:cNvSpPr txBox="1"/>
          <p:nvPr/>
        </p:nvSpPr>
        <p:spPr>
          <a:xfrm rot="16200000">
            <a:off x="3164058" y="5876669"/>
            <a:ext cx="1390124" cy="369332"/>
          </a:xfrm>
          <a:prstGeom prst="rect">
            <a:avLst/>
          </a:prstGeom>
          <a:noFill/>
        </p:spPr>
        <p:txBody>
          <a:bodyPr wrap="none" rtlCol="0">
            <a:spAutoFit/>
          </a:bodyPr>
          <a:lstStyle/>
          <a:p>
            <a:r>
              <a:rPr lang="en-US" err="1"/>
              <a:t>xRelevance</a:t>
            </a:r>
            <a:endParaRPr lang="en-US"/>
          </a:p>
        </p:txBody>
      </p:sp>
    </p:spTree>
    <p:extLst>
      <p:ext uri="{BB962C8B-B14F-4D97-AF65-F5344CB8AC3E}">
        <p14:creationId xmlns:p14="http://schemas.microsoft.com/office/powerpoint/2010/main" val="6986560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communities</a:t>
            </a:r>
          </a:p>
        </p:txBody>
      </p:sp>
      <p:sp>
        <p:nvSpPr>
          <p:cNvPr id="3" name="Text Placeholder 2"/>
          <p:cNvSpPr>
            <a:spLocks noGrp="1"/>
          </p:cNvSpPr>
          <p:nvPr>
            <p:ph type="body" idx="1"/>
          </p:nvPr>
        </p:nvSpPr>
        <p:spPr/>
        <p:txBody>
          <a:bodyPr/>
          <a:lstStyle/>
          <a:p>
            <a:r>
              <a:rPr lang="en-US"/>
              <a:t>Part 4</a:t>
            </a:r>
          </a:p>
        </p:txBody>
      </p:sp>
    </p:spTree>
    <p:extLst>
      <p:ext uri="{BB962C8B-B14F-4D97-AF65-F5344CB8AC3E}">
        <p14:creationId xmlns:p14="http://schemas.microsoft.com/office/powerpoint/2010/main" val="33035925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6C59-C524-4FAD-B118-6611AF4FC36E}"/>
              </a:ext>
            </a:extLst>
          </p:cNvPr>
          <p:cNvSpPr>
            <a:spLocks noGrp="1"/>
          </p:cNvSpPr>
          <p:nvPr>
            <p:ph type="title"/>
          </p:nvPr>
        </p:nvSpPr>
        <p:spPr/>
        <p:txBody>
          <a:bodyPr/>
          <a:lstStyle/>
          <a:p>
            <a:r>
              <a:rPr lang="en-US">
                <a:cs typeface="Arial"/>
              </a:rPr>
              <a:t>Agenda</a:t>
            </a:r>
            <a:endParaRPr lang="en-US"/>
          </a:p>
        </p:txBody>
      </p:sp>
      <p:sp>
        <p:nvSpPr>
          <p:cNvPr id="3" name="Content Placeholder 2">
            <a:extLst>
              <a:ext uri="{FF2B5EF4-FFF2-40B4-BE49-F238E27FC236}">
                <a16:creationId xmlns:a16="http://schemas.microsoft.com/office/drawing/2014/main" id="{4C765636-E672-4EBC-B5AD-8EF48FD0FEC0}"/>
              </a:ext>
            </a:extLst>
          </p:cNvPr>
          <p:cNvSpPr>
            <a:spLocks noGrp="1"/>
          </p:cNvSpPr>
          <p:nvPr>
            <p:ph idx="1"/>
          </p:nvPr>
        </p:nvSpPr>
        <p:spPr/>
        <p:txBody>
          <a:bodyPr/>
          <a:lstStyle/>
          <a:p>
            <a:r>
              <a:rPr lang="en-US">
                <a:cs typeface="Arial"/>
              </a:rPr>
              <a:t>A simple example (generalized Louvain).</a:t>
            </a:r>
          </a:p>
          <a:p>
            <a:r>
              <a:rPr lang="en-US">
                <a:cs typeface="Arial"/>
              </a:rPr>
              <a:t>An overview of the available algorithms.</a:t>
            </a:r>
          </a:p>
          <a:p>
            <a:r>
              <a:rPr lang="en-US">
                <a:cs typeface="Arial"/>
              </a:rPr>
              <a:t>Experiments.</a:t>
            </a:r>
          </a:p>
          <a:p>
            <a:pPr lvl="1"/>
            <a:r>
              <a:rPr lang="en-US">
                <a:cs typeface="Arial"/>
              </a:rPr>
              <a:t>Comparing results of different algorithms.</a:t>
            </a:r>
          </a:p>
          <a:p>
            <a:pPr lvl="1"/>
            <a:r>
              <a:rPr lang="en-US">
                <a:cs typeface="Arial"/>
              </a:rPr>
              <a:t>Testing different parameters.</a:t>
            </a:r>
          </a:p>
          <a:p>
            <a:pPr lvl="1"/>
            <a:endParaRPr lang="en-US">
              <a:cs typeface="Arial"/>
            </a:endParaRPr>
          </a:p>
        </p:txBody>
      </p:sp>
    </p:spTree>
    <p:extLst>
      <p:ext uri="{BB962C8B-B14F-4D97-AF65-F5344CB8AC3E}">
        <p14:creationId xmlns:p14="http://schemas.microsoft.com/office/powerpoint/2010/main" val="26633052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984A5A0-4957-4D91-9B09-C9847C95F69A}"/>
              </a:ext>
            </a:extLst>
          </p:cNvPr>
          <p:cNvSpPr>
            <a:spLocks noGrp="1"/>
          </p:cNvSpPr>
          <p:nvPr>
            <p:ph type="title"/>
          </p:nvPr>
        </p:nvSpPr>
        <p:spPr/>
        <p:txBody>
          <a:bodyPr/>
          <a:lstStyle/>
          <a:p>
            <a:r>
              <a:rPr lang="en-US"/>
              <a:t>A simple example (1)</a:t>
            </a:r>
          </a:p>
        </p:txBody>
      </p:sp>
      <p:sp>
        <p:nvSpPr>
          <p:cNvPr id="8" name="Content Placeholder 7">
            <a:extLst>
              <a:ext uri="{FF2B5EF4-FFF2-40B4-BE49-F238E27FC236}">
                <a16:creationId xmlns:a16="http://schemas.microsoft.com/office/drawing/2014/main" id="{65062462-F82F-4F29-8CA0-299D00FB16CE}"/>
              </a:ext>
            </a:extLst>
          </p:cNvPr>
          <p:cNvSpPr>
            <a:spLocks noGrp="1"/>
          </p:cNvSpPr>
          <p:nvPr>
            <p:ph idx="1"/>
          </p:nvPr>
        </p:nvSpPr>
        <p:spPr>
          <a:xfrm>
            <a:off x="685800" y="1556792"/>
            <a:ext cx="8062664" cy="2088232"/>
          </a:xfrm>
        </p:spPr>
        <p:txBody>
          <a:bodyPr/>
          <a:lstStyle/>
          <a:p>
            <a:pPr marL="0" indent="0" algn="l">
              <a:buNone/>
            </a:pPr>
            <a:r>
              <a:rPr lang="en-US" b="0" i="0">
                <a:effectLst/>
                <a:latin typeface="+mj-lt"/>
              </a:rPr>
              <a:t>The function </a:t>
            </a:r>
            <a:r>
              <a:rPr lang="en-US" b="0" i="0" err="1">
                <a:effectLst/>
                <a:latin typeface="Consolas" panose="020B0609020204030204" pitchFamily="49" charset="0"/>
              </a:rPr>
              <a:t>glouvain</a:t>
            </a:r>
            <a:r>
              <a:rPr lang="en-US" b="0" i="0">
                <a:effectLst/>
                <a:latin typeface="Consolas" panose="020B0609020204030204" pitchFamily="49" charset="0"/>
              </a:rPr>
              <a:t>()</a:t>
            </a:r>
            <a:r>
              <a:rPr lang="en-US" b="0" i="0">
                <a:effectLst/>
                <a:latin typeface="+mj-lt"/>
              </a:rPr>
              <a:t> uses the objective function defined by </a:t>
            </a:r>
            <a:r>
              <a:rPr lang="en-US" b="0" i="0" err="1">
                <a:effectLst/>
                <a:latin typeface="+mj-lt"/>
              </a:rPr>
              <a:t>Mucha</a:t>
            </a:r>
            <a:r>
              <a:rPr lang="en-US" b="0" i="0">
                <a:effectLst/>
                <a:latin typeface="+mj-lt"/>
              </a:rPr>
              <a:t> et al. (2010) to find community structures across layers, where vertices in different layers can belong to the same or a different community despite corresponding to the same actor. </a:t>
            </a:r>
          </a:p>
          <a:p>
            <a:pPr marL="0" indent="0">
              <a:buNone/>
            </a:pPr>
            <a:endParaRPr lang="en-US">
              <a:latin typeface="+mj-lt"/>
            </a:endParaRPr>
          </a:p>
        </p:txBody>
      </p:sp>
      <p:sp>
        <p:nvSpPr>
          <p:cNvPr id="10" name="TextBox 9">
            <a:extLst>
              <a:ext uri="{FF2B5EF4-FFF2-40B4-BE49-F238E27FC236}">
                <a16:creationId xmlns:a16="http://schemas.microsoft.com/office/drawing/2014/main" id="{80DDBA81-A1BC-45C6-9874-0BBB6587E701}"/>
              </a:ext>
            </a:extLst>
          </p:cNvPr>
          <p:cNvSpPr txBox="1"/>
          <p:nvPr/>
        </p:nvSpPr>
        <p:spPr>
          <a:xfrm>
            <a:off x="685800" y="3645024"/>
            <a:ext cx="4598632" cy="646331"/>
          </a:xfrm>
          <a:prstGeom prst="rect">
            <a:avLst/>
          </a:prstGeom>
          <a:noFill/>
        </p:spPr>
        <p:txBody>
          <a:bodyPr wrap="square" lIns="91440" tIns="45720" rIns="91440" bIns="45720" anchor="t">
            <a:spAutoFit/>
          </a:bodyPr>
          <a:lstStyle/>
          <a:p>
            <a:r>
              <a:rPr lang="nl-NL" b="0" err="1">
                <a:solidFill>
                  <a:srgbClr val="0070C0"/>
                </a:solidFill>
                <a:effectLst/>
                <a:latin typeface="Consolas"/>
              </a:rPr>
              <a:t>clust</a:t>
            </a:r>
            <a:r>
              <a:rPr lang="nl-NL" b="0">
                <a:solidFill>
                  <a:srgbClr val="0070C0"/>
                </a:solidFill>
                <a:effectLst/>
                <a:latin typeface="Consolas"/>
              </a:rPr>
              <a:t> = </a:t>
            </a:r>
            <a:r>
              <a:rPr lang="nl-NL" b="0" err="1">
                <a:solidFill>
                  <a:srgbClr val="0070C0"/>
                </a:solidFill>
                <a:effectLst/>
                <a:latin typeface="Consolas"/>
              </a:rPr>
              <a:t>ml.glouvain</a:t>
            </a:r>
            <a:r>
              <a:rPr lang="nl-NL" b="0">
                <a:solidFill>
                  <a:srgbClr val="0070C0"/>
                </a:solidFill>
                <a:effectLst/>
                <a:latin typeface="Consolas"/>
              </a:rPr>
              <a:t>(net)</a:t>
            </a:r>
          </a:p>
          <a:p>
            <a:r>
              <a:rPr lang="nl-NL" b="0" err="1">
                <a:solidFill>
                  <a:srgbClr val="0070C0"/>
                </a:solidFill>
                <a:effectLst/>
                <a:latin typeface="Consolas"/>
              </a:rPr>
              <a:t>df</a:t>
            </a:r>
            <a:r>
              <a:rPr lang="nl-NL" b="0">
                <a:solidFill>
                  <a:srgbClr val="0070C0"/>
                </a:solidFill>
                <a:effectLst/>
                <a:latin typeface="Consolas"/>
              </a:rPr>
              <a:t>(</a:t>
            </a:r>
            <a:r>
              <a:rPr lang="nl-NL" b="0" err="1">
                <a:solidFill>
                  <a:srgbClr val="0070C0"/>
                </a:solidFill>
                <a:effectLst/>
                <a:latin typeface="Consolas"/>
              </a:rPr>
              <a:t>clust</a:t>
            </a:r>
            <a:r>
              <a:rPr lang="nl-NL" b="0">
                <a:solidFill>
                  <a:srgbClr val="0070C0"/>
                </a:solidFill>
                <a:effectLst/>
                <a:latin typeface="Consolas"/>
              </a:rPr>
              <a:t>)</a:t>
            </a:r>
          </a:p>
        </p:txBody>
      </p:sp>
      <p:graphicFrame>
        <p:nvGraphicFramePr>
          <p:cNvPr id="11" name="Table 10">
            <a:extLst>
              <a:ext uri="{FF2B5EF4-FFF2-40B4-BE49-F238E27FC236}">
                <a16:creationId xmlns:a16="http://schemas.microsoft.com/office/drawing/2014/main" id="{669AD8DB-646E-4953-B11A-B2E3AE636079}"/>
              </a:ext>
            </a:extLst>
          </p:cNvPr>
          <p:cNvGraphicFramePr>
            <a:graphicFrameLocks noGrp="1"/>
          </p:cNvGraphicFramePr>
          <p:nvPr>
            <p:extLst>
              <p:ext uri="{D42A27DB-BD31-4B8C-83A1-F6EECF244321}">
                <p14:modId xmlns:p14="http://schemas.microsoft.com/office/powerpoint/2010/main" val="464270106"/>
              </p:ext>
            </p:extLst>
          </p:nvPr>
        </p:nvGraphicFramePr>
        <p:xfrm>
          <a:off x="4329868" y="3838485"/>
          <a:ext cx="4032923" cy="2367892"/>
        </p:xfrm>
        <a:graphic>
          <a:graphicData uri="http://schemas.openxmlformats.org/drawingml/2006/table">
            <a:tbl>
              <a:tblPr>
                <a:tableStyleId>{5940675A-B579-460E-94D1-54222C63F5DA}</a:tableStyleId>
              </a:tblPr>
              <a:tblGrid>
                <a:gridCol w="712149">
                  <a:extLst>
                    <a:ext uri="{9D8B030D-6E8A-4147-A177-3AD203B41FA5}">
                      <a16:colId xmlns:a16="http://schemas.microsoft.com/office/drawing/2014/main" val="2108808853"/>
                    </a:ext>
                  </a:extLst>
                </a:gridCol>
                <a:gridCol w="1406764">
                  <a:extLst>
                    <a:ext uri="{9D8B030D-6E8A-4147-A177-3AD203B41FA5}">
                      <a16:colId xmlns:a16="http://schemas.microsoft.com/office/drawing/2014/main" val="1283677014"/>
                    </a:ext>
                  </a:extLst>
                </a:gridCol>
                <a:gridCol w="957005">
                  <a:extLst>
                    <a:ext uri="{9D8B030D-6E8A-4147-A177-3AD203B41FA5}">
                      <a16:colId xmlns:a16="http://schemas.microsoft.com/office/drawing/2014/main" val="4095945938"/>
                    </a:ext>
                  </a:extLst>
                </a:gridCol>
                <a:gridCol w="957005">
                  <a:extLst>
                    <a:ext uri="{9D8B030D-6E8A-4147-A177-3AD203B41FA5}">
                      <a16:colId xmlns:a16="http://schemas.microsoft.com/office/drawing/2014/main" val="4165214602"/>
                    </a:ext>
                  </a:extLst>
                </a:gridCol>
              </a:tblGrid>
              <a:tr h="420760">
                <a:tc>
                  <a:txBody>
                    <a:bodyPr/>
                    <a:lstStyle/>
                    <a:p>
                      <a:pPr algn="r" fontAlgn="ctr"/>
                      <a:endParaRPr lang="en-US" sz="1600" b="1">
                        <a:effectLst/>
                      </a:endParaRPr>
                    </a:p>
                  </a:txBody>
                  <a:tcPr marL="80682" marR="80682" marT="40341" marB="40341" anchor="ctr"/>
                </a:tc>
                <a:tc>
                  <a:txBody>
                    <a:bodyPr/>
                    <a:lstStyle/>
                    <a:p>
                      <a:pPr algn="r" fontAlgn="ctr"/>
                      <a:r>
                        <a:rPr lang="en-US" sz="1600" b="1">
                          <a:effectLst/>
                        </a:rPr>
                        <a:t>actor</a:t>
                      </a:r>
                    </a:p>
                  </a:txBody>
                  <a:tcPr marL="80682" marR="80682" marT="40341" marB="40341" anchor="ctr"/>
                </a:tc>
                <a:tc>
                  <a:txBody>
                    <a:bodyPr/>
                    <a:lstStyle/>
                    <a:p>
                      <a:pPr algn="r" fontAlgn="ctr"/>
                      <a:r>
                        <a:rPr lang="en-US" sz="1600" b="1">
                          <a:effectLst/>
                        </a:rPr>
                        <a:t>layer</a:t>
                      </a:r>
                    </a:p>
                  </a:txBody>
                  <a:tcPr marL="80682" marR="80682" marT="40341" marB="40341" anchor="ctr"/>
                </a:tc>
                <a:tc>
                  <a:txBody>
                    <a:bodyPr/>
                    <a:lstStyle/>
                    <a:p>
                      <a:pPr algn="r" fontAlgn="ctr"/>
                      <a:r>
                        <a:rPr lang="en-US" sz="1600" b="1" err="1">
                          <a:effectLst/>
                        </a:rPr>
                        <a:t>cid</a:t>
                      </a:r>
                      <a:endParaRPr lang="en-US" sz="1600" b="1">
                        <a:effectLst/>
                      </a:endParaRPr>
                    </a:p>
                  </a:txBody>
                  <a:tcPr marL="80682" marR="80682" marT="40341" marB="40341" anchor="ctr"/>
                </a:tc>
                <a:extLst>
                  <a:ext uri="{0D108BD9-81ED-4DB2-BD59-A6C34878D82A}">
                    <a16:rowId xmlns:a16="http://schemas.microsoft.com/office/drawing/2014/main" val="1881254398"/>
                  </a:ext>
                </a:extLst>
              </a:tr>
              <a:tr h="322729">
                <a:tc>
                  <a:txBody>
                    <a:bodyPr/>
                    <a:lstStyle/>
                    <a:p>
                      <a:pPr algn="r" fontAlgn="ctr"/>
                      <a:r>
                        <a:rPr lang="en-US" sz="1600" b="1">
                          <a:effectLst/>
                        </a:rPr>
                        <a:t>0</a:t>
                      </a:r>
                    </a:p>
                  </a:txBody>
                  <a:tcPr marL="80682" marR="80682" marT="40341" marB="40341" anchor="ctr"/>
                </a:tc>
                <a:tc>
                  <a:txBody>
                    <a:bodyPr/>
                    <a:lstStyle/>
                    <a:p>
                      <a:pPr algn="r" fontAlgn="ctr"/>
                      <a:r>
                        <a:rPr lang="en-US" sz="1600">
                          <a:effectLst/>
                        </a:rPr>
                        <a:t>U22</a:t>
                      </a:r>
                    </a:p>
                  </a:txBody>
                  <a:tcPr marL="80682" marR="80682" marT="40341" marB="40341" anchor="ctr"/>
                </a:tc>
                <a:tc>
                  <a:txBody>
                    <a:bodyPr/>
                    <a:lstStyle/>
                    <a:p>
                      <a:pPr algn="r" fontAlgn="ctr"/>
                      <a:r>
                        <a:rPr lang="en-US" sz="1600">
                          <a:effectLst/>
                        </a:rPr>
                        <a:t>lunch</a:t>
                      </a:r>
                    </a:p>
                  </a:txBody>
                  <a:tcPr marL="80682" marR="80682" marT="40341" marB="40341" anchor="ctr"/>
                </a:tc>
                <a:tc>
                  <a:txBody>
                    <a:bodyPr/>
                    <a:lstStyle/>
                    <a:p>
                      <a:pPr algn="r" fontAlgn="ctr"/>
                      <a:r>
                        <a:rPr lang="en-US" sz="1600">
                          <a:effectLst/>
                        </a:rPr>
                        <a:t>0</a:t>
                      </a:r>
                    </a:p>
                  </a:txBody>
                  <a:tcPr marL="80682" marR="80682" marT="40341" marB="40341" anchor="ctr"/>
                </a:tc>
                <a:extLst>
                  <a:ext uri="{0D108BD9-81ED-4DB2-BD59-A6C34878D82A}">
                    <a16:rowId xmlns:a16="http://schemas.microsoft.com/office/drawing/2014/main" val="426210503"/>
                  </a:ext>
                </a:extLst>
              </a:tr>
              <a:tr h="322729">
                <a:tc>
                  <a:txBody>
                    <a:bodyPr/>
                    <a:lstStyle/>
                    <a:p>
                      <a:pPr algn="r" fontAlgn="ctr"/>
                      <a:r>
                        <a:rPr lang="en-US" sz="1600" b="1">
                          <a:effectLst/>
                        </a:rPr>
                        <a:t>1</a:t>
                      </a:r>
                    </a:p>
                  </a:txBody>
                  <a:tcPr marL="80682" marR="80682" marT="40341" marB="40341" anchor="ctr"/>
                </a:tc>
                <a:tc>
                  <a:txBody>
                    <a:bodyPr/>
                    <a:lstStyle/>
                    <a:p>
                      <a:pPr algn="r" fontAlgn="ctr"/>
                      <a:r>
                        <a:rPr lang="en-US" sz="1600">
                          <a:effectLst/>
                        </a:rPr>
                        <a:t>U22</a:t>
                      </a:r>
                    </a:p>
                  </a:txBody>
                  <a:tcPr marL="80682" marR="80682" marT="40341" marB="40341" anchor="ctr"/>
                </a:tc>
                <a:tc>
                  <a:txBody>
                    <a:bodyPr/>
                    <a:lstStyle/>
                    <a:p>
                      <a:pPr algn="r" fontAlgn="ctr"/>
                      <a:r>
                        <a:rPr lang="en-US" sz="1600">
                          <a:effectLst/>
                        </a:rPr>
                        <a:t>coauthor</a:t>
                      </a:r>
                    </a:p>
                  </a:txBody>
                  <a:tcPr marL="80682" marR="80682" marT="40341" marB="40341" anchor="ctr"/>
                </a:tc>
                <a:tc>
                  <a:txBody>
                    <a:bodyPr/>
                    <a:lstStyle/>
                    <a:p>
                      <a:pPr algn="r" fontAlgn="ctr"/>
                      <a:r>
                        <a:rPr lang="en-US" sz="1600">
                          <a:effectLst/>
                        </a:rPr>
                        <a:t>0</a:t>
                      </a:r>
                    </a:p>
                  </a:txBody>
                  <a:tcPr marL="80682" marR="80682" marT="40341" marB="40341" anchor="ctr"/>
                </a:tc>
                <a:extLst>
                  <a:ext uri="{0D108BD9-81ED-4DB2-BD59-A6C34878D82A}">
                    <a16:rowId xmlns:a16="http://schemas.microsoft.com/office/drawing/2014/main" val="2737398335"/>
                  </a:ext>
                </a:extLst>
              </a:tr>
              <a:tr h="322729">
                <a:tc>
                  <a:txBody>
                    <a:bodyPr/>
                    <a:lstStyle/>
                    <a:p>
                      <a:pPr algn="r" fontAlgn="ctr"/>
                      <a:r>
                        <a:rPr lang="en-US" sz="1600" b="1">
                          <a:effectLst/>
                        </a:rPr>
                        <a:t>2</a:t>
                      </a:r>
                    </a:p>
                  </a:txBody>
                  <a:tcPr marL="80682" marR="80682" marT="40341" marB="40341" anchor="ctr"/>
                </a:tc>
                <a:tc>
                  <a:txBody>
                    <a:bodyPr/>
                    <a:lstStyle/>
                    <a:p>
                      <a:pPr algn="r" fontAlgn="ctr"/>
                      <a:r>
                        <a:rPr lang="en-US" sz="1600">
                          <a:effectLst/>
                        </a:rPr>
                        <a:t>U22</a:t>
                      </a:r>
                    </a:p>
                  </a:txBody>
                  <a:tcPr marL="80682" marR="80682" marT="40341" marB="40341" anchor="ctr"/>
                </a:tc>
                <a:tc>
                  <a:txBody>
                    <a:bodyPr/>
                    <a:lstStyle/>
                    <a:p>
                      <a:pPr algn="r" fontAlgn="ctr"/>
                      <a:r>
                        <a:rPr lang="en-US" sz="1600">
                          <a:effectLst/>
                        </a:rPr>
                        <a:t>leisure</a:t>
                      </a:r>
                    </a:p>
                  </a:txBody>
                  <a:tcPr marL="80682" marR="80682" marT="40341" marB="40341" anchor="ctr"/>
                </a:tc>
                <a:tc>
                  <a:txBody>
                    <a:bodyPr/>
                    <a:lstStyle/>
                    <a:p>
                      <a:pPr algn="r" fontAlgn="ctr"/>
                      <a:r>
                        <a:rPr lang="en-US" sz="1600">
                          <a:effectLst/>
                        </a:rPr>
                        <a:t>0</a:t>
                      </a:r>
                    </a:p>
                  </a:txBody>
                  <a:tcPr marL="80682" marR="80682" marT="40341" marB="40341" anchor="ctr"/>
                </a:tc>
                <a:extLst>
                  <a:ext uri="{0D108BD9-81ED-4DB2-BD59-A6C34878D82A}">
                    <a16:rowId xmlns:a16="http://schemas.microsoft.com/office/drawing/2014/main" val="1333312679"/>
                  </a:ext>
                </a:extLst>
              </a:tr>
              <a:tr h="322729">
                <a:tc>
                  <a:txBody>
                    <a:bodyPr/>
                    <a:lstStyle/>
                    <a:p>
                      <a:pPr algn="r" fontAlgn="ctr"/>
                      <a:r>
                        <a:rPr lang="en-US" sz="1600" b="1">
                          <a:effectLst/>
                        </a:rPr>
                        <a:t>3</a:t>
                      </a:r>
                    </a:p>
                  </a:txBody>
                  <a:tcPr marL="80682" marR="80682" marT="40341" marB="40341" anchor="ctr"/>
                </a:tc>
                <a:tc>
                  <a:txBody>
                    <a:bodyPr/>
                    <a:lstStyle/>
                    <a:p>
                      <a:pPr algn="r" fontAlgn="ctr"/>
                      <a:r>
                        <a:rPr lang="en-US" sz="1600">
                          <a:effectLst/>
                        </a:rPr>
                        <a:t>U22</a:t>
                      </a:r>
                    </a:p>
                  </a:txBody>
                  <a:tcPr marL="80682" marR="80682" marT="40341" marB="40341" anchor="ctr"/>
                </a:tc>
                <a:tc>
                  <a:txBody>
                    <a:bodyPr/>
                    <a:lstStyle/>
                    <a:p>
                      <a:pPr algn="r" fontAlgn="ctr"/>
                      <a:r>
                        <a:rPr lang="en-US" sz="1600">
                          <a:effectLst/>
                        </a:rPr>
                        <a:t>work</a:t>
                      </a:r>
                    </a:p>
                  </a:txBody>
                  <a:tcPr marL="80682" marR="80682" marT="40341" marB="40341" anchor="ctr"/>
                </a:tc>
                <a:tc>
                  <a:txBody>
                    <a:bodyPr/>
                    <a:lstStyle/>
                    <a:p>
                      <a:pPr algn="r" fontAlgn="ctr"/>
                      <a:r>
                        <a:rPr lang="en-US" sz="1600">
                          <a:effectLst/>
                        </a:rPr>
                        <a:t>0</a:t>
                      </a:r>
                    </a:p>
                  </a:txBody>
                  <a:tcPr marL="80682" marR="80682" marT="40341" marB="40341" anchor="ctr"/>
                </a:tc>
                <a:extLst>
                  <a:ext uri="{0D108BD9-81ED-4DB2-BD59-A6C34878D82A}">
                    <a16:rowId xmlns:a16="http://schemas.microsoft.com/office/drawing/2014/main" val="2815129938"/>
                  </a:ext>
                </a:extLst>
              </a:tr>
              <a:tr h="322729">
                <a:tc>
                  <a:txBody>
                    <a:bodyPr/>
                    <a:lstStyle/>
                    <a:p>
                      <a:pPr algn="r" fontAlgn="ctr"/>
                      <a:r>
                        <a:rPr lang="en-US" sz="1600" b="1">
                          <a:effectLst/>
                        </a:rPr>
                        <a:t>4</a:t>
                      </a:r>
                    </a:p>
                  </a:txBody>
                  <a:tcPr marL="80682" marR="80682" marT="40341" marB="40341" anchor="ctr"/>
                </a:tc>
                <a:tc>
                  <a:txBody>
                    <a:bodyPr/>
                    <a:lstStyle/>
                    <a:p>
                      <a:pPr algn="r" fontAlgn="ctr"/>
                      <a:r>
                        <a:rPr lang="en-US" sz="1600">
                          <a:effectLst/>
                        </a:rPr>
                        <a:t>U26</a:t>
                      </a:r>
                    </a:p>
                  </a:txBody>
                  <a:tcPr marL="80682" marR="80682" marT="40341" marB="40341" anchor="ctr"/>
                </a:tc>
                <a:tc>
                  <a:txBody>
                    <a:bodyPr/>
                    <a:lstStyle/>
                    <a:p>
                      <a:pPr algn="r" fontAlgn="ctr"/>
                      <a:r>
                        <a:rPr lang="en-US" sz="1600">
                          <a:effectLst/>
                        </a:rPr>
                        <a:t>lunch</a:t>
                      </a:r>
                    </a:p>
                  </a:txBody>
                  <a:tcPr marL="80682" marR="80682" marT="40341" marB="40341" anchor="ctr"/>
                </a:tc>
                <a:tc>
                  <a:txBody>
                    <a:bodyPr/>
                    <a:lstStyle/>
                    <a:p>
                      <a:pPr algn="r" fontAlgn="ctr"/>
                      <a:r>
                        <a:rPr lang="en-US" sz="1600">
                          <a:effectLst/>
                        </a:rPr>
                        <a:t>0</a:t>
                      </a:r>
                    </a:p>
                  </a:txBody>
                  <a:tcPr marL="80682" marR="80682" marT="40341" marB="40341" anchor="ctr"/>
                </a:tc>
                <a:extLst>
                  <a:ext uri="{0D108BD9-81ED-4DB2-BD59-A6C34878D82A}">
                    <a16:rowId xmlns:a16="http://schemas.microsoft.com/office/drawing/2014/main" val="1794777289"/>
                  </a:ext>
                </a:extLst>
              </a:tr>
              <a:tr h="322729">
                <a:tc>
                  <a:txBody>
                    <a:bodyPr/>
                    <a:lstStyle/>
                    <a:p>
                      <a:pPr algn="r" fontAlgn="ctr"/>
                      <a:r>
                        <a:rPr lang="en-US" sz="1600" b="1">
                          <a:effectLst/>
                        </a:rPr>
                        <a:t>...</a:t>
                      </a:r>
                    </a:p>
                  </a:txBody>
                  <a:tcPr marL="80682" marR="80682" marT="40341" marB="40341" anchor="ctr"/>
                </a:tc>
                <a:tc>
                  <a:txBody>
                    <a:bodyPr/>
                    <a:lstStyle/>
                    <a:p>
                      <a:pPr algn="r" fontAlgn="ctr"/>
                      <a:r>
                        <a:rPr lang="en-US" sz="1600">
                          <a:effectLst/>
                        </a:rPr>
                        <a:t>...</a:t>
                      </a:r>
                    </a:p>
                  </a:txBody>
                  <a:tcPr marL="80682" marR="80682" marT="40341" marB="40341" anchor="ctr"/>
                </a:tc>
                <a:tc>
                  <a:txBody>
                    <a:bodyPr/>
                    <a:lstStyle/>
                    <a:p>
                      <a:pPr algn="r" fontAlgn="ctr"/>
                      <a:r>
                        <a:rPr lang="en-US" sz="1600">
                          <a:effectLst/>
                        </a:rPr>
                        <a:t>...</a:t>
                      </a:r>
                    </a:p>
                  </a:txBody>
                  <a:tcPr marL="80682" marR="80682" marT="40341" marB="40341" anchor="ctr"/>
                </a:tc>
                <a:tc>
                  <a:txBody>
                    <a:bodyPr/>
                    <a:lstStyle/>
                    <a:p>
                      <a:pPr algn="r" fontAlgn="ctr"/>
                      <a:r>
                        <a:rPr lang="en-US" sz="1600">
                          <a:effectLst/>
                        </a:rPr>
                        <a:t>...</a:t>
                      </a:r>
                    </a:p>
                  </a:txBody>
                  <a:tcPr marL="80682" marR="80682" marT="40341" marB="40341" anchor="ctr"/>
                </a:tc>
                <a:extLst>
                  <a:ext uri="{0D108BD9-81ED-4DB2-BD59-A6C34878D82A}">
                    <a16:rowId xmlns:a16="http://schemas.microsoft.com/office/drawing/2014/main" val="3906134631"/>
                  </a:ext>
                </a:extLst>
              </a:tr>
            </a:tbl>
          </a:graphicData>
        </a:graphic>
      </p:graphicFrame>
    </p:spTree>
    <p:extLst>
      <p:ext uri="{BB962C8B-B14F-4D97-AF65-F5344CB8AC3E}">
        <p14:creationId xmlns:p14="http://schemas.microsoft.com/office/powerpoint/2010/main" val="34141419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EDDD0-FA2B-4175-BB48-873B72EACF5B}"/>
              </a:ext>
            </a:extLst>
          </p:cNvPr>
          <p:cNvSpPr>
            <a:spLocks noGrp="1"/>
          </p:cNvSpPr>
          <p:nvPr>
            <p:ph type="title"/>
          </p:nvPr>
        </p:nvSpPr>
        <p:spPr/>
        <p:txBody>
          <a:bodyPr/>
          <a:lstStyle/>
          <a:p>
            <a:r>
              <a:rPr lang="en-US">
                <a:ea typeface="+mj-lt"/>
                <a:cs typeface="+mj-lt"/>
              </a:rPr>
              <a:t>A simple example (2)</a:t>
            </a:r>
          </a:p>
        </p:txBody>
      </p:sp>
      <p:pic>
        <p:nvPicPr>
          <p:cNvPr id="5" name="Picture 4">
            <a:extLst>
              <a:ext uri="{FF2B5EF4-FFF2-40B4-BE49-F238E27FC236}">
                <a16:creationId xmlns:a16="http://schemas.microsoft.com/office/drawing/2014/main" id="{90D5B8BD-5345-4F2F-BC1E-6A8244B81E9C}"/>
              </a:ext>
            </a:extLst>
          </p:cNvPr>
          <p:cNvPicPr>
            <a:picLocks noChangeAspect="1"/>
          </p:cNvPicPr>
          <p:nvPr/>
        </p:nvPicPr>
        <p:blipFill>
          <a:blip r:embed="rId2"/>
          <a:stretch>
            <a:fillRect/>
          </a:stretch>
        </p:blipFill>
        <p:spPr>
          <a:xfrm>
            <a:off x="683568" y="2852936"/>
            <a:ext cx="5256584" cy="3497727"/>
          </a:xfrm>
          <a:prstGeom prst="rect">
            <a:avLst/>
          </a:prstGeom>
        </p:spPr>
      </p:pic>
      <p:sp>
        <p:nvSpPr>
          <p:cNvPr id="7" name="TextBox 6">
            <a:extLst>
              <a:ext uri="{FF2B5EF4-FFF2-40B4-BE49-F238E27FC236}">
                <a16:creationId xmlns:a16="http://schemas.microsoft.com/office/drawing/2014/main" id="{158CD82A-077E-4C01-9BDA-4B20FA47CB9A}"/>
              </a:ext>
            </a:extLst>
          </p:cNvPr>
          <p:cNvSpPr txBox="1"/>
          <p:nvPr/>
        </p:nvSpPr>
        <p:spPr>
          <a:xfrm>
            <a:off x="698361" y="1902023"/>
            <a:ext cx="8379052" cy="461665"/>
          </a:xfrm>
          <a:prstGeom prst="rect">
            <a:avLst/>
          </a:prstGeom>
          <a:noFill/>
        </p:spPr>
        <p:txBody>
          <a:bodyPr wrap="square" lIns="91440" tIns="45720" rIns="91440" bIns="45720" anchor="t">
            <a:spAutoFit/>
          </a:bodyPr>
          <a:lstStyle/>
          <a:p>
            <a:r>
              <a:rPr lang="en-US" sz="1200" b="0">
                <a:solidFill>
                  <a:srgbClr val="0070C0"/>
                </a:solidFill>
                <a:effectLst/>
                <a:latin typeface="Consolas"/>
              </a:rPr>
              <a:t>l=</a:t>
            </a:r>
            <a:r>
              <a:rPr lang="en-US" sz="1200" b="0" err="1">
                <a:solidFill>
                  <a:srgbClr val="0070C0"/>
                </a:solidFill>
                <a:effectLst/>
                <a:latin typeface="Consolas"/>
              </a:rPr>
              <a:t>ml.layout_multiforce</a:t>
            </a:r>
            <a:r>
              <a:rPr lang="en-US" sz="1200" b="0">
                <a:solidFill>
                  <a:srgbClr val="0070C0"/>
                </a:solidFill>
                <a:effectLst/>
                <a:latin typeface="Consolas"/>
              </a:rPr>
              <a:t>(net, </a:t>
            </a:r>
            <a:r>
              <a:rPr lang="en-US" sz="1200" b="0" err="1">
                <a:solidFill>
                  <a:srgbClr val="0070C0"/>
                </a:solidFill>
                <a:effectLst/>
                <a:latin typeface="Consolas"/>
              </a:rPr>
              <a:t>w_inter</a:t>
            </a:r>
            <a:r>
              <a:rPr lang="en-US" sz="1200" b="0">
                <a:solidFill>
                  <a:srgbClr val="0070C0"/>
                </a:solidFill>
                <a:effectLst/>
                <a:latin typeface="Consolas"/>
              </a:rPr>
              <a:t> = [1], </a:t>
            </a:r>
            <a:r>
              <a:rPr lang="en-US" sz="1200" b="0" err="1">
                <a:solidFill>
                  <a:srgbClr val="0070C0"/>
                </a:solidFill>
                <a:effectLst/>
                <a:latin typeface="Consolas"/>
              </a:rPr>
              <a:t>w_in</a:t>
            </a:r>
            <a:r>
              <a:rPr lang="en-US" sz="1200" b="0">
                <a:solidFill>
                  <a:srgbClr val="0070C0"/>
                </a:solidFill>
                <a:effectLst/>
                <a:latin typeface="Consolas"/>
              </a:rPr>
              <a:t> = [0, 0, 1, 0, 1], gravity = [0, 0, 1, 0, 1])</a:t>
            </a:r>
          </a:p>
          <a:p>
            <a:r>
              <a:rPr lang="en-US" sz="1200" b="0" err="1">
                <a:solidFill>
                  <a:srgbClr val="0070C0"/>
                </a:solidFill>
                <a:effectLst/>
                <a:latin typeface="Consolas"/>
              </a:rPr>
              <a:t>ml.plot</a:t>
            </a:r>
            <a:r>
              <a:rPr lang="en-US" sz="1200" b="0">
                <a:solidFill>
                  <a:srgbClr val="0070C0"/>
                </a:solidFill>
                <a:effectLst/>
                <a:latin typeface="Consolas"/>
              </a:rPr>
              <a:t>(net, com = </a:t>
            </a:r>
            <a:r>
              <a:rPr lang="en-US" sz="1200" b="0" err="1">
                <a:solidFill>
                  <a:srgbClr val="0070C0"/>
                </a:solidFill>
                <a:effectLst/>
                <a:latin typeface="Consolas"/>
              </a:rPr>
              <a:t>clust</a:t>
            </a:r>
            <a:r>
              <a:rPr lang="en-US" sz="1200" b="0">
                <a:solidFill>
                  <a:srgbClr val="0070C0"/>
                </a:solidFill>
                <a:effectLst/>
                <a:latin typeface="Consolas"/>
              </a:rPr>
              <a:t>, </a:t>
            </a:r>
            <a:r>
              <a:rPr lang="en-US" sz="1200" b="0" err="1">
                <a:solidFill>
                  <a:srgbClr val="0070C0"/>
                </a:solidFill>
                <a:effectLst/>
                <a:latin typeface="Consolas"/>
              </a:rPr>
              <a:t>vertex_labels</a:t>
            </a:r>
            <a:r>
              <a:rPr lang="en-US" sz="1200" b="0">
                <a:solidFill>
                  <a:srgbClr val="0070C0"/>
                </a:solidFill>
                <a:effectLst/>
                <a:latin typeface="Consolas"/>
              </a:rPr>
              <a:t> = </a:t>
            </a:r>
            <a:r>
              <a:rPr lang="en-US" sz="1200">
                <a:solidFill>
                  <a:srgbClr val="0070C0"/>
                </a:solidFill>
                <a:latin typeface="Consolas"/>
              </a:rPr>
              <a:t>[],</a:t>
            </a:r>
            <a:r>
              <a:rPr lang="en-US" sz="1200" b="0">
                <a:solidFill>
                  <a:srgbClr val="0070C0"/>
                </a:solidFill>
                <a:effectLst/>
                <a:latin typeface="Consolas"/>
              </a:rPr>
              <a:t> layout = l, grid = [2, 3])</a:t>
            </a:r>
          </a:p>
        </p:txBody>
      </p:sp>
    </p:spTree>
    <p:extLst>
      <p:ext uri="{BB962C8B-B14F-4D97-AF65-F5344CB8AC3E}">
        <p14:creationId xmlns:p14="http://schemas.microsoft.com/office/powerpoint/2010/main" val="12924249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C0518-10DF-45E1-A47A-F32AEEFC98D9}"/>
              </a:ext>
            </a:extLst>
          </p:cNvPr>
          <p:cNvSpPr>
            <a:spLocks noGrp="1"/>
          </p:cNvSpPr>
          <p:nvPr>
            <p:ph type="title"/>
          </p:nvPr>
        </p:nvSpPr>
        <p:spPr/>
        <p:txBody>
          <a:bodyPr/>
          <a:lstStyle/>
          <a:p>
            <a:r>
              <a:rPr lang="en-US">
                <a:cs typeface="Arial"/>
              </a:rPr>
              <a:t>Available algorithms</a:t>
            </a:r>
            <a:endParaRPr lang="en-US"/>
          </a:p>
        </p:txBody>
      </p:sp>
      <p:pic>
        <p:nvPicPr>
          <p:cNvPr id="3" name="Picture 3" descr="Diagram&#10;&#10;Description automatically generated">
            <a:extLst>
              <a:ext uri="{FF2B5EF4-FFF2-40B4-BE49-F238E27FC236}">
                <a16:creationId xmlns:a16="http://schemas.microsoft.com/office/drawing/2014/main" id="{004CA34D-CC34-4092-9F5F-575498950B76}"/>
              </a:ext>
            </a:extLst>
          </p:cNvPr>
          <p:cNvPicPr>
            <a:picLocks noChangeAspect="1"/>
          </p:cNvPicPr>
          <p:nvPr/>
        </p:nvPicPr>
        <p:blipFill>
          <a:blip r:embed="rId2"/>
          <a:stretch>
            <a:fillRect/>
          </a:stretch>
        </p:blipFill>
        <p:spPr>
          <a:xfrm>
            <a:off x="686512" y="1801346"/>
            <a:ext cx="7906283" cy="2849384"/>
          </a:xfrm>
          <a:prstGeom prst="rect">
            <a:avLst/>
          </a:prstGeom>
        </p:spPr>
      </p:pic>
      <p:sp>
        <p:nvSpPr>
          <p:cNvPr id="4" name="Rectangle: Rounded Corners 3">
            <a:extLst>
              <a:ext uri="{FF2B5EF4-FFF2-40B4-BE49-F238E27FC236}">
                <a16:creationId xmlns:a16="http://schemas.microsoft.com/office/drawing/2014/main" id="{882CB4AE-DC60-4372-8AC7-2655B934B942}"/>
              </a:ext>
            </a:extLst>
          </p:cNvPr>
          <p:cNvSpPr/>
          <p:nvPr/>
        </p:nvSpPr>
        <p:spPr bwMode="auto">
          <a:xfrm>
            <a:off x="810426" y="3833501"/>
            <a:ext cx="707877" cy="244980"/>
          </a:xfrm>
          <a:prstGeom prst="roundRect">
            <a:avLst/>
          </a:prstGeom>
          <a:noFill/>
          <a:ln w="127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Berling" pitchFamily="18" charset="0"/>
              <a:ea typeface="ＭＳ Ｐゴシック" charset="-128"/>
            </a:endParaRPr>
          </a:p>
        </p:txBody>
      </p:sp>
      <p:sp>
        <p:nvSpPr>
          <p:cNvPr id="5" name="Rectangle: Rounded Corners 4">
            <a:extLst>
              <a:ext uri="{FF2B5EF4-FFF2-40B4-BE49-F238E27FC236}">
                <a16:creationId xmlns:a16="http://schemas.microsoft.com/office/drawing/2014/main" id="{D883725E-B177-4F21-8D07-6DBBD8033DC6}"/>
              </a:ext>
            </a:extLst>
          </p:cNvPr>
          <p:cNvSpPr/>
          <p:nvPr/>
        </p:nvSpPr>
        <p:spPr bwMode="auto">
          <a:xfrm>
            <a:off x="1579547" y="3833500"/>
            <a:ext cx="707877" cy="244980"/>
          </a:xfrm>
          <a:prstGeom prst="roundRect">
            <a:avLst/>
          </a:prstGeom>
          <a:noFill/>
          <a:ln w="127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Berling" pitchFamily="18" charset="0"/>
              <a:ea typeface="ＭＳ Ｐゴシック" charset="-128"/>
            </a:endParaRPr>
          </a:p>
        </p:txBody>
      </p:sp>
      <p:sp>
        <p:nvSpPr>
          <p:cNvPr id="6" name="Rectangle: Rounded Corners 5">
            <a:extLst>
              <a:ext uri="{FF2B5EF4-FFF2-40B4-BE49-F238E27FC236}">
                <a16:creationId xmlns:a16="http://schemas.microsoft.com/office/drawing/2014/main" id="{0CA335CC-011C-4000-BD25-82D69AA9AFB1}"/>
              </a:ext>
            </a:extLst>
          </p:cNvPr>
          <p:cNvSpPr/>
          <p:nvPr/>
        </p:nvSpPr>
        <p:spPr bwMode="auto">
          <a:xfrm>
            <a:off x="2483977" y="3833500"/>
            <a:ext cx="707877" cy="244980"/>
          </a:xfrm>
          <a:prstGeom prst="roundRect">
            <a:avLst/>
          </a:prstGeom>
          <a:noFill/>
          <a:ln w="127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Berling" pitchFamily="18" charset="0"/>
              <a:ea typeface="ＭＳ Ｐゴシック" charset="-128"/>
            </a:endParaRPr>
          </a:p>
        </p:txBody>
      </p:sp>
      <p:sp>
        <p:nvSpPr>
          <p:cNvPr id="7" name="Rectangle: Rounded Corners 6">
            <a:extLst>
              <a:ext uri="{FF2B5EF4-FFF2-40B4-BE49-F238E27FC236}">
                <a16:creationId xmlns:a16="http://schemas.microsoft.com/office/drawing/2014/main" id="{F3D5D8AD-1804-4AFE-8233-753B19ACC05D}"/>
              </a:ext>
            </a:extLst>
          </p:cNvPr>
          <p:cNvSpPr/>
          <p:nvPr/>
        </p:nvSpPr>
        <p:spPr bwMode="auto">
          <a:xfrm>
            <a:off x="5168780" y="3833500"/>
            <a:ext cx="707877" cy="244980"/>
          </a:xfrm>
          <a:prstGeom prst="roundRect">
            <a:avLst/>
          </a:prstGeom>
          <a:noFill/>
          <a:ln w="127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Berling" pitchFamily="18" charset="0"/>
              <a:ea typeface="ＭＳ Ｐゴシック" charset="-128"/>
            </a:endParaRPr>
          </a:p>
        </p:txBody>
      </p:sp>
      <p:sp>
        <p:nvSpPr>
          <p:cNvPr id="8" name="Rectangle: Rounded Corners 7">
            <a:extLst>
              <a:ext uri="{FF2B5EF4-FFF2-40B4-BE49-F238E27FC236}">
                <a16:creationId xmlns:a16="http://schemas.microsoft.com/office/drawing/2014/main" id="{8045C08F-FF7B-46A1-8BDC-359D4A1443B4}"/>
              </a:ext>
            </a:extLst>
          </p:cNvPr>
          <p:cNvSpPr/>
          <p:nvPr/>
        </p:nvSpPr>
        <p:spPr bwMode="auto">
          <a:xfrm>
            <a:off x="5902295" y="3833500"/>
            <a:ext cx="707877" cy="244980"/>
          </a:xfrm>
          <a:prstGeom prst="roundRect">
            <a:avLst/>
          </a:prstGeom>
          <a:noFill/>
          <a:ln w="127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Berling" pitchFamily="18" charset="0"/>
              <a:ea typeface="ＭＳ Ｐゴシック" charset="-128"/>
            </a:endParaRPr>
          </a:p>
        </p:txBody>
      </p:sp>
      <p:sp>
        <p:nvSpPr>
          <p:cNvPr id="9" name="Rectangle: Rounded Corners 8">
            <a:extLst>
              <a:ext uri="{FF2B5EF4-FFF2-40B4-BE49-F238E27FC236}">
                <a16:creationId xmlns:a16="http://schemas.microsoft.com/office/drawing/2014/main" id="{C5B651AD-7CA1-4D4C-815F-E20860C3F27A}"/>
              </a:ext>
            </a:extLst>
          </p:cNvPr>
          <p:cNvSpPr/>
          <p:nvPr/>
        </p:nvSpPr>
        <p:spPr bwMode="auto">
          <a:xfrm>
            <a:off x="6678538" y="3833500"/>
            <a:ext cx="707877" cy="244980"/>
          </a:xfrm>
          <a:prstGeom prst="roundRect">
            <a:avLst/>
          </a:prstGeom>
          <a:noFill/>
          <a:ln w="127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Berling" pitchFamily="18" charset="0"/>
              <a:ea typeface="ＭＳ Ｐゴシック" charset="-128"/>
            </a:endParaRPr>
          </a:p>
        </p:txBody>
      </p:sp>
      <p:sp>
        <p:nvSpPr>
          <p:cNvPr id="10" name="Rectangle: Rounded Corners 9">
            <a:extLst>
              <a:ext uri="{FF2B5EF4-FFF2-40B4-BE49-F238E27FC236}">
                <a16:creationId xmlns:a16="http://schemas.microsoft.com/office/drawing/2014/main" id="{31D358D6-A6AC-47EA-8FB4-6F969ECF4513}"/>
              </a:ext>
            </a:extLst>
          </p:cNvPr>
          <p:cNvSpPr/>
          <p:nvPr/>
        </p:nvSpPr>
        <p:spPr bwMode="auto">
          <a:xfrm>
            <a:off x="7746762" y="3833501"/>
            <a:ext cx="707877" cy="244980"/>
          </a:xfrm>
          <a:prstGeom prst="roundRect">
            <a:avLst/>
          </a:prstGeom>
          <a:noFill/>
          <a:ln w="127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Berling" pitchFamily="18" charset="0"/>
              <a:ea typeface="ＭＳ Ｐゴシック" charset="-128"/>
            </a:endParaRPr>
          </a:p>
        </p:txBody>
      </p:sp>
      <p:sp>
        <p:nvSpPr>
          <p:cNvPr id="11" name="TextBox 10">
            <a:extLst>
              <a:ext uri="{FF2B5EF4-FFF2-40B4-BE49-F238E27FC236}">
                <a16:creationId xmlns:a16="http://schemas.microsoft.com/office/drawing/2014/main" id="{9C0D2739-3D56-451F-9E7E-F4C6D2137306}"/>
              </a:ext>
            </a:extLst>
          </p:cNvPr>
          <p:cNvSpPr txBox="1"/>
          <p:nvPr/>
        </p:nvSpPr>
        <p:spPr>
          <a:xfrm>
            <a:off x="786658" y="575034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Magnani et al., 2021</a:t>
            </a:r>
          </a:p>
        </p:txBody>
      </p:sp>
    </p:spTree>
    <p:extLst>
      <p:ext uri="{BB962C8B-B14F-4D97-AF65-F5344CB8AC3E}">
        <p14:creationId xmlns:p14="http://schemas.microsoft.com/office/powerpoint/2010/main" val="30156981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1560" y="0"/>
            <a:ext cx="5448973" cy="6858000"/>
          </a:xfrm>
          <a:prstGeom prst="rect">
            <a:avLst/>
          </a:prstGeom>
        </p:spPr>
      </p:pic>
    </p:spTree>
    <p:extLst>
      <p:ext uri="{BB962C8B-B14F-4D97-AF65-F5344CB8AC3E}">
        <p14:creationId xmlns:p14="http://schemas.microsoft.com/office/powerpoint/2010/main" val="24575251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FE8C-0BC0-424D-964C-7ED654D45FB6}"/>
              </a:ext>
            </a:extLst>
          </p:cNvPr>
          <p:cNvSpPr>
            <a:spLocks noGrp="1"/>
          </p:cNvSpPr>
          <p:nvPr>
            <p:ph type="title"/>
          </p:nvPr>
        </p:nvSpPr>
        <p:spPr/>
        <p:txBody>
          <a:bodyPr/>
          <a:lstStyle/>
          <a:p>
            <a:r>
              <a:rPr lang="en-US"/>
              <a:t>Available algorithms:</a:t>
            </a:r>
          </a:p>
        </p:txBody>
      </p:sp>
      <p:graphicFrame>
        <p:nvGraphicFramePr>
          <p:cNvPr id="5" name="Table 5">
            <a:extLst>
              <a:ext uri="{FF2B5EF4-FFF2-40B4-BE49-F238E27FC236}">
                <a16:creationId xmlns:a16="http://schemas.microsoft.com/office/drawing/2014/main" id="{143120D9-3DF4-4B3A-B7F8-D70930CE0F18}"/>
              </a:ext>
            </a:extLst>
          </p:cNvPr>
          <p:cNvGraphicFramePr>
            <a:graphicFrameLocks noGrp="1"/>
          </p:cNvGraphicFramePr>
          <p:nvPr>
            <p:extLst>
              <p:ext uri="{D42A27DB-BD31-4B8C-83A1-F6EECF244321}">
                <p14:modId xmlns:p14="http://schemas.microsoft.com/office/powerpoint/2010/main" val="3383002438"/>
              </p:ext>
            </p:extLst>
          </p:nvPr>
        </p:nvGraphicFramePr>
        <p:xfrm>
          <a:off x="923764" y="1700808"/>
          <a:ext cx="7296471" cy="3865875"/>
        </p:xfrm>
        <a:graphic>
          <a:graphicData uri="http://schemas.openxmlformats.org/drawingml/2006/table">
            <a:tbl>
              <a:tblPr firstRow="1" bandRow="1">
                <a:tableStyleId>{7E9639D4-E3E2-4D34-9284-5A2195B3D0D7}</a:tableStyleId>
              </a:tblPr>
              <a:tblGrid>
                <a:gridCol w="2432157">
                  <a:extLst>
                    <a:ext uri="{9D8B030D-6E8A-4147-A177-3AD203B41FA5}">
                      <a16:colId xmlns:a16="http://schemas.microsoft.com/office/drawing/2014/main" val="1463841103"/>
                    </a:ext>
                  </a:extLst>
                </a:gridCol>
                <a:gridCol w="2432157">
                  <a:extLst>
                    <a:ext uri="{9D8B030D-6E8A-4147-A177-3AD203B41FA5}">
                      <a16:colId xmlns:a16="http://schemas.microsoft.com/office/drawing/2014/main" val="4076304379"/>
                    </a:ext>
                  </a:extLst>
                </a:gridCol>
                <a:gridCol w="2432157">
                  <a:extLst>
                    <a:ext uri="{9D8B030D-6E8A-4147-A177-3AD203B41FA5}">
                      <a16:colId xmlns:a16="http://schemas.microsoft.com/office/drawing/2014/main" val="697049147"/>
                    </a:ext>
                  </a:extLst>
                </a:gridCol>
              </a:tblGrid>
              <a:tr h="370840">
                <a:tc>
                  <a:txBody>
                    <a:bodyPr/>
                    <a:lstStyle/>
                    <a:p>
                      <a:r>
                        <a:rPr lang="en-US" sz="1600"/>
                        <a:t>Name</a:t>
                      </a:r>
                    </a:p>
                  </a:txBody>
                  <a:tcPr/>
                </a:tc>
                <a:tc>
                  <a:txBody>
                    <a:bodyPr/>
                    <a:lstStyle/>
                    <a:p>
                      <a:r>
                        <a:rPr lang="en-US" sz="1600"/>
                        <a:t>Ref for ML version</a:t>
                      </a:r>
                    </a:p>
                  </a:txBody>
                  <a:tcPr/>
                </a:tc>
                <a:tc>
                  <a:txBody>
                    <a:bodyPr/>
                    <a:lstStyle/>
                    <a:p>
                      <a:r>
                        <a:rPr lang="en-US" sz="1600"/>
                        <a:t>Type</a:t>
                      </a:r>
                    </a:p>
                  </a:txBody>
                  <a:tcPr/>
                </a:tc>
                <a:extLst>
                  <a:ext uri="{0D108BD9-81ED-4DB2-BD59-A6C34878D82A}">
                    <a16:rowId xmlns:a16="http://schemas.microsoft.com/office/drawing/2014/main" val="1299393001"/>
                  </a:ext>
                </a:extLst>
              </a:tr>
              <a:tr h="370840">
                <a:tc>
                  <a:txBody>
                    <a:bodyPr/>
                    <a:lstStyle/>
                    <a:p>
                      <a:pPr algn="l"/>
                      <a:r>
                        <a:rPr lang="en-US" sz="1600" b="0">
                          <a:effectLst/>
                        </a:rPr>
                        <a:t>Multilayer clique percolation (ML-CPM) </a:t>
                      </a:r>
                      <a:endParaRPr lang="en-US" sz="1600">
                        <a:latin typeface="Consolas" panose="020B0609020204030204" pitchFamily="49" charset="0"/>
                      </a:endParaRPr>
                    </a:p>
                  </a:txBody>
                  <a:tcPr anchor="ctr"/>
                </a:tc>
                <a:tc>
                  <a:txBody>
                    <a:bodyPr/>
                    <a:lstStyle/>
                    <a:p>
                      <a:pPr algn="l"/>
                      <a:r>
                        <a:rPr lang="en-US" sz="1600" b="0" err="1">
                          <a:effectLst/>
                        </a:rPr>
                        <a:t>Afsarmanesh</a:t>
                      </a:r>
                      <a:r>
                        <a:rPr lang="en-US" sz="1600" b="0">
                          <a:effectLst/>
                        </a:rPr>
                        <a:t> and Magnani, 2018</a:t>
                      </a:r>
                      <a:endParaRPr lang="en-US" sz="1600">
                        <a:latin typeface="Consolas" panose="020B0609020204030204" pitchFamily="49" charset="0"/>
                      </a:endParaRPr>
                    </a:p>
                  </a:txBody>
                  <a:tcPr anchor="ctr"/>
                </a:tc>
                <a:tc>
                  <a:txBody>
                    <a:bodyPr/>
                    <a:lstStyle/>
                    <a:p>
                      <a:pPr lvl="0" algn="l">
                        <a:lnSpc>
                          <a:spcPct val="100000"/>
                        </a:lnSpc>
                        <a:spcBef>
                          <a:spcPts val="0"/>
                        </a:spcBef>
                        <a:spcAft>
                          <a:spcPts val="0"/>
                        </a:spcAft>
                        <a:buNone/>
                      </a:pPr>
                      <a:r>
                        <a:rPr lang="en-US" sz="1600" b="0" i="0" u="none" strike="noStrike" kern="1200" noProof="0">
                          <a:effectLst/>
                          <a:latin typeface="Arial"/>
                        </a:rPr>
                        <a:t>Overlapping, partial</a:t>
                      </a:r>
                    </a:p>
                  </a:txBody>
                  <a:tcPr anchor="ctr"/>
                </a:tc>
                <a:extLst>
                  <a:ext uri="{0D108BD9-81ED-4DB2-BD59-A6C34878D82A}">
                    <a16:rowId xmlns:a16="http://schemas.microsoft.com/office/drawing/2014/main" val="3720685585"/>
                  </a:ext>
                </a:extLst>
              </a:tr>
              <a:tr h="370840">
                <a:tc>
                  <a:txBody>
                    <a:bodyPr/>
                    <a:lstStyle/>
                    <a:p>
                      <a:pPr algn="l"/>
                      <a:r>
                        <a:rPr lang="en-US" sz="1600"/>
                        <a:t>ABACUS</a:t>
                      </a:r>
                      <a:endParaRPr lang="en-US" sz="1600">
                        <a:latin typeface="Consolas" panose="020B0609020204030204" pitchFamily="49" charset="0"/>
                      </a:endParaRPr>
                    </a:p>
                  </a:txBody>
                  <a:tcPr anchor="ctr"/>
                </a:tc>
                <a:tc>
                  <a:txBody>
                    <a:bodyPr/>
                    <a:lstStyle/>
                    <a:p>
                      <a:pPr algn="l"/>
                      <a:r>
                        <a:rPr lang="en-US" sz="1600" b="0" err="1">
                          <a:effectLst/>
                        </a:rPr>
                        <a:t>Berlingerio</a:t>
                      </a:r>
                      <a:r>
                        <a:rPr lang="en-US" sz="1600" b="0">
                          <a:effectLst/>
                        </a:rPr>
                        <a:t> et al., 2013</a:t>
                      </a:r>
                      <a:endParaRPr lang="en-US" sz="1600">
                        <a:latin typeface="Consolas" panose="020B0609020204030204" pitchFamily="49" charset="0"/>
                      </a:endParaRPr>
                    </a:p>
                  </a:txBody>
                  <a:tcPr anchor="ctr"/>
                </a:tc>
                <a:tc>
                  <a:txBody>
                    <a:bodyPr/>
                    <a:lstStyle/>
                    <a:p>
                      <a:pPr lvl="0" algn="l">
                        <a:lnSpc>
                          <a:spcPct val="100000"/>
                        </a:lnSpc>
                        <a:spcBef>
                          <a:spcPts val="0"/>
                        </a:spcBef>
                        <a:spcAft>
                          <a:spcPts val="0"/>
                        </a:spcAft>
                        <a:buNone/>
                      </a:pPr>
                      <a:r>
                        <a:rPr lang="en-US" sz="1600" b="0" i="0" u="none" strike="noStrike" noProof="0">
                          <a:effectLst/>
                          <a:latin typeface="Arial"/>
                        </a:rPr>
                        <a:t>Overlapping, partial</a:t>
                      </a:r>
                      <a:endParaRPr lang="en-US" i="0" u="none" strike="noStrike" noProof="0">
                        <a:latin typeface="Arial"/>
                      </a:endParaRPr>
                    </a:p>
                  </a:txBody>
                  <a:tcPr anchor="ctr"/>
                </a:tc>
                <a:extLst>
                  <a:ext uri="{0D108BD9-81ED-4DB2-BD59-A6C34878D82A}">
                    <a16:rowId xmlns:a16="http://schemas.microsoft.com/office/drawing/2014/main" val="1427574367"/>
                  </a:ext>
                </a:extLst>
              </a:tr>
              <a:tr h="370840">
                <a:tc>
                  <a:txBody>
                    <a:bodyPr/>
                    <a:lstStyle/>
                    <a:p>
                      <a:pPr algn="l"/>
                      <a:r>
                        <a:rPr lang="en-US" sz="1600" err="1"/>
                        <a:t>Infomap</a:t>
                      </a:r>
                      <a:endParaRPr lang="en-US" sz="1600">
                        <a:latin typeface="Consolas" panose="020B0609020204030204" pitchFamily="49" charset="0"/>
                      </a:endParaRPr>
                    </a:p>
                  </a:txBody>
                  <a:tcPr anchor="ctr"/>
                </a:tc>
                <a:tc>
                  <a:txBody>
                    <a:bodyPr/>
                    <a:lstStyle/>
                    <a:p>
                      <a:pPr algn="l"/>
                      <a:r>
                        <a:rPr lang="en-US" sz="1600" b="0">
                          <a:effectLst/>
                        </a:rPr>
                        <a:t>De Domenico et al., 2015</a:t>
                      </a:r>
                      <a:endParaRPr lang="en-US" sz="1600">
                        <a:latin typeface="Consolas" panose="020B0609020204030204" pitchFamily="49" charset="0"/>
                      </a:endParaRPr>
                    </a:p>
                  </a:txBody>
                  <a:tcPr anchor="ctr"/>
                </a:tc>
                <a:tc>
                  <a:txBody>
                    <a:bodyPr/>
                    <a:lstStyle/>
                    <a:p>
                      <a:pPr algn="l"/>
                      <a:r>
                        <a:rPr lang="en-US" sz="1600" b="0">
                          <a:effectLst/>
                        </a:rPr>
                        <a:t>Partitioning or overlapping, undirected or directed networks</a:t>
                      </a:r>
                      <a:endParaRPr lang="en-US" sz="1600">
                        <a:latin typeface="Consolas" panose="020B0609020204030204" pitchFamily="49" charset="0"/>
                      </a:endParaRPr>
                    </a:p>
                  </a:txBody>
                  <a:tcPr anchor="ctr"/>
                </a:tc>
                <a:extLst>
                  <a:ext uri="{0D108BD9-81ED-4DB2-BD59-A6C34878D82A}">
                    <a16:rowId xmlns:a16="http://schemas.microsoft.com/office/drawing/2014/main" val="530335166"/>
                  </a:ext>
                </a:extLst>
              </a:tr>
              <a:tr h="370839">
                <a:tc>
                  <a:txBody>
                    <a:bodyPr/>
                    <a:lstStyle/>
                    <a:p>
                      <a:pPr lvl="0" algn="l">
                        <a:buNone/>
                      </a:pPr>
                      <a:r>
                        <a:rPr lang="en-US" sz="1600"/>
                        <a:t>Generalized Louvain</a:t>
                      </a:r>
                    </a:p>
                  </a:txBody>
                  <a:tcPr/>
                </a:tc>
                <a:tc>
                  <a:txBody>
                    <a:bodyPr/>
                    <a:lstStyle/>
                    <a:p>
                      <a:pPr lvl="0" algn="l">
                        <a:buNone/>
                      </a:pPr>
                      <a:r>
                        <a:rPr lang="en-US" sz="1600" b="0">
                          <a:effectLst/>
                        </a:rPr>
                        <a:t>Mucha et al., 2010</a:t>
                      </a:r>
                    </a:p>
                  </a:txBody>
                  <a:tcPr/>
                </a:tc>
                <a:tc>
                  <a:txBody>
                    <a:bodyPr/>
                    <a:lstStyle/>
                    <a:p>
                      <a:pPr lvl="0" algn="l">
                        <a:buNone/>
                      </a:pPr>
                      <a:r>
                        <a:rPr lang="en-US" sz="1600" b="0">
                          <a:effectLst/>
                        </a:rPr>
                        <a:t>Partitioning</a:t>
                      </a:r>
                    </a:p>
                  </a:txBody>
                  <a:tcPr/>
                </a:tc>
                <a:extLst>
                  <a:ext uri="{0D108BD9-81ED-4DB2-BD59-A6C34878D82A}">
                    <a16:rowId xmlns:a16="http://schemas.microsoft.com/office/drawing/2014/main" val="1030882832"/>
                  </a:ext>
                </a:extLst>
              </a:tr>
              <a:tr h="370838">
                <a:tc>
                  <a:txBody>
                    <a:bodyPr/>
                    <a:lstStyle/>
                    <a:p>
                      <a:pPr lvl="0" algn="l">
                        <a:buNone/>
                      </a:pPr>
                      <a:r>
                        <a:rPr lang="en-US" sz="1600"/>
                        <a:t>Multi Dimensional Label Propagation</a:t>
                      </a:r>
                    </a:p>
                  </a:txBody>
                  <a:tcPr/>
                </a:tc>
                <a:tc>
                  <a:txBody>
                    <a:bodyPr/>
                    <a:lstStyle/>
                    <a:p>
                      <a:pPr lvl="0" algn="l">
                        <a:buNone/>
                      </a:pPr>
                      <a:r>
                        <a:rPr lang="en-US" sz="1600" b="0" i="0" u="none" strike="noStrike" noProof="0" err="1">
                          <a:effectLst/>
                          <a:latin typeface="Arial"/>
                        </a:rPr>
                        <a:t>Boutemine</a:t>
                      </a:r>
                      <a:r>
                        <a:rPr lang="en-US" sz="1600" b="0" i="0" u="none" strike="noStrike" noProof="0">
                          <a:effectLst/>
                          <a:latin typeface="Arial"/>
                        </a:rPr>
                        <a:t> and </a:t>
                      </a:r>
                      <a:r>
                        <a:rPr lang="en-US" sz="1600" b="0" i="0" u="none" strike="noStrike" noProof="0" err="1">
                          <a:effectLst/>
                          <a:latin typeface="Arial"/>
                        </a:rPr>
                        <a:t>Bouguessa</a:t>
                      </a:r>
                      <a:r>
                        <a:rPr lang="en-US" sz="1600" b="0" i="0" u="none" strike="noStrike" noProof="0">
                          <a:effectLst/>
                          <a:latin typeface="Arial"/>
                        </a:rPr>
                        <a:t>, 2017</a:t>
                      </a:r>
                      <a:endParaRPr lang="en-US" err="1"/>
                    </a:p>
                  </a:txBody>
                  <a:tcPr/>
                </a:tc>
                <a:tc>
                  <a:txBody>
                    <a:bodyPr/>
                    <a:lstStyle/>
                    <a:p>
                      <a:pPr lvl="0" algn="l">
                        <a:lnSpc>
                          <a:spcPct val="100000"/>
                        </a:lnSpc>
                        <a:spcBef>
                          <a:spcPts val="0"/>
                        </a:spcBef>
                        <a:spcAft>
                          <a:spcPts val="0"/>
                        </a:spcAft>
                        <a:buNone/>
                      </a:pPr>
                      <a:r>
                        <a:rPr lang="en-US" sz="1600" b="0" i="0" u="none" strike="noStrike" noProof="0">
                          <a:effectLst/>
                        </a:rPr>
                        <a:t>Partitioning</a:t>
                      </a:r>
                      <a:endParaRPr lang="en-US"/>
                    </a:p>
                    <a:p>
                      <a:pPr lvl="0" algn="l">
                        <a:buNone/>
                      </a:pPr>
                      <a:endParaRPr lang="en-US"/>
                    </a:p>
                  </a:txBody>
                  <a:tcPr/>
                </a:tc>
                <a:extLst>
                  <a:ext uri="{0D108BD9-81ED-4DB2-BD59-A6C34878D82A}">
                    <a16:rowId xmlns:a16="http://schemas.microsoft.com/office/drawing/2014/main" val="1681654029"/>
                  </a:ext>
                </a:extLst>
              </a:tr>
              <a:tr h="370838">
                <a:tc>
                  <a:txBody>
                    <a:bodyPr/>
                    <a:lstStyle/>
                    <a:p>
                      <a:pPr lvl="0" algn="l">
                        <a:buNone/>
                      </a:pPr>
                      <a:r>
                        <a:rPr lang="en-US" sz="1600"/>
                        <a:t>Flattening (weighted)</a:t>
                      </a:r>
                    </a:p>
                  </a:txBody>
                  <a:tcPr/>
                </a:tc>
                <a:tc>
                  <a:txBody>
                    <a:bodyPr/>
                    <a:lstStyle/>
                    <a:p>
                      <a:pPr lvl="0" algn="l">
                        <a:buNone/>
                      </a:pPr>
                      <a:r>
                        <a:rPr lang="en-US" sz="1600" b="0" err="1">
                          <a:effectLst/>
                        </a:rPr>
                        <a:t>Berlingerio</a:t>
                      </a:r>
                      <a:r>
                        <a:rPr lang="en-US" sz="1600" b="0">
                          <a:effectLst/>
                        </a:rPr>
                        <a:t> et al., 2011</a:t>
                      </a:r>
                    </a:p>
                  </a:txBody>
                  <a:tcPr/>
                </a:tc>
                <a:tc>
                  <a:txBody>
                    <a:bodyPr/>
                    <a:lstStyle/>
                    <a:p>
                      <a:pPr lvl="0" algn="l">
                        <a:lnSpc>
                          <a:spcPct val="100000"/>
                        </a:lnSpc>
                        <a:spcBef>
                          <a:spcPts val="0"/>
                        </a:spcBef>
                        <a:spcAft>
                          <a:spcPts val="0"/>
                        </a:spcAft>
                        <a:buNone/>
                      </a:pPr>
                      <a:r>
                        <a:rPr lang="en-US" sz="1600" b="0" i="0" u="none" strike="noStrike" noProof="0">
                          <a:effectLst/>
                        </a:rPr>
                        <a:t>Partitioning </a:t>
                      </a:r>
                      <a:r>
                        <a:rPr lang="en-US" sz="1600" b="0" i="0" u="none" strike="noStrike" noProof="0">
                          <a:effectLst/>
                          <a:latin typeface="Arial"/>
                        </a:rPr>
                        <a:t>(*)</a:t>
                      </a:r>
                      <a:endParaRPr lang="en-US"/>
                    </a:p>
                  </a:txBody>
                  <a:tcPr/>
                </a:tc>
                <a:extLst>
                  <a:ext uri="{0D108BD9-81ED-4DB2-BD59-A6C34878D82A}">
                    <a16:rowId xmlns:a16="http://schemas.microsoft.com/office/drawing/2014/main" val="3984603957"/>
                  </a:ext>
                </a:extLst>
              </a:tr>
              <a:tr h="370838">
                <a:tc>
                  <a:txBody>
                    <a:bodyPr/>
                    <a:lstStyle/>
                    <a:p>
                      <a:pPr lvl="0" algn="l">
                        <a:buNone/>
                      </a:pPr>
                      <a:r>
                        <a:rPr lang="en-US" sz="1600" b="0" i="0" u="none" strike="noStrike" noProof="0">
                          <a:latin typeface="Arial"/>
                        </a:rPr>
                        <a:t>Flattening (unweighted)</a:t>
                      </a:r>
                      <a:endParaRPr lang="en-US"/>
                    </a:p>
                  </a:txBody>
                  <a:tcPr/>
                </a:tc>
                <a:tc>
                  <a:txBody>
                    <a:bodyPr/>
                    <a:lstStyle/>
                    <a:p>
                      <a:pPr lvl="0" algn="l">
                        <a:buNone/>
                      </a:pPr>
                      <a:r>
                        <a:rPr lang="en-US" sz="1600" b="0" i="0" u="none" strike="noStrike" noProof="0" err="1">
                          <a:effectLst/>
                          <a:latin typeface="Arial"/>
                        </a:rPr>
                        <a:t>Berlingerio</a:t>
                      </a:r>
                      <a:r>
                        <a:rPr lang="en-US" sz="1600" b="0" i="0" u="none" strike="noStrike" noProof="0">
                          <a:effectLst/>
                          <a:latin typeface="Arial"/>
                        </a:rPr>
                        <a:t> et al., 2011</a:t>
                      </a:r>
                      <a:endParaRPr lang="en-US"/>
                    </a:p>
                  </a:txBody>
                  <a:tcPr/>
                </a:tc>
                <a:tc>
                  <a:txBody>
                    <a:bodyPr/>
                    <a:lstStyle/>
                    <a:p>
                      <a:pPr lvl="0" algn="l">
                        <a:lnSpc>
                          <a:spcPct val="100000"/>
                        </a:lnSpc>
                        <a:spcBef>
                          <a:spcPts val="0"/>
                        </a:spcBef>
                        <a:spcAft>
                          <a:spcPts val="0"/>
                        </a:spcAft>
                        <a:buNone/>
                      </a:pPr>
                      <a:r>
                        <a:rPr lang="en-US" sz="1600" b="0" i="0" u="none" strike="noStrike" noProof="0">
                          <a:effectLst/>
                          <a:latin typeface="Arial"/>
                        </a:rPr>
                        <a:t>Partitioning </a:t>
                      </a:r>
                      <a:r>
                        <a:rPr lang="en-US" sz="1600" b="0" i="0" u="none" strike="noStrike" noProof="0">
                          <a:effectLst/>
                        </a:rPr>
                        <a:t>(*)</a:t>
                      </a:r>
                      <a:endParaRPr lang="en-US"/>
                    </a:p>
                  </a:txBody>
                  <a:tcPr/>
                </a:tc>
                <a:extLst>
                  <a:ext uri="{0D108BD9-81ED-4DB2-BD59-A6C34878D82A}">
                    <a16:rowId xmlns:a16="http://schemas.microsoft.com/office/drawing/2014/main" val="2064871012"/>
                  </a:ext>
                </a:extLst>
              </a:tr>
            </a:tbl>
          </a:graphicData>
        </a:graphic>
      </p:graphicFrame>
    </p:spTree>
    <p:extLst>
      <p:ext uri="{BB962C8B-B14F-4D97-AF65-F5344CB8AC3E}">
        <p14:creationId xmlns:p14="http://schemas.microsoft.com/office/powerpoint/2010/main" val="871029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ea typeface="+mj-lt"/>
                <a:cs typeface="+mj-lt"/>
              </a:rPr>
              <a:t>Suggested way to follow along</a:t>
            </a:r>
          </a:p>
        </p:txBody>
      </p:sp>
      <p:pic>
        <p:nvPicPr>
          <p:cNvPr id="4" name="Picture 4" descr="Text&#10;&#10;Description automatically generated">
            <a:extLst>
              <a:ext uri="{FF2B5EF4-FFF2-40B4-BE49-F238E27FC236}">
                <a16:creationId xmlns:a16="http://schemas.microsoft.com/office/drawing/2014/main" id="{72579D8E-C3EE-4441-97E4-6642C75265EC}"/>
              </a:ext>
            </a:extLst>
          </p:cNvPr>
          <p:cNvPicPr>
            <a:picLocks noChangeAspect="1"/>
          </p:cNvPicPr>
          <p:nvPr/>
        </p:nvPicPr>
        <p:blipFill>
          <a:blip r:embed="rId2"/>
          <a:stretch>
            <a:fillRect/>
          </a:stretch>
        </p:blipFill>
        <p:spPr>
          <a:xfrm>
            <a:off x="401349" y="1560018"/>
            <a:ext cx="8341302" cy="4751079"/>
          </a:xfrm>
          <a:prstGeom prst="rect">
            <a:avLst/>
          </a:prstGeom>
        </p:spPr>
      </p:pic>
    </p:spTree>
    <p:extLst>
      <p:ext uri="{BB962C8B-B14F-4D97-AF65-F5344CB8AC3E}">
        <p14:creationId xmlns:p14="http://schemas.microsoft.com/office/powerpoint/2010/main" val="8457176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FE8C-0BC0-424D-964C-7ED654D45FB6}"/>
              </a:ext>
            </a:extLst>
          </p:cNvPr>
          <p:cNvSpPr>
            <a:spLocks noGrp="1"/>
          </p:cNvSpPr>
          <p:nvPr>
            <p:ph type="title"/>
          </p:nvPr>
        </p:nvSpPr>
        <p:spPr/>
        <p:txBody>
          <a:bodyPr/>
          <a:lstStyle/>
          <a:p>
            <a:r>
              <a:rPr lang="en-US"/>
              <a:t>A comparison: statistics</a:t>
            </a:r>
          </a:p>
        </p:txBody>
      </p:sp>
      <p:pic>
        <p:nvPicPr>
          <p:cNvPr id="11" name="Picture 11" descr="Table&#10;&#10;Description automatically generated">
            <a:extLst>
              <a:ext uri="{FF2B5EF4-FFF2-40B4-BE49-F238E27FC236}">
                <a16:creationId xmlns:a16="http://schemas.microsoft.com/office/drawing/2014/main" id="{A885DC91-5238-4BDC-8574-825630FA81C0}"/>
              </a:ext>
            </a:extLst>
          </p:cNvPr>
          <p:cNvPicPr>
            <a:picLocks noChangeAspect="1"/>
          </p:cNvPicPr>
          <p:nvPr/>
        </p:nvPicPr>
        <p:blipFill>
          <a:blip r:embed="rId2"/>
          <a:stretch>
            <a:fillRect/>
          </a:stretch>
        </p:blipFill>
        <p:spPr>
          <a:xfrm>
            <a:off x="876658" y="2652350"/>
            <a:ext cx="7393536" cy="2441475"/>
          </a:xfrm>
          <a:prstGeom prst="rect">
            <a:avLst/>
          </a:prstGeom>
        </p:spPr>
      </p:pic>
    </p:spTree>
    <p:extLst>
      <p:ext uri="{BB962C8B-B14F-4D97-AF65-F5344CB8AC3E}">
        <p14:creationId xmlns:p14="http://schemas.microsoft.com/office/powerpoint/2010/main" val="41996498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FE252-9517-499A-996A-241C0AB33B5C}"/>
              </a:ext>
            </a:extLst>
          </p:cNvPr>
          <p:cNvSpPr>
            <a:spLocks noGrp="1"/>
          </p:cNvSpPr>
          <p:nvPr>
            <p:ph type="title"/>
          </p:nvPr>
        </p:nvSpPr>
        <p:spPr/>
        <p:txBody>
          <a:bodyPr/>
          <a:lstStyle/>
          <a:p>
            <a:r>
              <a:rPr lang="en-US">
                <a:cs typeface="Arial"/>
              </a:rPr>
              <a:t>A comparison: omega index</a:t>
            </a:r>
            <a:endParaRPr lang="en-US"/>
          </a:p>
        </p:txBody>
      </p:sp>
      <p:pic>
        <p:nvPicPr>
          <p:cNvPr id="3" name="Picture 3" descr="Table&#10;&#10;Description automatically generated">
            <a:extLst>
              <a:ext uri="{FF2B5EF4-FFF2-40B4-BE49-F238E27FC236}">
                <a16:creationId xmlns:a16="http://schemas.microsoft.com/office/drawing/2014/main" id="{6C745338-FD1B-4F2F-A971-848FC3B86A27}"/>
              </a:ext>
            </a:extLst>
          </p:cNvPr>
          <p:cNvPicPr>
            <a:picLocks noChangeAspect="1"/>
          </p:cNvPicPr>
          <p:nvPr/>
        </p:nvPicPr>
        <p:blipFill>
          <a:blip r:embed="rId2"/>
          <a:stretch>
            <a:fillRect/>
          </a:stretch>
        </p:blipFill>
        <p:spPr>
          <a:xfrm>
            <a:off x="1576698" y="2726554"/>
            <a:ext cx="6026210" cy="2644031"/>
          </a:xfrm>
          <a:prstGeom prst="rect">
            <a:avLst/>
          </a:prstGeom>
        </p:spPr>
      </p:pic>
      <p:sp>
        <p:nvSpPr>
          <p:cNvPr id="4" name="TextBox 3">
            <a:extLst>
              <a:ext uri="{FF2B5EF4-FFF2-40B4-BE49-F238E27FC236}">
                <a16:creationId xmlns:a16="http://schemas.microsoft.com/office/drawing/2014/main" id="{E907206B-2F48-4AA2-A262-A5FC59EE1DF0}"/>
              </a:ext>
            </a:extLst>
          </p:cNvPr>
          <p:cNvSpPr txBox="1"/>
          <p:nvPr/>
        </p:nvSpPr>
        <p:spPr>
          <a:xfrm>
            <a:off x="1553425" y="5776266"/>
            <a:ext cx="49172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70C0"/>
                </a:solidFill>
                <a:latin typeface="Consolas"/>
              </a:rPr>
              <a:t>nmi()</a:t>
            </a:r>
            <a:r>
              <a:rPr lang="en-US"/>
              <a:t> also available, for partitioning methods</a:t>
            </a:r>
          </a:p>
        </p:txBody>
      </p:sp>
    </p:spTree>
    <p:extLst>
      <p:ext uri="{BB962C8B-B14F-4D97-AF65-F5344CB8AC3E}">
        <p14:creationId xmlns:p14="http://schemas.microsoft.com/office/powerpoint/2010/main" val="12284952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to generalized Louvain</a:t>
            </a:r>
          </a:p>
        </p:txBody>
      </p:sp>
      <p:sp>
        <p:nvSpPr>
          <p:cNvPr id="4" name="Content Placeholder 3"/>
          <p:cNvSpPr>
            <a:spLocks noGrp="1"/>
          </p:cNvSpPr>
          <p:nvPr>
            <p:ph idx="1"/>
          </p:nvPr>
        </p:nvSpPr>
        <p:spPr/>
        <p:txBody>
          <a:bodyPr/>
          <a:lstStyle/>
          <a:p>
            <a:r>
              <a:rPr lang="en-US" dirty="0"/>
              <a:t>Modularity is a clustering quality function introduced by Mark Newman in 2001.</a:t>
            </a:r>
          </a:p>
        </p:txBody>
      </p:sp>
      <p:pic>
        <p:nvPicPr>
          <p:cNvPr id="3" name="Picture 2"/>
          <p:cNvPicPr>
            <a:picLocks noChangeAspect="1"/>
          </p:cNvPicPr>
          <p:nvPr/>
        </p:nvPicPr>
        <p:blipFill>
          <a:blip r:embed="rId2"/>
          <a:stretch>
            <a:fillRect/>
          </a:stretch>
        </p:blipFill>
        <p:spPr>
          <a:xfrm>
            <a:off x="1526060" y="3564189"/>
            <a:ext cx="6555861" cy="2884579"/>
          </a:xfrm>
          <a:prstGeom prst="rect">
            <a:avLst/>
          </a:prstGeom>
        </p:spPr>
      </p:pic>
      <p:pic>
        <p:nvPicPr>
          <p:cNvPr id="5" name="Picture 4"/>
          <p:cNvPicPr>
            <a:picLocks noChangeAspect="1"/>
          </p:cNvPicPr>
          <p:nvPr/>
        </p:nvPicPr>
        <p:blipFill>
          <a:blip r:embed="rId3"/>
          <a:stretch>
            <a:fillRect/>
          </a:stretch>
        </p:blipFill>
        <p:spPr>
          <a:xfrm>
            <a:off x="2325745" y="2348837"/>
            <a:ext cx="4726369" cy="1215352"/>
          </a:xfrm>
          <a:prstGeom prst="rect">
            <a:avLst/>
          </a:prstGeom>
        </p:spPr>
      </p:pic>
    </p:spTree>
    <p:extLst>
      <p:ext uri="{BB962C8B-B14F-4D97-AF65-F5344CB8AC3E}">
        <p14:creationId xmlns:p14="http://schemas.microsoft.com/office/powerpoint/2010/main" val="1846193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284"/>
        <p:cNvGrpSpPr/>
        <p:nvPr/>
      </p:nvGrpSpPr>
      <p:grpSpPr>
        <a:xfrm>
          <a:off x="0" y="0"/>
          <a:ext cx="0" cy="0"/>
          <a:chOff x="0" y="0"/>
          <a:chExt cx="0" cy="0"/>
        </a:xfrm>
      </p:grpSpPr>
      <p:sp>
        <p:nvSpPr>
          <p:cNvPr id="1285" name="Shape 1285"/>
          <p:cNvSpPr txBox="1">
            <a:spLocks noGrp="1"/>
          </p:cNvSpPr>
          <p:nvPr>
            <p:ph type="title"/>
          </p:nvPr>
        </p:nvSpPr>
        <p:spPr>
          <a:prstGeom prst="rect">
            <a:avLst/>
          </a:prstGeom>
        </p:spPr>
        <p:txBody>
          <a:bodyPr lIns="91425" tIns="91425" rIns="91425" bIns="91425" anchor="b" anchorCtr="0">
            <a:noAutofit/>
          </a:bodyPr>
          <a:lstStyle/>
          <a:p>
            <a:pPr>
              <a:buNone/>
            </a:pPr>
            <a:r>
              <a:rPr lang="en"/>
              <a:t>Multiplex modularity</a:t>
            </a:r>
          </a:p>
        </p:txBody>
      </p:sp>
      <p:sp>
        <p:nvSpPr>
          <p:cNvPr id="1286" name="Shape 1286"/>
          <p:cNvSpPr/>
          <p:nvPr/>
        </p:nvSpPr>
        <p:spPr>
          <a:xfrm>
            <a:off x="5796136" y="1484784"/>
            <a:ext cx="2959725" cy="3278025"/>
          </a:xfrm>
          <a:prstGeom prst="rect">
            <a:avLst/>
          </a:prstGeom>
          <a:blipFill>
            <a:blip r:embed="rId3"/>
            <a:stretch>
              <a:fillRect/>
            </a:stretch>
          </a:blipFill>
          <a:ln>
            <a:noFill/>
          </a:ln>
        </p:spPr>
      </p:sp>
      <p:sp>
        <p:nvSpPr>
          <p:cNvPr id="1288" name="Shape 1288"/>
          <p:cNvSpPr/>
          <p:nvPr/>
        </p:nvSpPr>
        <p:spPr>
          <a:xfrm>
            <a:off x="251520" y="2737015"/>
            <a:ext cx="5067675" cy="1293149"/>
          </a:xfrm>
          <a:prstGeom prst="rect">
            <a:avLst/>
          </a:prstGeom>
          <a:blipFill>
            <a:blip r:embed="rId4"/>
            <a:stretch>
              <a:fillRect/>
            </a:stretch>
          </a:blipFill>
        </p:spPr>
      </p:sp>
      <p:sp>
        <p:nvSpPr>
          <p:cNvPr id="1289" name="Shape 1289"/>
          <p:cNvSpPr/>
          <p:nvPr/>
        </p:nvSpPr>
        <p:spPr>
          <a:xfrm>
            <a:off x="251520" y="4776428"/>
            <a:ext cx="8601601" cy="1293149"/>
          </a:xfrm>
          <a:prstGeom prst="rect">
            <a:avLst/>
          </a:prstGeom>
          <a:blipFill>
            <a:blip r:embed="rId5"/>
            <a:stretch>
              <a:fillRect/>
            </a:stretch>
          </a:blipFill>
        </p:spPr>
      </p:sp>
      <p:cxnSp>
        <p:nvCxnSpPr>
          <p:cNvPr id="1290" name="Shape 1290"/>
          <p:cNvCxnSpPr/>
          <p:nvPr/>
        </p:nvCxnSpPr>
        <p:spPr>
          <a:xfrm rot="10800000">
            <a:off x="2692169" y="4123403"/>
            <a:ext cx="494100" cy="795599"/>
          </a:xfrm>
          <a:prstGeom prst="straightConnector1">
            <a:avLst/>
          </a:prstGeom>
          <a:noFill/>
          <a:ln w="19050" cap="flat">
            <a:solidFill>
              <a:srgbClr val="FF0000"/>
            </a:solidFill>
            <a:prstDash val="solid"/>
            <a:round/>
            <a:headEnd type="none" w="lg" len="lg"/>
            <a:tailEnd type="none" w="lg" len="lg"/>
          </a:ln>
        </p:spPr>
      </p:cxnSp>
      <p:cxnSp>
        <p:nvCxnSpPr>
          <p:cNvPr id="1291" name="Shape 1291"/>
          <p:cNvCxnSpPr/>
          <p:nvPr/>
        </p:nvCxnSpPr>
        <p:spPr>
          <a:xfrm rot="10800000" flipH="1">
            <a:off x="691420" y="4099477"/>
            <a:ext cx="4363199" cy="12000"/>
          </a:xfrm>
          <a:prstGeom prst="straightConnector1">
            <a:avLst/>
          </a:prstGeom>
          <a:noFill/>
          <a:ln w="19050" cap="flat">
            <a:solidFill>
              <a:srgbClr val="FF0000"/>
            </a:solidFill>
            <a:prstDash val="solid"/>
            <a:round/>
            <a:headEnd type="none" w="lg" len="lg"/>
            <a:tailEnd type="none" w="lg" len="lg"/>
          </a:ln>
        </p:spPr>
      </p:cxnSp>
      <p:cxnSp>
        <p:nvCxnSpPr>
          <p:cNvPr id="1292" name="Shape 1292"/>
          <p:cNvCxnSpPr/>
          <p:nvPr/>
        </p:nvCxnSpPr>
        <p:spPr>
          <a:xfrm rot="10800000" flipH="1">
            <a:off x="2294445" y="4891102"/>
            <a:ext cx="2025000" cy="8100"/>
          </a:xfrm>
          <a:prstGeom prst="straightConnector1">
            <a:avLst/>
          </a:prstGeom>
          <a:noFill/>
          <a:ln w="19050" cap="flat">
            <a:solidFill>
              <a:srgbClr val="FF0000"/>
            </a:solidFill>
            <a:prstDash val="solid"/>
            <a:round/>
            <a:headEnd type="none" w="lg" len="lg"/>
            <a:tailEnd type="none" w="lg" len="lg"/>
          </a:ln>
        </p:spPr>
      </p:cxnSp>
      <p:cxnSp>
        <p:nvCxnSpPr>
          <p:cNvPr id="1293" name="Shape 1293"/>
          <p:cNvCxnSpPr/>
          <p:nvPr/>
        </p:nvCxnSpPr>
        <p:spPr>
          <a:xfrm>
            <a:off x="2294445" y="5963503"/>
            <a:ext cx="2989199" cy="4199"/>
          </a:xfrm>
          <a:prstGeom prst="straightConnector1">
            <a:avLst/>
          </a:prstGeom>
          <a:noFill/>
          <a:ln w="19050" cap="flat">
            <a:solidFill>
              <a:srgbClr val="0000FF"/>
            </a:solidFill>
            <a:prstDash val="solid"/>
            <a:round/>
            <a:headEnd type="none" w="lg" len="lg"/>
            <a:tailEnd type="none" w="lg" len="lg"/>
          </a:ln>
        </p:spPr>
      </p:cxnSp>
      <p:cxnSp>
        <p:nvCxnSpPr>
          <p:cNvPr id="1294" name="Shape 1294"/>
          <p:cNvCxnSpPr/>
          <p:nvPr/>
        </p:nvCxnSpPr>
        <p:spPr>
          <a:xfrm>
            <a:off x="5689420" y="5943503"/>
            <a:ext cx="1474868" cy="5777"/>
          </a:xfrm>
          <a:prstGeom prst="straightConnector1">
            <a:avLst/>
          </a:prstGeom>
          <a:noFill/>
          <a:ln w="19050" cap="flat">
            <a:solidFill>
              <a:srgbClr val="0000FF"/>
            </a:solidFill>
            <a:prstDash val="solid"/>
            <a:round/>
            <a:headEnd type="none" w="lg" len="lg"/>
            <a:tailEnd type="none" w="lg" len="lg"/>
          </a:ln>
        </p:spPr>
      </p:cxnSp>
      <p:sp>
        <p:nvSpPr>
          <p:cNvPr id="1295" name="Shape 1295"/>
          <p:cNvSpPr txBox="1"/>
          <p:nvPr/>
        </p:nvSpPr>
        <p:spPr>
          <a:xfrm>
            <a:off x="2680245" y="5924128"/>
            <a:ext cx="2853938" cy="457200"/>
          </a:xfrm>
          <a:prstGeom prst="rect">
            <a:avLst/>
          </a:prstGeom>
          <a:noFill/>
        </p:spPr>
        <p:txBody>
          <a:bodyPr lIns="91425" tIns="91425" rIns="91425" bIns="91425" anchor="t" anchorCtr="0">
            <a:noAutofit/>
          </a:bodyPr>
          <a:lstStyle/>
          <a:p>
            <a:pPr>
              <a:buNone/>
            </a:pPr>
            <a:r>
              <a:rPr lang="en" dirty="0"/>
              <a:t>nodes on same network</a:t>
            </a:r>
          </a:p>
        </p:txBody>
      </p:sp>
      <p:sp>
        <p:nvSpPr>
          <p:cNvPr id="1296" name="Shape 1296"/>
          <p:cNvSpPr txBox="1"/>
          <p:nvPr/>
        </p:nvSpPr>
        <p:spPr>
          <a:xfrm>
            <a:off x="5689420" y="5833922"/>
            <a:ext cx="2309144" cy="457200"/>
          </a:xfrm>
          <a:prstGeom prst="rect">
            <a:avLst/>
          </a:prstGeom>
          <a:noFill/>
        </p:spPr>
        <p:txBody>
          <a:bodyPr lIns="91425" tIns="91425" rIns="91425" bIns="91425" anchor="t" anchorCtr="0">
            <a:noAutofit/>
          </a:bodyPr>
          <a:lstStyle/>
          <a:p>
            <a:pPr lvl="0" rtl="0">
              <a:buNone/>
            </a:pPr>
            <a:r>
              <a:rPr lang="en" dirty="0"/>
              <a:t>same node on different networks</a:t>
            </a:r>
          </a:p>
        </p:txBody>
      </p:sp>
    </p:spTree>
    <p:extLst>
      <p:ext uri="{BB962C8B-B14F-4D97-AF65-F5344CB8AC3E}">
        <p14:creationId xmlns:p14="http://schemas.microsoft.com/office/powerpoint/2010/main" val="764657214"/>
      </p:ext>
    </p:extLst>
  </p:cSld>
  <p:clrMapOvr>
    <a:masterClrMapping/>
  </p:clrMapOvr>
  <p:transition spd="slow">
    <p:cut/>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FA9CC-4124-4C6A-9686-71A7F13A1258}"/>
              </a:ext>
            </a:extLst>
          </p:cNvPr>
          <p:cNvSpPr>
            <a:spLocks noGrp="1"/>
          </p:cNvSpPr>
          <p:nvPr>
            <p:ph type="title"/>
          </p:nvPr>
        </p:nvSpPr>
        <p:spPr/>
        <p:txBody>
          <a:bodyPr/>
          <a:lstStyle/>
          <a:p>
            <a:r>
              <a:rPr lang="en-US">
                <a:cs typeface="Arial"/>
              </a:rPr>
              <a:t>A comparison: modularity</a:t>
            </a:r>
            <a:endParaRPr lang="en-US"/>
          </a:p>
        </p:txBody>
      </p:sp>
      <p:sp>
        <p:nvSpPr>
          <p:cNvPr id="3" name="Content Placeholder 2">
            <a:extLst>
              <a:ext uri="{FF2B5EF4-FFF2-40B4-BE49-F238E27FC236}">
                <a16:creationId xmlns:a16="http://schemas.microsoft.com/office/drawing/2014/main" id="{4D54A923-1CC6-4254-9676-E01DE4A9EA7B}"/>
              </a:ext>
            </a:extLst>
          </p:cNvPr>
          <p:cNvSpPr>
            <a:spLocks noGrp="1"/>
          </p:cNvSpPr>
          <p:nvPr>
            <p:ph idx="1"/>
          </p:nvPr>
        </p:nvSpPr>
        <p:spPr/>
        <p:txBody>
          <a:bodyPr/>
          <a:lstStyle/>
          <a:p>
            <a:pPr>
              <a:buNone/>
            </a:pPr>
            <a:r>
              <a:rPr lang="en-US" sz="2000">
                <a:solidFill>
                  <a:srgbClr val="0070C0"/>
                </a:solidFill>
                <a:latin typeface="Consolas"/>
                <a:ea typeface="+mn-lt"/>
                <a:cs typeface="+mn-lt"/>
              </a:rPr>
              <a:t>print( ml.modularity(net, comm_dict["glouvain"]) ) </a:t>
            </a:r>
            <a:endParaRPr lang="en-US" sz="2000">
              <a:solidFill>
                <a:srgbClr val="0070C0"/>
              </a:solidFill>
              <a:latin typeface="Consolas"/>
              <a:ea typeface="ＭＳ Ｐゴシック"/>
              <a:cs typeface="+mn-lt"/>
            </a:endParaRPr>
          </a:p>
          <a:p>
            <a:pPr>
              <a:buNone/>
            </a:pPr>
            <a:r>
              <a:rPr lang="en-US" sz="2000">
                <a:latin typeface="Consolas"/>
                <a:ea typeface="+mn-lt"/>
                <a:cs typeface="+mn-lt"/>
              </a:rPr>
              <a:t>0.5238050562810481</a:t>
            </a:r>
          </a:p>
          <a:p>
            <a:pPr>
              <a:buNone/>
            </a:pPr>
            <a:r>
              <a:rPr lang="en-US" sz="2000">
                <a:solidFill>
                  <a:srgbClr val="0070C0"/>
                </a:solidFill>
                <a:latin typeface="Consolas"/>
                <a:ea typeface="+mn-lt"/>
                <a:cs typeface="+mn-lt"/>
              </a:rPr>
              <a:t>print( ml.modularity(net, comm_dict["mdlp"]) ) </a:t>
            </a:r>
            <a:endParaRPr lang="en-US" sz="2000">
              <a:solidFill>
                <a:srgbClr val="0070C0"/>
              </a:solidFill>
              <a:latin typeface="Consolas"/>
              <a:ea typeface="ＭＳ Ｐゴシック"/>
              <a:cs typeface="+mn-lt"/>
            </a:endParaRPr>
          </a:p>
          <a:p>
            <a:pPr>
              <a:buNone/>
            </a:pPr>
            <a:r>
              <a:rPr lang="en-US" sz="2000">
                <a:latin typeface="Consolas"/>
                <a:ea typeface="+mn-lt"/>
                <a:cs typeface="+mn-lt"/>
              </a:rPr>
              <a:t>0.4725328597429617</a:t>
            </a:r>
            <a:endParaRPr lang="en-US" sz="2000">
              <a:latin typeface="Consolas"/>
            </a:endParaRPr>
          </a:p>
          <a:p>
            <a:pPr>
              <a:buNone/>
            </a:pPr>
            <a:r>
              <a:rPr lang="en-US" sz="2000">
                <a:solidFill>
                  <a:srgbClr val="0070C0"/>
                </a:solidFill>
                <a:latin typeface="Consolas"/>
                <a:ea typeface="+mn-lt"/>
                <a:cs typeface="+mn-lt"/>
              </a:rPr>
              <a:t>print( ml.modularity(net, comm_dict["infomap"]) ) </a:t>
            </a:r>
            <a:endParaRPr lang="en-US" sz="2000">
              <a:solidFill>
                <a:srgbClr val="0070C0"/>
              </a:solidFill>
              <a:latin typeface="Consolas"/>
              <a:ea typeface="ＭＳ Ｐゴシック"/>
              <a:cs typeface="+mn-lt"/>
            </a:endParaRPr>
          </a:p>
          <a:p>
            <a:pPr>
              <a:buNone/>
            </a:pPr>
            <a:r>
              <a:rPr lang="en-US" sz="2000">
                <a:latin typeface="Consolas"/>
                <a:ea typeface="+mn-lt"/>
                <a:cs typeface="+mn-lt"/>
              </a:rPr>
              <a:t>0.2558495527561328</a:t>
            </a:r>
          </a:p>
          <a:p>
            <a:pPr>
              <a:buNone/>
            </a:pPr>
            <a:r>
              <a:rPr lang="en-US" sz="2000">
                <a:solidFill>
                  <a:srgbClr val="0070C0"/>
                </a:solidFill>
                <a:latin typeface="Consolas"/>
                <a:ea typeface="+mn-lt"/>
                <a:cs typeface="+mn-lt"/>
              </a:rPr>
              <a:t>print( ml.modularity(net, comm_dict["flat_ec"]) )</a:t>
            </a:r>
            <a:endParaRPr lang="en-US" sz="2000">
              <a:solidFill>
                <a:srgbClr val="0070C0"/>
              </a:solidFill>
              <a:latin typeface="Consolas"/>
              <a:ea typeface="ＭＳ Ｐゴシック"/>
              <a:cs typeface="+mn-lt"/>
            </a:endParaRPr>
          </a:p>
          <a:p>
            <a:pPr>
              <a:buNone/>
            </a:pPr>
            <a:r>
              <a:rPr lang="en-US" sz="2000">
                <a:latin typeface="Consolas"/>
                <a:ea typeface="+mn-lt"/>
                <a:cs typeface="+mn-lt"/>
              </a:rPr>
              <a:t>0.5218939280099651 </a:t>
            </a:r>
            <a:endParaRPr lang="en-US" sz="2000">
              <a:latin typeface="Consolas"/>
              <a:ea typeface="ＭＳ Ｐゴシック"/>
              <a:cs typeface="+mn-lt"/>
            </a:endParaRPr>
          </a:p>
          <a:p>
            <a:pPr>
              <a:buNone/>
            </a:pPr>
            <a:r>
              <a:rPr lang="en-US" sz="2000">
                <a:solidFill>
                  <a:srgbClr val="0070C0"/>
                </a:solidFill>
                <a:latin typeface="Consolas"/>
                <a:ea typeface="+mn-lt"/>
                <a:cs typeface="+mn-lt"/>
              </a:rPr>
              <a:t>print( ml.modularity(net, comm_dict["flat_nw"]) )</a:t>
            </a:r>
            <a:endParaRPr lang="en-US" sz="2000">
              <a:solidFill>
                <a:srgbClr val="0070C0"/>
              </a:solidFill>
              <a:latin typeface="Consolas"/>
              <a:cs typeface="Arial"/>
            </a:endParaRPr>
          </a:p>
          <a:p>
            <a:pPr>
              <a:buNone/>
            </a:pPr>
            <a:r>
              <a:rPr lang="en-US" sz="2000">
                <a:latin typeface="Consolas"/>
                <a:ea typeface="+mn-lt"/>
                <a:cs typeface="+mn-lt"/>
              </a:rPr>
              <a:t>0.5218939280099655</a:t>
            </a:r>
            <a:endParaRPr lang="en-US" sz="2000">
              <a:latin typeface="Consolas"/>
            </a:endParaRPr>
          </a:p>
          <a:p>
            <a:pPr marL="0" indent="0">
              <a:buNone/>
            </a:pPr>
            <a:endParaRPr lang="en-US">
              <a:cs typeface="Arial"/>
            </a:endParaRPr>
          </a:p>
        </p:txBody>
      </p:sp>
    </p:spTree>
    <p:extLst>
      <p:ext uri="{BB962C8B-B14F-4D97-AF65-F5344CB8AC3E}">
        <p14:creationId xmlns:p14="http://schemas.microsoft.com/office/powerpoint/2010/main" val="27634381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r="4756"/>
          <a:stretch/>
        </p:blipFill>
        <p:spPr>
          <a:xfrm>
            <a:off x="251520" y="620688"/>
            <a:ext cx="2899106" cy="2952328"/>
          </a:xfrm>
          <a:prstGeom prst="rect">
            <a:avLst/>
          </a:prstGeom>
        </p:spPr>
      </p:pic>
      <p:sp>
        <p:nvSpPr>
          <p:cNvPr id="4" name="TextBox 3">
            <a:extLst>
              <a:ext uri="{FF2B5EF4-FFF2-40B4-BE49-F238E27FC236}">
                <a16:creationId xmlns:a16="http://schemas.microsoft.com/office/drawing/2014/main" id="{81ABD39D-E000-4571-96D3-BCD417520C21}"/>
              </a:ext>
            </a:extLst>
          </p:cNvPr>
          <p:cNvSpPr txBox="1"/>
          <p:nvPr/>
        </p:nvSpPr>
        <p:spPr>
          <a:xfrm>
            <a:off x="4262776" y="836712"/>
            <a:ext cx="4629704" cy="2862322"/>
          </a:xfrm>
          <a:prstGeom prst="rect">
            <a:avLst/>
          </a:prstGeom>
          <a:noFill/>
        </p:spPr>
        <p:txBody>
          <a:bodyPr wrap="square" lIns="91440" tIns="45720" rIns="91440" bIns="45720" anchor="t">
            <a:spAutoFit/>
          </a:bodyPr>
          <a:lstStyle/>
          <a:p>
            <a:r>
              <a:rPr lang="en-US" b="0" i="0">
                <a:effectLst/>
                <a:latin typeface="+mj-lt"/>
              </a:rPr>
              <a:t>The results of </a:t>
            </a:r>
            <a:r>
              <a:rPr lang="en-US" b="0" i="0" err="1">
                <a:effectLst/>
                <a:latin typeface="+mj-lt"/>
              </a:rPr>
              <a:t>gLouvain</a:t>
            </a:r>
            <a:r>
              <a:rPr lang="en-US" b="0" i="0">
                <a:effectLst/>
                <a:latin typeface="+mj-lt"/>
              </a:rPr>
              <a:t> are highly dependent on the parameter </a:t>
            </a:r>
            <a:r>
              <a:rPr lang="en-US" b="0" i="1">
                <a:effectLst/>
                <a:latin typeface="+mj-lt"/>
              </a:rPr>
              <a:t>omega</a:t>
            </a:r>
            <a:r>
              <a:rPr lang="en-US">
                <a:latin typeface="+mj-lt"/>
              </a:rPr>
              <a:t>:</a:t>
            </a:r>
            <a:r>
              <a:rPr lang="en-US" b="0" i="0">
                <a:effectLst/>
                <a:latin typeface="+mj-lt"/>
              </a:rPr>
              <a:t> </a:t>
            </a:r>
            <a:r>
              <a:rPr lang="en-US">
                <a:latin typeface="+mj-lt"/>
              </a:rPr>
              <a:t>h</a:t>
            </a:r>
            <a:r>
              <a:rPr lang="en-US" b="0" i="0">
                <a:effectLst/>
                <a:latin typeface="+mj-lt"/>
              </a:rPr>
              <a:t>igher values will result in communities spanning multiple layers, </a:t>
            </a:r>
            <a:r>
              <a:rPr lang="en-US">
                <a:latin typeface="+mj-lt"/>
              </a:rPr>
              <a:t>because</a:t>
            </a:r>
            <a:r>
              <a:rPr lang="en-US" b="0" i="0">
                <a:effectLst/>
                <a:latin typeface="+mj-lt"/>
              </a:rPr>
              <a:t> </a:t>
            </a:r>
            <a:r>
              <a:rPr lang="en-US">
                <a:latin typeface="+mj-lt"/>
              </a:rPr>
              <a:t>including</a:t>
            </a:r>
            <a:r>
              <a:rPr lang="en-US" b="0" i="0">
                <a:effectLst/>
                <a:latin typeface="+mj-lt"/>
              </a:rPr>
              <a:t> the same actor on different layers in the same community increases the value of modularity. </a:t>
            </a:r>
            <a:r>
              <a:rPr lang="en-US" b="0" i="1">
                <a:effectLst/>
                <a:latin typeface="+mj-lt"/>
              </a:rPr>
              <a:t>Omega</a:t>
            </a:r>
            <a:r>
              <a:rPr lang="en-US" b="0" i="0">
                <a:effectLst/>
                <a:latin typeface="+mj-lt"/>
              </a:rPr>
              <a:t> = 0, having the same actors on different layers in the same community does not contribute to modularity.</a:t>
            </a:r>
            <a:r>
              <a:rPr lang="en-US">
                <a:latin typeface="+mj-lt"/>
              </a:rPr>
              <a:t> </a:t>
            </a:r>
          </a:p>
        </p:txBody>
      </p:sp>
      <p:pic>
        <p:nvPicPr>
          <p:cNvPr id="3" name="Picture 5" descr="Table&#10;&#10;Description automatically generated">
            <a:extLst>
              <a:ext uri="{FF2B5EF4-FFF2-40B4-BE49-F238E27FC236}">
                <a16:creationId xmlns:a16="http://schemas.microsoft.com/office/drawing/2014/main" id="{E1BD87E6-49E1-42DF-B4D1-98B8D84E0102}"/>
              </a:ext>
            </a:extLst>
          </p:cNvPr>
          <p:cNvPicPr>
            <a:picLocks noChangeAspect="1"/>
          </p:cNvPicPr>
          <p:nvPr/>
        </p:nvPicPr>
        <p:blipFill>
          <a:blip r:embed="rId3"/>
          <a:stretch>
            <a:fillRect/>
          </a:stretch>
        </p:blipFill>
        <p:spPr>
          <a:xfrm>
            <a:off x="1740494" y="4200641"/>
            <a:ext cx="6004844" cy="1825187"/>
          </a:xfrm>
          <a:prstGeom prst="rect">
            <a:avLst/>
          </a:prstGeom>
        </p:spPr>
      </p:pic>
    </p:spTree>
    <p:extLst>
      <p:ext uri="{BB962C8B-B14F-4D97-AF65-F5344CB8AC3E}">
        <p14:creationId xmlns:p14="http://schemas.microsoft.com/office/powerpoint/2010/main" val="11174969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Clique percolation method</a:t>
            </a:r>
          </a:p>
        </p:txBody>
      </p:sp>
      <p:pic>
        <p:nvPicPr>
          <p:cNvPr id="4" name="Picture 3" descr="cpm1.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1916832"/>
            <a:ext cx="3332232" cy="3960440"/>
          </a:xfrm>
          <a:prstGeom prst="rect">
            <a:avLst/>
          </a:prstGeom>
        </p:spPr>
      </p:pic>
      <p:sp>
        <p:nvSpPr>
          <p:cNvPr id="10" name="TextBox 9"/>
          <p:cNvSpPr txBox="1"/>
          <p:nvPr/>
        </p:nvSpPr>
        <p:spPr>
          <a:xfrm>
            <a:off x="107504" y="6093296"/>
            <a:ext cx="1575071" cy="584776"/>
          </a:xfrm>
          <a:prstGeom prst="rect">
            <a:avLst/>
          </a:prstGeom>
          <a:noFill/>
        </p:spPr>
        <p:txBody>
          <a:bodyPr wrap="none" rtlCol="0">
            <a:spAutoFit/>
          </a:bodyPr>
          <a:lstStyle/>
          <a:p>
            <a:r>
              <a:rPr lang="en-US" sz="3200"/>
              <a:t>CPM(k)</a:t>
            </a:r>
          </a:p>
        </p:txBody>
      </p:sp>
      <p:sp>
        <p:nvSpPr>
          <p:cNvPr id="11" name="TextBox 10"/>
          <p:cNvSpPr txBox="1"/>
          <p:nvPr/>
        </p:nvSpPr>
        <p:spPr>
          <a:xfrm>
            <a:off x="3779912" y="5805264"/>
            <a:ext cx="4596130" cy="523220"/>
          </a:xfrm>
          <a:prstGeom prst="rect">
            <a:avLst/>
          </a:prstGeom>
          <a:noFill/>
        </p:spPr>
        <p:txBody>
          <a:bodyPr wrap="none" rtlCol="0">
            <a:spAutoFit/>
          </a:bodyPr>
          <a:lstStyle/>
          <a:p>
            <a:r>
              <a:rPr lang="en-US" sz="2800"/>
              <a:t>Find max-cliques of size </a:t>
            </a:r>
            <a:r>
              <a:rPr lang="en-US" sz="2800">
                <a:latin typeface="ＭＳ ゴシック"/>
                <a:ea typeface="ＭＳ ゴシック"/>
                <a:cs typeface="ＭＳ ゴシック"/>
              </a:rPr>
              <a:t>≥</a:t>
            </a:r>
            <a:r>
              <a:rPr lang="en-US" sz="2800"/>
              <a:t> k</a:t>
            </a:r>
          </a:p>
        </p:txBody>
      </p:sp>
      <p:sp>
        <p:nvSpPr>
          <p:cNvPr id="6" name="Shape 1324"/>
          <p:cNvSpPr/>
          <p:nvPr/>
        </p:nvSpPr>
        <p:spPr>
          <a:xfrm>
            <a:off x="3203848" y="3356992"/>
            <a:ext cx="5688632" cy="129614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91425" tIns="91425" rIns="91425" bIns="91425" anchor="ctr" anchorCtr="0">
            <a:noAutofit/>
          </a:bodyPr>
          <a:lstStyle/>
          <a:p>
            <a:r>
              <a:rPr lang="en-US" err="1"/>
              <a:t>Palla</a:t>
            </a:r>
            <a:r>
              <a:rPr lang="en-US"/>
              <a:t>, </a:t>
            </a:r>
            <a:r>
              <a:rPr lang="en-US" err="1"/>
              <a:t>Gergely</a:t>
            </a:r>
            <a:r>
              <a:rPr lang="en-US"/>
              <a:t>, </a:t>
            </a:r>
            <a:r>
              <a:rPr lang="en-US" err="1"/>
              <a:t>Imre</a:t>
            </a:r>
            <a:r>
              <a:rPr lang="en-US"/>
              <a:t> </a:t>
            </a:r>
            <a:r>
              <a:rPr lang="en-US" err="1"/>
              <a:t>Derényi</a:t>
            </a:r>
            <a:r>
              <a:rPr lang="en-US"/>
              <a:t>, </a:t>
            </a:r>
            <a:r>
              <a:rPr lang="en-US" err="1"/>
              <a:t>Illés</a:t>
            </a:r>
            <a:r>
              <a:rPr lang="en-US"/>
              <a:t> </a:t>
            </a:r>
            <a:r>
              <a:rPr lang="en-US" err="1"/>
              <a:t>Farkas</a:t>
            </a:r>
            <a:r>
              <a:rPr lang="en-US"/>
              <a:t>, and </a:t>
            </a:r>
            <a:r>
              <a:rPr lang="en-US" err="1"/>
              <a:t>Tamás</a:t>
            </a:r>
            <a:r>
              <a:rPr lang="en-US"/>
              <a:t> </a:t>
            </a:r>
            <a:r>
              <a:rPr lang="en-US" err="1"/>
              <a:t>Vicsek</a:t>
            </a:r>
            <a:r>
              <a:rPr lang="en-US"/>
              <a:t>. 2005. “Uncovering the Overlapping Community Structure of Complex Networks in Nature and Society.” Nature 435 (7043).</a:t>
            </a:r>
          </a:p>
        </p:txBody>
      </p:sp>
    </p:spTree>
    <p:extLst>
      <p:ext uri="{BB962C8B-B14F-4D97-AF65-F5344CB8AC3E}">
        <p14:creationId xmlns:p14="http://schemas.microsoft.com/office/powerpoint/2010/main" val="3510507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Clique percolation method</a:t>
            </a:r>
          </a:p>
        </p:txBody>
      </p:sp>
      <p:pic>
        <p:nvPicPr>
          <p:cNvPr id="4" name="Picture 3" descr="cpm1.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1916832"/>
            <a:ext cx="3332232" cy="3960440"/>
          </a:xfrm>
          <a:prstGeom prst="rect">
            <a:avLst/>
          </a:prstGeom>
        </p:spPr>
      </p:pic>
      <p:pic>
        <p:nvPicPr>
          <p:cNvPr id="5" name="Picture 4" descr="cpm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9572" y="2276872"/>
            <a:ext cx="5060900" cy="3190567"/>
          </a:xfrm>
          <a:prstGeom prst="rect">
            <a:avLst/>
          </a:prstGeom>
        </p:spPr>
      </p:pic>
      <p:sp>
        <p:nvSpPr>
          <p:cNvPr id="10" name="TextBox 9"/>
          <p:cNvSpPr txBox="1"/>
          <p:nvPr/>
        </p:nvSpPr>
        <p:spPr>
          <a:xfrm>
            <a:off x="107504" y="6093296"/>
            <a:ext cx="1575071" cy="584776"/>
          </a:xfrm>
          <a:prstGeom prst="rect">
            <a:avLst/>
          </a:prstGeom>
          <a:noFill/>
        </p:spPr>
        <p:txBody>
          <a:bodyPr wrap="none" rtlCol="0">
            <a:spAutoFit/>
          </a:bodyPr>
          <a:lstStyle/>
          <a:p>
            <a:r>
              <a:rPr lang="en-US" sz="3200"/>
              <a:t>CPM(k)</a:t>
            </a:r>
          </a:p>
        </p:txBody>
      </p:sp>
      <p:sp>
        <p:nvSpPr>
          <p:cNvPr id="11" name="TextBox 10"/>
          <p:cNvSpPr txBox="1"/>
          <p:nvPr/>
        </p:nvSpPr>
        <p:spPr>
          <a:xfrm>
            <a:off x="3779912" y="5805264"/>
            <a:ext cx="4596130" cy="523220"/>
          </a:xfrm>
          <a:prstGeom prst="rect">
            <a:avLst/>
          </a:prstGeom>
          <a:noFill/>
        </p:spPr>
        <p:txBody>
          <a:bodyPr wrap="none" rtlCol="0">
            <a:spAutoFit/>
          </a:bodyPr>
          <a:lstStyle/>
          <a:p>
            <a:r>
              <a:rPr lang="en-US" sz="2800"/>
              <a:t>Find max-cliques of size </a:t>
            </a:r>
            <a:r>
              <a:rPr lang="en-US" sz="2800">
                <a:latin typeface="ＭＳ ゴシック"/>
                <a:ea typeface="ＭＳ ゴシック"/>
                <a:cs typeface="ＭＳ ゴシック"/>
              </a:rPr>
              <a:t>≥</a:t>
            </a:r>
            <a:r>
              <a:rPr lang="en-US" sz="2800"/>
              <a:t> k</a:t>
            </a:r>
          </a:p>
        </p:txBody>
      </p:sp>
    </p:spTree>
    <p:extLst>
      <p:ext uri="{BB962C8B-B14F-4D97-AF65-F5344CB8AC3E}">
        <p14:creationId xmlns:p14="http://schemas.microsoft.com/office/powerpoint/2010/main" val="42211090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Clique percolation method</a:t>
            </a:r>
          </a:p>
        </p:txBody>
      </p:sp>
      <p:pic>
        <p:nvPicPr>
          <p:cNvPr id="4" name="Picture 3" descr="cpm1.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1916832"/>
            <a:ext cx="3332232" cy="3960440"/>
          </a:xfrm>
          <a:prstGeom prst="rect">
            <a:avLst/>
          </a:prstGeom>
        </p:spPr>
      </p:pic>
      <p:pic>
        <p:nvPicPr>
          <p:cNvPr id="5" name="Picture 4" descr="cpm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9572" y="2276872"/>
            <a:ext cx="5060900" cy="3190567"/>
          </a:xfrm>
          <a:prstGeom prst="rect">
            <a:avLst/>
          </a:prstGeom>
        </p:spPr>
      </p:pic>
      <p:pic>
        <p:nvPicPr>
          <p:cNvPr id="7" name="Picture 6" descr="cpm4.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568" y="2492896"/>
            <a:ext cx="2142397" cy="2952328"/>
          </a:xfrm>
          <a:prstGeom prst="rect">
            <a:avLst/>
          </a:prstGeom>
        </p:spPr>
      </p:pic>
      <p:sp>
        <p:nvSpPr>
          <p:cNvPr id="10" name="TextBox 9"/>
          <p:cNvSpPr txBox="1"/>
          <p:nvPr/>
        </p:nvSpPr>
        <p:spPr>
          <a:xfrm>
            <a:off x="107504" y="6093296"/>
            <a:ext cx="1575071" cy="584776"/>
          </a:xfrm>
          <a:prstGeom prst="rect">
            <a:avLst/>
          </a:prstGeom>
          <a:noFill/>
        </p:spPr>
        <p:txBody>
          <a:bodyPr wrap="none" rtlCol="0">
            <a:spAutoFit/>
          </a:bodyPr>
          <a:lstStyle/>
          <a:p>
            <a:r>
              <a:rPr lang="en-US" sz="3200"/>
              <a:t>CPM(k)</a:t>
            </a:r>
          </a:p>
        </p:txBody>
      </p:sp>
      <p:sp>
        <p:nvSpPr>
          <p:cNvPr id="3" name="TextBox 2"/>
          <p:cNvSpPr txBox="1"/>
          <p:nvPr/>
        </p:nvSpPr>
        <p:spPr>
          <a:xfrm>
            <a:off x="3779912" y="5805264"/>
            <a:ext cx="5094388" cy="523220"/>
          </a:xfrm>
          <a:prstGeom prst="rect">
            <a:avLst/>
          </a:prstGeom>
          <a:noFill/>
        </p:spPr>
        <p:txBody>
          <a:bodyPr wrap="none" rtlCol="0">
            <a:spAutoFit/>
          </a:bodyPr>
          <a:lstStyle/>
          <a:p>
            <a:r>
              <a:rPr lang="en-US" sz="2800"/>
              <a:t>Adjacency: k-1 common nodes</a:t>
            </a:r>
          </a:p>
        </p:txBody>
      </p:sp>
    </p:spTree>
    <p:extLst>
      <p:ext uri="{BB962C8B-B14F-4D97-AF65-F5344CB8AC3E}">
        <p14:creationId xmlns:p14="http://schemas.microsoft.com/office/powerpoint/2010/main" val="376846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Clique percolation method</a:t>
            </a:r>
          </a:p>
        </p:txBody>
      </p:sp>
      <p:pic>
        <p:nvPicPr>
          <p:cNvPr id="5" name="Picture 4" descr="cpm2.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9572" y="2276872"/>
            <a:ext cx="5060900" cy="3190567"/>
          </a:xfrm>
          <a:prstGeom prst="rect">
            <a:avLst/>
          </a:prstGeom>
        </p:spPr>
      </p:pic>
      <p:pic>
        <p:nvPicPr>
          <p:cNvPr id="7" name="Picture 6" descr="cpm4.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2492896"/>
            <a:ext cx="2142397" cy="2952328"/>
          </a:xfrm>
          <a:prstGeom prst="rect">
            <a:avLst/>
          </a:prstGeom>
        </p:spPr>
      </p:pic>
      <p:sp>
        <p:nvSpPr>
          <p:cNvPr id="10" name="TextBox 9"/>
          <p:cNvSpPr txBox="1"/>
          <p:nvPr/>
        </p:nvSpPr>
        <p:spPr>
          <a:xfrm>
            <a:off x="107504" y="6093296"/>
            <a:ext cx="1575071" cy="584776"/>
          </a:xfrm>
          <a:prstGeom prst="rect">
            <a:avLst/>
          </a:prstGeom>
          <a:noFill/>
        </p:spPr>
        <p:txBody>
          <a:bodyPr wrap="none" rtlCol="0">
            <a:spAutoFit/>
          </a:bodyPr>
          <a:lstStyle/>
          <a:p>
            <a:r>
              <a:rPr lang="en-US" sz="3200"/>
              <a:t>CPM(k)</a:t>
            </a:r>
          </a:p>
        </p:txBody>
      </p:sp>
      <p:sp>
        <p:nvSpPr>
          <p:cNvPr id="11" name="TextBox 10"/>
          <p:cNvSpPr txBox="1"/>
          <p:nvPr/>
        </p:nvSpPr>
        <p:spPr>
          <a:xfrm>
            <a:off x="3779912" y="5805264"/>
            <a:ext cx="4615566" cy="954107"/>
          </a:xfrm>
          <a:prstGeom prst="rect">
            <a:avLst/>
          </a:prstGeom>
          <a:noFill/>
        </p:spPr>
        <p:txBody>
          <a:bodyPr wrap="none" rtlCol="0">
            <a:spAutoFit/>
          </a:bodyPr>
          <a:lstStyle/>
          <a:p>
            <a:r>
              <a:rPr lang="en-US" sz="2800"/>
              <a:t>Find spanning trees (that is,</a:t>
            </a:r>
          </a:p>
          <a:p>
            <a:r>
              <a:rPr lang="en-US" sz="2800"/>
              <a:t>connected components)</a:t>
            </a:r>
          </a:p>
        </p:txBody>
      </p:sp>
    </p:spTree>
    <p:extLst>
      <p:ext uri="{BB962C8B-B14F-4D97-AF65-F5344CB8AC3E}">
        <p14:creationId xmlns:p14="http://schemas.microsoft.com/office/powerpoint/2010/main" val="824828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2FDCC-7737-4380-9289-4672AE67D306}"/>
              </a:ext>
            </a:extLst>
          </p:cNvPr>
          <p:cNvSpPr>
            <a:spLocks noGrp="1"/>
          </p:cNvSpPr>
          <p:nvPr>
            <p:ph type="title"/>
          </p:nvPr>
        </p:nvSpPr>
        <p:spPr/>
        <p:txBody>
          <a:bodyPr/>
          <a:lstStyle/>
          <a:p>
            <a:r>
              <a:rPr lang="en-US">
                <a:cs typeface="Arial"/>
              </a:rPr>
              <a:t>About the uunet.multinet library</a:t>
            </a:r>
            <a:endParaRPr lang="en-US"/>
          </a:p>
        </p:txBody>
      </p:sp>
      <p:sp>
        <p:nvSpPr>
          <p:cNvPr id="3" name="Content Placeholder 2">
            <a:extLst>
              <a:ext uri="{FF2B5EF4-FFF2-40B4-BE49-F238E27FC236}">
                <a16:creationId xmlns:a16="http://schemas.microsoft.com/office/drawing/2014/main" id="{1AF000AE-E624-49DB-973C-D0F7C9C9A84A}"/>
              </a:ext>
            </a:extLst>
          </p:cNvPr>
          <p:cNvSpPr>
            <a:spLocks noGrp="1"/>
          </p:cNvSpPr>
          <p:nvPr>
            <p:ph idx="1"/>
          </p:nvPr>
        </p:nvSpPr>
        <p:spPr>
          <a:xfrm>
            <a:off x="685800" y="1556792"/>
            <a:ext cx="8296458" cy="4824536"/>
          </a:xfrm>
        </p:spPr>
        <p:txBody>
          <a:bodyPr/>
          <a:lstStyle/>
          <a:p>
            <a:pPr marL="0" indent="0">
              <a:buNone/>
            </a:pPr>
            <a:r>
              <a:rPr lang="en-US" b="1">
                <a:cs typeface="Arial"/>
              </a:rPr>
              <a:t>2011 </a:t>
            </a:r>
            <a:r>
              <a:rPr lang="en-US">
                <a:cs typeface="Arial"/>
              </a:rPr>
              <a:t>ML-model [1]: started coding our own methods.</a:t>
            </a:r>
          </a:p>
          <a:p>
            <a:pPr marL="0" indent="0">
              <a:buNone/>
            </a:pPr>
            <a:r>
              <a:rPr lang="en-US" b="1">
                <a:cs typeface="Arial"/>
              </a:rPr>
              <a:t>2016 </a:t>
            </a:r>
            <a:r>
              <a:rPr lang="en-US">
                <a:cs typeface="Arial"/>
              </a:rPr>
              <a:t>Organized previous code to write our book [2].</a:t>
            </a:r>
          </a:p>
          <a:p>
            <a:pPr marL="0" indent="0">
              <a:buNone/>
            </a:pPr>
            <a:r>
              <a:rPr lang="en-US" b="1">
                <a:cs typeface="Arial"/>
              </a:rPr>
              <a:t>2017 </a:t>
            </a:r>
            <a:r>
              <a:rPr lang="en-US">
                <a:cs typeface="Arial"/>
              </a:rPr>
              <a:t>First version released on CRAN for R (mostly C++).</a:t>
            </a:r>
            <a:endParaRPr lang="en-US" b="1">
              <a:cs typeface="Arial"/>
            </a:endParaRPr>
          </a:p>
          <a:p>
            <a:pPr marL="0" indent="0">
              <a:buNone/>
            </a:pPr>
            <a:r>
              <a:rPr lang="en-US" b="1">
                <a:cs typeface="Arial"/>
              </a:rPr>
              <a:t>2021 </a:t>
            </a:r>
            <a:r>
              <a:rPr lang="en-US">
                <a:cs typeface="Arial"/>
              </a:rPr>
              <a:t>Major code re-engineering based on multilayer cubes.</a:t>
            </a:r>
          </a:p>
          <a:p>
            <a:pPr marL="0" indent="0">
              <a:buNone/>
            </a:pPr>
            <a:r>
              <a:rPr lang="en-US" b="1">
                <a:cs typeface="Arial"/>
              </a:rPr>
              <a:t>Today </a:t>
            </a:r>
            <a:r>
              <a:rPr lang="en-US">
                <a:cs typeface="Arial"/>
              </a:rPr>
              <a:t>First tutorial with Python porting.</a:t>
            </a:r>
            <a:endParaRPr lang="en-US"/>
          </a:p>
          <a:p>
            <a:pPr>
              <a:buFont typeface="Arial"/>
              <a:buChar char="•"/>
            </a:pPr>
            <a:endParaRPr lang="en-US">
              <a:cs typeface="Arial"/>
            </a:endParaRPr>
          </a:p>
        </p:txBody>
      </p:sp>
      <p:sp>
        <p:nvSpPr>
          <p:cNvPr id="4" name="TextBox 3">
            <a:extLst>
              <a:ext uri="{FF2B5EF4-FFF2-40B4-BE49-F238E27FC236}">
                <a16:creationId xmlns:a16="http://schemas.microsoft.com/office/drawing/2014/main" id="{F61F76E6-FBBB-4BFF-A31E-E0C1EFBFF80F}"/>
              </a:ext>
            </a:extLst>
          </p:cNvPr>
          <p:cNvSpPr txBox="1"/>
          <p:nvPr/>
        </p:nvSpPr>
        <p:spPr>
          <a:xfrm>
            <a:off x="756009" y="5933891"/>
            <a:ext cx="418060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[1] Magnani &amp; Rossi, 2011</a:t>
            </a:r>
            <a:endParaRPr lang="en-US"/>
          </a:p>
          <a:p>
            <a:r>
              <a:rPr lang="en-US">
                <a:cs typeface="Arial"/>
              </a:rPr>
              <a:t>[2] Dickison, Magnani &amp; Rossi, 2016</a:t>
            </a:r>
          </a:p>
          <a:p>
            <a:endParaRPr lang="en-US">
              <a:cs typeface="Arial"/>
            </a:endParaRPr>
          </a:p>
        </p:txBody>
      </p:sp>
    </p:spTree>
    <p:extLst>
      <p:ext uri="{BB962C8B-B14F-4D97-AF65-F5344CB8AC3E}">
        <p14:creationId xmlns:p14="http://schemas.microsoft.com/office/powerpoint/2010/main" val="20119609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Clique percolation method</a:t>
            </a:r>
          </a:p>
        </p:txBody>
      </p:sp>
      <p:pic>
        <p:nvPicPr>
          <p:cNvPr id="7" name="Picture 6" descr="cpm4.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2492896"/>
            <a:ext cx="2142397" cy="2952328"/>
          </a:xfrm>
          <a:prstGeom prst="rect">
            <a:avLst/>
          </a:prstGeom>
        </p:spPr>
      </p:pic>
      <p:pic>
        <p:nvPicPr>
          <p:cNvPr id="8" name="Picture 7" descr="cpm5.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7944" y="2462511"/>
            <a:ext cx="4536504" cy="2910705"/>
          </a:xfrm>
          <a:prstGeom prst="rect">
            <a:avLst/>
          </a:prstGeom>
        </p:spPr>
      </p:pic>
      <p:sp>
        <p:nvSpPr>
          <p:cNvPr id="16" name="Bent Arrow 15"/>
          <p:cNvSpPr/>
          <p:nvPr/>
        </p:nvSpPr>
        <p:spPr bwMode="auto">
          <a:xfrm rot="1946717">
            <a:off x="2721962" y="2072013"/>
            <a:ext cx="1656184" cy="936104"/>
          </a:xfrm>
          <a:prstGeom prst="bentArrow">
            <a:avLst>
              <a:gd name="adj1" fmla="val 25000"/>
              <a:gd name="adj2" fmla="val 25000"/>
              <a:gd name="adj3" fmla="val 25000"/>
              <a:gd name="adj4" fmla="val 87500"/>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Berling" pitchFamily="18" charset="0"/>
              <a:ea typeface="ＭＳ Ｐゴシック" charset="-128"/>
            </a:endParaRPr>
          </a:p>
        </p:txBody>
      </p:sp>
      <p:sp>
        <p:nvSpPr>
          <p:cNvPr id="17" name="Bent Arrow 16"/>
          <p:cNvSpPr/>
          <p:nvPr/>
        </p:nvSpPr>
        <p:spPr bwMode="auto">
          <a:xfrm rot="17675619" flipV="1">
            <a:off x="4253777" y="3266137"/>
            <a:ext cx="2207898" cy="4202128"/>
          </a:xfrm>
          <a:prstGeom prst="bentArrow">
            <a:avLst>
              <a:gd name="adj1" fmla="val 11037"/>
              <a:gd name="adj2" fmla="val 12308"/>
              <a:gd name="adj3" fmla="val 25000"/>
              <a:gd name="adj4" fmla="val 75000"/>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Berling" pitchFamily="18" charset="0"/>
              <a:ea typeface="ＭＳ Ｐゴシック" charset="-128"/>
            </a:endParaRPr>
          </a:p>
        </p:txBody>
      </p:sp>
      <p:sp>
        <p:nvSpPr>
          <p:cNvPr id="18" name="TextBox 17"/>
          <p:cNvSpPr txBox="1"/>
          <p:nvPr/>
        </p:nvSpPr>
        <p:spPr>
          <a:xfrm>
            <a:off x="107504" y="6093296"/>
            <a:ext cx="1575071" cy="584776"/>
          </a:xfrm>
          <a:prstGeom prst="rect">
            <a:avLst/>
          </a:prstGeom>
          <a:noFill/>
        </p:spPr>
        <p:txBody>
          <a:bodyPr wrap="none" rtlCol="0">
            <a:spAutoFit/>
          </a:bodyPr>
          <a:lstStyle/>
          <a:p>
            <a:r>
              <a:rPr lang="en-US" sz="3200"/>
              <a:t>CPM(k)</a:t>
            </a:r>
          </a:p>
        </p:txBody>
      </p:sp>
    </p:spTree>
    <p:extLst>
      <p:ext uri="{BB962C8B-B14F-4D97-AF65-F5344CB8AC3E}">
        <p14:creationId xmlns:p14="http://schemas.microsoft.com/office/powerpoint/2010/main" val="37362642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Clique percolation method</a:t>
            </a:r>
          </a:p>
        </p:txBody>
      </p:sp>
      <p:pic>
        <p:nvPicPr>
          <p:cNvPr id="8" name="Picture 7" descr="cpm5.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7944" y="2462511"/>
            <a:ext cx="4536504" cy="2910705"/>
          </a:xfrm>
          <a:prstGeom prst="rect">
            <a:avLst/>
          </a:prstGeom>
        </p:spPr>
      </p:pic>
      <p:sp>
        <p:nvSpPr>
          <p:cNvPr id="16" name="Bent Arrow 15"/>
          <p:cNvSpPr/>
          <p:nvPr/>
        </p:nvSpPr>
        <p:spPr bwMode="auto">
          <a:xfrm rot="1946717">
            <a:off x="2721962" y="2072013"/>
            <a:ext cx="1656184" cy="936104"/>
          </a:xfrm>
          <a:prstGeom prst="bentArrow">
            <a:avLst>
              <a:gd name="adj1" fmla="val 25000"/>
              <a:gd name="adj2" fmla="val 25000"/>
              <a:gd name="adj3" fmla="val 25000"/>
              <a:gd name="adj4" fmla="val 87500"/>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Berling" pitchFamily="18" charset="0"/>
              <a:ea typeface="ＭＳ Ｐゴシック" charset="-128"/>
            </a:endParaRPr>
          </a:p>
        </p:txBody>
      </p:sp>
      <p:sp>
        <p:nvSpPr>
          <p:cNvPr id="17" name="Bent Arrow 16"/>
          <p:cNvSpPr/>
          <p:nvPr/>
        </p:nvSpPr>
        <p:spPr bwMode="auto">
          <a:xfrm rot="17675619" flipV="1">
            <a:off x="4253777" y="3266137"/>
            <a:ext cx="2207898" cy="4202128"/>
          </a:xfrm>
          <a:prstGeom prst="bentArrow">
            <a:avLst>
              <a:gd name="adj1" fmla="val 11037"/>
              <a:gd name="adj2" fmla="val 12308"/>
              <a:gd name="adj3" fmla="val 25000"/>
              <a:gd name="adj4" fmla="val 75000"/>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Berling" pitchFamily="18" charset="0"/>
              <a:ea typeface="ＭＳ Ｐゴシック" charset="-128"/>
            </a:endParaRPr>
          </a:p>
        </p:txBody>
      </p:sp>
      <p:sp>
        <p:nvSpPr>
          <p:cNvPr id="18" name="TextBox 17"/>
          <p:cNvSpPr txBox="1"/>
          <p:nvPr/>
        </p:nvSpPr>
        <p:spPr>
          <a:xfrm>
            <a:off x="107504" y="6093296"/>
            <a:ext cx="1575071" cy="584776"/>
          </a:xfrm>
          <a:prstGeom prst="rect">
            <a:avLst/>
          </a:prstGeom>
          <a:noFill/>
        </p:spPr>
        <p:txBody>
          <a:bodyPr wrap="none" rtlCol="0">
            <a:spAutoFit/>
          </a:bodyPr>
          <a:lstStyle/>
          <a:p>
            <a:r>
              <a:rPr lang="en-US" sz="3200"/>
              <a:t>CPM(k)</a:t>
            </a:r>
          </a:p>
        </p:txBody>
      </p:sp>
      <p:pic>
        <p:nvPicPr>
          <p:cNvPr id="10" name="Picture 9" descr="cpm1.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1916832"/>
            <a:ext cx="3332232" cy="3960440"/>
          </a:xfrm>
          <a:prstGeom prst="rect">
            <a:avLst/>
          </a:prstGeom>
        </p:spPr>
      </p:pic>
    </p:spTree>
    <p:extLst>
      <p:ext uri="{BB962C8B-B14F-4D97-AF65-F5344CB8AC3E}">
        <p14:creationId xmlns:p14="http://schemas.microsoft.com/office/powerpoint/2010/main" val="23098302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Clique percolation method</a:t>
            </a:r>
          </a:p>
        </p:txBody>
      </p:sp>
      <p:pic>
        <p:nvPicPr>
          <p:cNvPr id="9" name="Picture 8" descr="cpm6.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 y="1744552"/>
            <a:ext cx="3703796" cy="4248472"/>
          </a:xfrm>
          <a:prstGeom prst="rect">
            <a:avLst/>
          </a:prstGeom>
        </p:spPr>
      </p:pic>
      <p:sp>
        <p:nvSpPr>
          <p:cNvPr id="10" name="TextBox 9"/>
          <p:cNvSpPr txBox="1"/>
          <p:nvPr/>
        </p:nvSpPr>
        <p:spPr>
          <a:xfrm>
            <a:off x="107504" y="6093296"/>
            <a:ext cx="1575071" cy="584776"/>
          </a:xfrm>
          <a:prstGeom prst="rect">
            <a:avLst/>
          </a:prstGeom>
          <a:noFill/>
        </p:spPr>
        <p:txBody>
          <a:bodyPr wrap="none" rtlCol="0">
            <a:spAutoFit/>
          </a:bodyPr>
          <a:lstStyle/>
          <a:p>
            <a:r>
              <a:rPr lang="en-US" sz="3200"/>
              <a:t>CPM(k)</a:t>
            </a:r>
          </a:p>
        </p:txBody>
      </p:sp>
      <p:pic>
        <p:nvPicPr>
          <p:cNvPr id="13" name="Picture 12" descr="cpm5.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7944" y="2462511"/>
            <a:ext cx="4536504" cy="2910705"/>
          </a:xfrm>
          <a:prstGeom prst="rect">
            <a:avLst/>
          </a:prstGeom>
        </p:spPr>
      </p:pic>
      <p:sp>
        <p:nvSpPr>
          <p:cNvPr id="14" name="Bent Arrow 13"/>
          <p:cNvSpPr/>
          <p:nvPr/>
        </p:nvSpPr>
        <p:spPr bwMode="auto">
          <a:xfrm rot="1946717">
            <a:off x="2721962" y="2072013"/>
            <a:ext cx="1656184" cy="936104"/>
          </a:xfrm>
          <a:prstGeom prst="bentArrow">
            <a:avLst>
              <a:gd name="adj1" fmla="val 25000"/>
              <a:gd name="adj2" fmla="val 25000"/>
              <a:gd name="adj3" fmla="val 25000"/>
              <a:gd name="adj4" fmla="val 87500"/>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Berling" pitchFamily="18" charset="0"/>
              <a:ea typeface="ＭＳ Ｐゴシック" charset="-128"/>
            </a:endParaRPr>
          </a:p>
        </p:txBody>
      </p:sp>
      <p:sp>
        <p:nvSpPr>
          <p:cNvPr id="15" name="Bent Arrow 14"/>
          <p:cNvSpPr/>
          <p:nvPr/>
        </p:nvSpPr>
        <p:spPr bwMode="auto">
          <a:xfrm rot="17675619" flipV="1">
            <a:off x="4253777" y="3266137"/>
            <a:ext cx="2207898" cy="4202128"/>
          </a:xfrm>
          <a:prstGeom prst="bentArrow">
            <a:avLst>
              <a:gd name="adj1" fmla="val 11037"/>
              <a:gd name="adj2" fmla="val 12308"/>
              <a:gd name="adj3" fmla="val 25000"/>
              <a:gd name="adj4" fmla="val 75000"/>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Berling" pitchFamily="18" charset="0"/>
              <a:ea typeface="ＭＳ Ｐゴシック" charset="-128"/>
            </a:endParaRPr>
          </a:p>
        </p:txBody>
      </p:sp>
      <p:pic>
        <p:nvPicPr>
          <p:cNvPr id="11" name="Picture 10" descr="cpm1.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1916832"/>
            <a:ext cx="3332232" cy="3960440"/>
          </a:xfrm>
          <a:prstGeom prst="rect">
            <a:avLst/>
          </a:prstGeom>
        </p:spPr>
      </p:pic>
    </p:spTree>
    <p:extLst>
      <p:ext uri="{BB962C8B-B14F-4D97-AF65-F5344CB8AC3E}">
        <p14:creationId xmlns:p14="http://schemas.microsoft.com/office/powerpoint/2010/main" val="26078178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200"/>
              <a:t>Multiplex clique percolation method</a:t>
            </a:r>
          </a:p>
        </p:txBody>
      </p:sp>
      <p:sp>
        <p:nvSpPr>
          <p:cNvPr id="7" name="TextBox 6"/>
          <p:cNvSpPr txBox="1"/>
          <p:nvPr/>
        </p:nvSpPr>
        <p:spPr>
          <a:xfrm>
            <a:off x="107504" y="6093296"/>
            <a:ext cx="2030925" cy="584776"/>
          </a:xfrm>
          <a:prstGeom prst="rect">
            <a:avLst/>
          </a:prstGeom>
          <a:noFill/>
        </p:spPr>
        <p:txBody>
          <a:bodyPr wrap="none" rtlCol="0">
            <a:spAutoFit/>
          </a:bodyPr>
          <a:lstStyle/>
          <a:p>
            <a:r>
              <a:rPr lang="en-US" sz="3200"/>
              <a:t>CPM(</a:t>
            </a:r>
            <a:r>
              <a:rPr lang="en-US" sz="3200" err="1"/>
              <a:t>k,m</a:t>
            </a:r>
            <a:r>
              <a:rPr lang="en-US" sz="3200"/>
              <a:t>)</a:t>
            </a:r>
          </a:p>
        </p:txBody>
      </p:sp>
      <p:sp>
        <p:nvSpPr>
          <p:cNvPr id="11" name="Bent Arrow 10"/>
          <p:cNvSpPr/>
          <p:nvPr/>
        </p:nvSpPr>
        <p:spPr bwMode="auto">
          <a:xfrm rot="872335">
            <a:off x="2442712" y="2419789"/>
            <a:ext cx="2239156" cy="1105901"/>
          </a:xfrm>
          <a:prstGeom prst="bentArrow">
            <a:avLst>
              <a:gd name="adj1" fmla="val 25000"/>
              <a:gd name="adj2" fmla="val 25000"/>
              <a:gd name="adj3" fmla="val 25000"/>
              <a:gd name="adj4" fmla="val 87500"/>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Berling" pitchFamily="18" charset="0"/>
              <a:ea typeface="ＭＳ Ｐゴシック" charset="-128"/>
            </a:endParaRPr>
          </a:p>
        </p:txBody>
      </p:sp>
      <p:pic>
        <p:nvPicPr>
          <p:cNvPr id="12" name="Picture 11" descr="mlcpm5.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5976" y="1412776"/>
            <a:ext cx="4052155" cy="4752528"/>
          </a:xfrm>
          <a:prstGeom prst="rect">
            <a:avLst/>
          </a:prstGeom>
        </p:spPr>
      </p:pic>
      <p:sp>
        <p:nvSpPr>
          <p:cNvPr id="15" name="Right Arrow 14"/>
          <p:cNvSpPr/>
          <p:nvPr/>
        </p:nvSpPr>
        <p:spPr bwMode="auto">
          <a:xfrm>
            <a:off x="2771800" y="3789040"/>
            <a:ext cx="3096344" cy="432048"/>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Berling" pitchFamily="18" charset="0"/>
              <a:ea typeface="ＭＳ Ｐゴシック" charset="-128"/>
            </a:endParaRPr>
          </a:p>
        </p:txBody>
      </p:sp>
      <p:sp>
        <p:nvSpPr>
          <p:cNvPr id="16" name="Right Arrow 15"/>
          <p:cNvSpPr/>
          <p:nvPr/>
        </p:nvSpPr>
        <p:spPr bwMode="auto">
          <a:xfrm>
            <a:off x="3635896" y="5301208"/>
            <a:ext cx="792088" cy="432048"/>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Berling" pitchFamily="18" charset="0"/>
              <a:ea typeface="ＭＳ Ｐゴシック" charset="-128"/>
            </a:endParaRPr>
          </a:p>
        </p:txBody>
      </p:sp>
      <p:sp>
        <p:nvSpPr>
          <p:cNvPr id="17" name="Bent Arrow 16"/>
          <p:cNvSpPr/>
          <p:nvPr/>
        </p:nvSpPr>
        <p:spPr bwMode="auto">
          <a:xfrm rot="872335">
            <a:off x="1975003" y="1308248"/>
            <a:ext cx="4545922" cy="1689729"/>
          </a:xfrm>
          <a:prstGeom prst="bentArrow">
            <a:avLst>
              <a:gd name="adj1" fmla="val 16385"/>
              <a:gd name="adj2" fmla="val 19735"/>
              <a:gd name="adj3" fmla="val 18548"/>
              <a:gd name="adj4" fmla="val 87500"/>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Berling" pitchFamily="18" charset="0"/>
              <a:ea typeface="ＭＳ Ｐゴシック" charset="-128"/>
            </a:endParaRPr>
          </a:p>
        </p:txBody>
      </p:sp>
      <p:pic>
        <p:nvPicPr>
          <p:cNvPr id="3" name="Picture 2" descr="mlcpm6.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20" y="1697283"/>
            <a:ext cx="3904533" cy="4396013"/>
          </a:xfrm>
          <a:prstGeom prst="rect">
            <a:avLst/>
          </a:prstGeom>
        </p:spPr>
      </p:pic>
    </p:spTree>
    <p:extLst>
      <p:ext uri="{BB962C8B-B14F-4D97-AF65-F5344CB8AC3E}">
        <p14:creationId xmlns:p14="http://schemas.microsoft.com/office/powerpoint/2010/main" val="40940269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Assessment</a:t>
            </a:r>
          </a:p>
        </p:txBody>
      </p:sp>
      <p:sp>
        <p:nvSpPr>
          <p:cNvPr id="3" name="Content Placeholder 2"/>
          <p:cNvSpPr>
            <a:spLocks noGrp="1"/>
          </p:cNvSpPr>
          <p:nvPr>
            <p:ph idx="1"/>
          </p:nvPr>
        </p:nvSpPr>
        <p:spPr/>
        <p:txBody>
          <a:bodyPr/>
          <a:lstStyle/>
          <a:p>
            <a:pPr marL="0" indent="0">
              <a:buNone/>
            </a:pPr>
            <a:r>
              <a:rPr lang="en-US"/>
              <a:t>Link to be sent by email.</a:t>
            </a:r>
          </a:p>
        </p:txBody>
      </p:sp>
    </p:spTree>
    <p:extLst>
      <p:ext uri="{BB962C8B-B14F-4D97-AF65-F5344CB8AC3E}">
        <p14:creationId xmlns:p14="http://schemas.microsoft.com/office/powerpoint/2010/main" val="32857829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C3F50-D469-4D31-A3D3-2E1BCC62E177}"/>
              </a:ext>
            </a:extLst>
          </p:cNvPr>
          <p:cNvSpPr>
            <a:spLocks noGrp="1"/>
          </p:cNvSpPr>
          <p:nvPr>
            <p:ph type="title"/>
          </p:nvPr>
        </p:nvSpPr>
        <p:spPr/>
        <p:txBody>
          <a:bodyPr/>
          <a:lstStyle/>
          <a:p>
            <a:r>
              <a:rPr lang="en-US">
                <a:cs typeface="Arial"/>
              </a:rPr>
              <a:t>References (1)</a:t>
            </a:r>
            <a:endParaRPr lang="en-US"/>
          </a:p>
        </p:txBody>
      </p:sp>
      <p:sp>
        <p:nvSpPr>
          <p:cNvPr id="3" name="Content Placeholder 2">
            <a:extLst>
              <a:ext uri="{FF2B5EF4-FFF2-40B4-BE49-F238E27FC236}">
                <a16:creationId xmlns:a16="http://schemas.microsoft.com/office/drawing/2014/main" id="{D0E8C7C7-8369-472B-B354-9B032A1191DE}"/>
              </a:ext>
            </a:extLst>
          </p:cNvPr>
          <p:cNvSpPr>
            <a:spLocks noGrp="1"/>
          </p:cNvSpPr>
          <p:nvPr>
            <p:ph idx="1"/>
          </p:nvPr>
        </p:nvSpPr>
        <p:spPr/>
        <p:txBody>
          <a:bodyPr/>
          <a:lstStyle/>
          <a:p>
            <a:pPr>
              <a:buNone/>
            </a:pPr>
            <a:r>
              <a:rPr lang="en-US" sz="1400" err="1">
                <a:ea typeface="+mn-lt"/>
                <a:cs typeface="+mn-lt"/>
              </a:rPr>
              <a:t>Afsarmanesh</a:t>
            </a:r>
            <a:r>
              <a:rPr lang="en-US" sz="1400">
                <a:ea typeface="+mn-lt"/>
                <a:cs typeface="+mn-lt"/>
              </a:rPr>
              <a:t> N, Magnani M (2018). “Partial and Overlapping Community Detection in Multiplex Social Networks.” In Social Informatics.</a:t>
            </a:r>
            <a:endParaRPr lang="en-US" sz="1400">
              <a:cs typeface="Arial"/>
            </a:endParaRPr>
          </a:p>
          <a:p>
            <a:pPr>
              <a:buNone/>
            </a:pPr>
            <a:r>
              <a:rPr lang="en-US" sz="1400" err="1">
                <a:ea typeface="+mn-lt"/>
                <a:cs typeface="+mn-lt"/>
              </a:rPr>
              <a:t>Berlingerio</a:t>
            </a:r>
            <a:r>
              <a:rPr lang="en-US" sz="1400">
                <a:ea typeface="+mn-lt"/>
                <a:cs typeface="+mn-lt"/>
              </a:rPr>
              <a:t> M, Coscia M, and Giannotti </a:t>
            </a:r>
            <a:r>
              <a:rPr lang="en-US" sz="1400" err="1">
                <a:ea typeface="+mn-lt"/>
                <a:cs typeface="+mn-lt"/>
              </a:rPr>
              <a:t>F.Finding</a:t>
            </a:r>
            <a:r>
              <a:rPr lang="en-US" sz="1400">
                <a:ea typeface="+mn-lt"/>
                <a:cs typeface="+mn-lt"/>
              </a:rPr>
              <a:t> and characterizing communities in </a:t>
            </a:r>
            <a:r>
              <a:rPr lang="en-US" sz="1400" err="1">
                <a:ea typeface="+mn-lt"/>
                <a:cs typeface="+mn-lt"/>
              </a:rPr>
              <a:t>multidimen</a:t>
            </a:r>
            <a:r>
              <a:rPr lang="en-US" sz="1400">
                <a:ea typeface="+mn-lt"/>
                <a:cs typeface="+mn-lt"/>
              </a:rPr>
              <a:t>- </a:t>
            </a:r>
            <a:r>
              <a:rPr lang="en-US" sz="1400" err="1">
                <a:ea typeface="+mn-lt"/>
                <a:cs typeface="+mn-lt"/>
              </a:rPr>
              <a:t>sional</a:t>
            </a:r>
            <a:r>
              <a:rPr lang="en-US" sz="1400">
                <a:ea typeface="+mn-lt"/>
                <a:cs typeface="+mn-lt"/>
              </a:rPr>
              <a:t> networks. In International Conference on Advances in Social Networks Analysis and Mining (ASONAM), pages 490–494. IEEE Computer Society Washington, DC, USA, 2011.</a:t>
            </a:r>
            <a:endParaRPr lang="en-US" sz="1400">
              <a:cs typeface="Arial"/>
            </a:endParaRPr>
          </a:p>
          <a:p>
            <a:pPr>
              <a:buNone/>
            </a:pPr>
            <a:r>
              <a:rPr lang="en-US" sz="1400" err="1">
                <a:ea typeface="+mn-lt"/>
                <a:cs typeface="+mn-lt"/>
              </a:rPr>
              <a:t>Berlingerio</a:t>
            </a:r>
            <a:r>
              <a:rPr lang="en-US" sz="1400">
                <a:ea typeface="+mn-lt"/>
                <a:cs typeface="+mn-lt"/>
              </a:rPr>
              <a:t> M, Coscia M, Giannotti F, </a:t>
            </a:r>
            <a:r>
              <a:rPr lang="en-US" sz="1400" err="1">
                <a:ea typeface="+mn-lt"/>
                <a:cs typeface="+mn-lt"/>
              </a:rPr>
              <a:t>Monreale</a:t>
            </a:r>
            <a:r>
              <a:rPr lang="en-US" sz="1400">
                <a:ea typeface="+mn-lt"/>
                <a:cs typeface="+mn-lt"/>
              </a:rPr>
              <a:t> A, </a:t>
            </a:r>
            <a:r>
              <a:rPr lang="en-US" sz="1400" err="1">
                <a:ea typeface="+mn-lt"/>
                <a:cs typeface="+mn-lt"/>
              </a:rPr>
              <a:t>Pedreschi</a:t>
            </a:r>
            <a:r>
              <a:rPr lang="en-US" sz="1400">
                <a:ea typeface="+mn-lt"/>
                <a:cs typeface="+mn-lt"/>
              </a:rPr>
              <a:t> D (2012). “Multidimensional Net- works: Foundations of Structural Analysis.” World Wide Web. ISSN 1386-145X.</a:t>
            </a:r>
            <a:endParaRPr lang="en-US" sz="1400">
              <a:cs typeface="Arial"/>
            </a:endParaRPr>
          </a:p>
          <a:p>
            <a:pPr>
              <a:buNone/>
            </a:pPr>
            <a:r>
              <a:rPr lang="en-US" sz="1400" err="1">
                <a:ea typeface="+mn-lt"/>
                <a:cs typeface="+mn-lt"/>
              </a:rPr>
              <a:t>Berlingerio</a:t>
            </a:r>
            <a:r>
              <a:rPr lang="en-US" sz="1400">
                <a:ea typeface="+mn-lt"/>
                <a:cs typeface="+mn-lt"/>
              </a:rPr>
              <a:t> M, Pinelli F, Calabrese F (2013). “ABACUS: </a:t>
            </a:r>
            <a:r>
              <a:rPr lang="en-US" sz="1400" err="1">
                <a:ea typeface="+mn-lt"/>
                <a:cs typeface="+mn-lt"/>
              </a:rPr>
              <a:t>Apriori</a:t>
            </a:r>
            <a:r>
              <a:rPr lang="en-US" sz="1400">
                <a:ea typeface="+mn-lt"/>
                <a:cs typeface="+mn-lt"/>
              </a:rPr>
              <a:t>-Based Community Discovery in Multidimensional Networks.” Data Mining and Knowledge Discovery, 27.</a:t>
            </a:r>
            <a:endParaRPr lang="en-US" sz="1400">
              <a:cs typeface="Arial"/>
            </a:endParaRPr>
          </a:p>
          <a:p>
            <a:pPr>
              <a:buNone/>
            </a:pPr>
            <a:r>
              <a:rPr lang="en-US" sz="1400" err="1">
                <a:ea typeface="+mn-lt"/>
                <a:cs typeface="+mn-lt"/>
              </a:rPr>
              <a:t>Boutemine</a:t>
            </a:r>
            <a:r>
              <a:rPr lang="en-US" sz="1400">
                <a:ea typeface="+mn-lt"/>
                <a:cs typeface="+mn-lt"/>
              </a:rPr>
              <a:t> O and </a:t>
            </a:r>
            <a:r>
              <a:rPr lang="en-US" sz="1400" err="1">
                <a:ea typeface="+mn-lt"/>
                <a:cs typeface="+mn-lt"/>
              </a:rPr>
              <a:t>Bouguessa</a:t>
            </a:r>
            <a:r>
              <a:rPr lang="en-US" sz="1400">
                <a:ea typeface="+mn-lt"/>
                <a:cs typeface="+mn-lt"/>
              </a:rPr>
              <a:t> M. “Mining Community Structures in Multidimensional Networks.” ACM Transactions on Knowledge Discovery from Data, 11(4):1–36, </a:t>
            </a:r>
            <a:r>
              <a:rPr lang="en-US" sz="1400" err="1">
                <a:ea typeface="+mn-lt"/>
                <a:cs typeface="+mn-lt"/>
              </a:rPr>
              <a:t>jun</a:t>
            </a:r>
            <a:r>
              <a:rPr lang="en-US" sz="1400">
                <a:ea typeface="+mn-lt"/>
                <a:cs typeface="+mn-lt"/>
              </a:rPr>
              <a:t> 2017. ISSN 15564681. </a:t>
            </a:r>
            <a:r>
              <a:rPr lang="en-US" sz="1400" err="1">
                <a:ea typeface="+mn-lt"/>
                <a:cs typeface="+mn-lt"/>
              </a:rPr>
              <a:t>doi</a:t>
            </a:r>
            <a:r>
              <a:rPr lang="en-US" sz="1400">
                <a:ea typeface="+mn-lt"/>
                <a:cs typeface="+mn-lt"/>
              </a:rPr>
              <a:t>: 10.1145/3080574.</a:t>
            </a:r>
            <a:endParaRPr lang="en-US" sz="1400">
              <a:cs typeface="Arial"/>
            </a:endParaRPr>
          </a:p>
          <a:p>
            <a:pPr>
              <a:buNone/>
            </a:pPr>
            <a:r>
              <a:rPr lang="en-US" sz="1400">
                <a:ea typeface="+mn-lt"/>
                <a:cs typeface="+mn-lt"/>
              </a:rPr>
              <a:t>Brodka P, Chmiel A, Magnani M, </a:t>
            </a:r>
            <a:r>
              <a:rPr lang="en-US" sz="1400" err="1">
                <a:ea typeface="+mn-lt"/>
                <a:cs typeface="+mn-lt"/>
              </a:rPr>
              <a:t>Ragozini</a:t>
            </a:r>
            <a:r>
              <a:rPr lang="en-US" sz="1400">
                <a:ea typeface="+mn-lt"/>
                <a:cs typeface="+mn-lt"/>
              </a:rPr>
              <a:t> G (2018). “Quantifying Layer Similarity in Multiplex Networks: A Systematic Study.” Royal Society open science, 5(8).</a:t>
            </a:r>
            <a:endParaRPr lang="en-US" sz="1400">
              <a:cs typeface="Arial"/>
            </a:endParaRPr>
          </a:p>
          <a:p>
            <a:pPr>
              <a:buNone/>
            </a:pPr>
            <a:r>
              <a:rPr lang="en-US" sz="1400">
                <a:ea typeface="+mn-lt"/>
                <a:cs typeface="+mn-lt"/>
              </a:rPr>
              <a:t>De Domenico M, </a:t>
            </a:r>
            <a:r>
              <a:rPr lang="en-US" sz="1400" err="1">
                <a:ea typeface="+mn-lt"/>
                <a:cs typeface="+mn-lt"/>
              </a:rPr>
              <a:t>Lancichinetti</a:t>
            </a:r>
            <a:r>
              <a:rPr lang="en-US" sz="1400">
                <a:ea typeface="+mn-lt"/>
                <a:cs typeface="+mn-lt"/>
              </a:rPr>
              <a:t> A, Arenas A, Rosvall M (2015). “Identifying Modular Flows on Mul- </a:t>
            </a:r>
            <a:r>
              <a:rPr lang="en-US" sz="1400" err="1">
                <a:ea typeface="+mn-lt"/>
                <a:cs typeface="+mn-lt"/>
              </a:rPr>
              <a:t>tilayer</a:t>
            </a:r>
            <a:r>
              <a:rPr lang="en-US" sz="1400">
                <a:ea typeface="+mn-lt"/>
                <a:cs typeface="+mn-lt"/>
              </a:rPr>
              <a:t> Networks Reveals Highly Overlapping Organization in Interconnected Systems.” Physical Review X, 5.</a:t>
            </a:r>
            <a:endParaRPr lang="en-US" sz="1400">
              <a:cs typeface="Arial"/>
            </a:endParaRPr>
          </a:p>
          <a:p>
            <a:pPr>
              <a:buNone/>
            </a:pPr>
            <a:r>
              <a:rPr lang="en-US" sz="1400">
                <a:ea typeface="+mn-lt"/>
                <a:cs typeface="+mn-lt"/>
              </a:rPr>
              <a:t>Dickison ME, Magnani M, Rossi L (2016). “Multilayer Social Networks.” Cambridge University Press. ISBN 978-1107438750.</a:t>
            </a:r>
            <a:endParaRPr lang="en-US" sz="1400">
              <a:cs typeface="Arial"/>
            </a:endParaRPr>
          </a:p>
          <a:p>
            <a:pPr>
              <a:buNone/>
            </a:pPr>
            <a:r>
              <a:rPr lang="en-US" sz="1400">
                <a:ea typeface="+mn-lt"/>
                <a:cs typeface="+mn-lt"/>
              </a:rPr>
              <a:t>Fatemi Z, Magnani M, Salehi M (2018). “A Generalized Force-Directed Layout for Multiplex Sociograms.” In Social Informatics.</a:t>
            </a:r>
            <a:endParaRPr lang="en-US" sz="1400">
              <a:cs typeface="Arial"/>
            </a:endParaRPr>
          </a:p>
          <a:p>
            <a:pPr marL="0" indent="0">
              <a:spcBef>
                <a:spcPts val="0"/>
              </a:spcBef>
              <a:spcAft>
                <a:spcPts val="400"/>
              </a:spcAft>
              <a:buNone/>
            </a:pPr>
            <a:endParaRPr lang="en-US" sz="1400">
              <a:cs typeface="Arial"/>
            </a:endParaRPr>
          </a:p>
          <a:p>
            <a:pPr marL="0" indent="0">
              <a:spcBef>
                <a:spcPts val="0"/>
              </a:spcBef>
              <a:spcAft>
                <a:spcPts val="400"/>
              </a:spcAft>
              <a:buNone/>
            </a:pPr>
            <a:endParaRPr lang="en-US" sz="1400">
              <a:ea typeface="ＭＳ Ｐゴシック"/>
              <a:cs typeface="+mn-lt"/>
            </a:endParaRPr>
          </a:p>
          <a:p>
            <a:pPr marL="0" indent="0">
              <a:spcBef>
                <a:spcPts val="0"/>
              </a:spcBef>
              <a:spcAft>
                <a:spcPts val="400"/>
              </a:spcAft>
              <a:buNone/>
            </a:pPr>
            <a:endParaRPr lang="en" sz="1400">
              <a:cs typeface="Arial"/>
            </a:endParaRPr>
          </a:p>
          <a:p>
            <a:pPr marL="0">
              <a:spcBef>
                <a:spcPts val="0"/>
              </a:spcBef>
              <a:spcAft>
                <a:spcPts val="400"/>
              </a:spcAft>
              <a:buNone/>
            </a:pPr>
            <a:endParaRPr lang="en-US" sz="1400">
              <a:ea typeface="ＭＳ Ｐゴシック"/>
              <a:cs typeface="+mn-lt"/>
            </a:endParaRPr>
          </a:p>
          <a:p>
            <a:pPr>
              <a:buNone/>
            </a:pPr>
            <a:endParaRPr lang="en-US" sz="1400">
              <a:cs typeface="Arial"/>
            </a:endParaRPr>
          </a:p>
          <a:p>
            <a:pPr marL="0" indent="0">
              <a:buNone/>
            </a:pPr>
            <a:endParaRPr lang="en-US" sz="1400">
              <a:cs typeface="Arial"/>
            </a:endParaRPr>
          </a:p>
        </p:txBody>
      </p:sp>
    </p:spTree>
    <p:extLst>
      <p:ext uri="{BB962C8B-B14F-4D97-AF65-F5344CB8AC3E}">
        <p14:creationId xmlns:p14="http://schemas.microsoft.com/office/powerpoint/2010/main" val="2132529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C3F50-D469-4D31-A3D3-2E1BCC62E177}"/>
              </a:ext>
            </a:extLst>
          </p:cNvPr>
          <p:cNvSpPr>
            <a:spLocks noGrp="1"/>
          </p:cNvSpPr>
          <p:nvPr>
            <p:ph type="title"/>
          </p:nvPr>
        </p:nvSpPr>
        <p:spPr/>
        <p:txBody>
          <a:bodyPr/>
          <a:lstStyle/>
          <a:p>
            <a:r>
              <a:rPr lang="en-US">
                <a:ea typeface="+mj-lt"/>
                <a:cs typeface="+mj-lt"/>
              </a:rPr>
              <a:t>References (2)</a:t>
            </a:r>
            <a:endParaRPr lang="en-US"/>
          </a:p>
        </p:txBody>
      </p:sp>
      <p:sp>
        <p:nvSpPr>
          <p:cNvPr id="3" name="Content Placeholder 2">
            <a:extLst>
              <a:ext uri="{FF2B5EF4-FFF2-40B4-BE49-F238E27FC236}">
                <a16:creationId xmlns:a16="http://schemas.microsoft.com/office/drawing/2014/main" id="{D0E8C7C7-8369-472B-B354-9B032A1191DE}"/>
              </a:ext>
            </a:extLst>
          </p:cNvPr>
          <p:cNvSpPr>
            <a:spLocks noGrp="1"/>
          </p:cNvSpPr>
          <p:nvPr>
            <p:ph idx="1"/>
          </p:nvPr>
        </p:nvSpPr>
        <p:spPr/>
        <p:txBody>
          <a:bodyPr/>
          <a:lstStyle/>
          <a:p>
            <a:pPr>
              <a:buNone/>
            </a:pPr>
            <a:r>
              <a:rPr lang="en-US" sz="1400">
                <a:ea typeface="+mn-lt"/>
                <a:cs typeface="+mn-lt"/>
              </a:rPr>
              <a:t>Interdonato R, Magnani M, Perna D, Tagarelli A, and Vega D, “Multilayer network </a:t>
            </a:r>
            <a:r>
              <a:rPr lang="en-US" sz="1400" err="1">
                <a:ea typeface="+mn-lt"/>
                <a:cs typeface="+mn-lt"/>
              </a:rPr>
              <a:t>simplifica</a:t>
            </a:r>
            <a:r>
              <a:rPr lang="en-US" sz="1400">
                <a:ea typeface="+mn-lt"/>
                <a:cs typeface="+mn-lt"/>
              </a:rPr>
              <a:t>- </a:t>
            </a:r>
            <a:r>
              <a:rPr lang="en-US" sz="1400" err="1">
                <a:ea typeface="+mn-lt"/>
                <a:cs typeface="+mn-lt"/>
              </a:rPr>
              <a:t>tion</a:t>
            </a:r>
            <a:r>
              <a:rPr lang="en-US" sz="1400">
                <a:ea typeface="+mn-lt"/>
                <a:cs typeface="+mn-lt"/>
              </a:rPr>
              <a:t>: Approaches, models and methods,” Computer Science Review, vol. 36, p. 100246, 2020, </a:t>
            </a:r>
            <a:r>
              <a:rPr lang="en-US" sz="1400" err="1">
                <a:ea typeface="+mn-lt"/>
                <a:cs typeface="+mn-lt"/>
              </a:rPr>
              <a:t>doi</a:t>
            </a:r>
            <a:r>
              <a:rPr lang="en-US" sz="1400">
                <a:ea typeface="+mn-lt"/>
                <a:cs typeface="+mn-lt"/>
              </a:rPr>
              <a:t>: 10.1016/j.cosrev.2020.100246.</a:t>
            </a:r>
            <a:endParaRPr lang="en-US" sz="1400">
              <a:cs typeface="Arial"/>
            </a:endParaRPr>
          </a:p>
          <a:p>
            <a:pPr>
              <a:buNone/>
            </a:pPr>
            <a:r>
              <a:rPr lang="en-US" sz="1400">
                <a:ea typeface="+mn-lt"/>
                <a:cs typeface="+mn-lt"/>
              </a:rPr>
              <a:t>Kivelä M, Arenas A, Barthelemy M, Gleeson JP, Moreno Y, Porter MA (2014). “Multi-layer Networks.” Journal of Complex Networks, 2(3), 203–271.</a:t>
            </a:r>
            <a:endParaRPr lang="en-US" sz="1400">
              <a:cs typeface="Arial"/>
            </a:endParaRPr>
          </a:p>
          <a:p>
            <a:pPr>
              <a:buNone/>
            </a:pPr>
            <a:r>
              <a:rPr lang="en-US" sz="1400">
                <a:ea typeface="+mn-lt"/>
                <a:cs typeface="+mn-lt"/>
              </a:rPr>
              <a:t>Magnani M, Rossi L (2011). “The ML-Model for Multi-layer Social Networks.” In ASONAM, pp. 5–12. IEEE Computer Society. ISBN 9781612847580.</a:t>
            </a:r>
            <a:endParaRPr lang="en-US" sz="1400">
              <a:cs typeface="Arial"/>
            </a:endParaRPr>
          </a:p>
          <a:p>
            <a:pPr>
              <a:buNone/>
            </a:pPr>
            <a:r>
              <a:rPr lang="en-US" sz="1400">
                <a:ea typeface="+mn-lt"/>
                <a:cs typeface="+mn-lt"/>
              </a:rPr>
              <a:t>Magnani M, Rossi L (2013a). “Formation of Multiple Networks.” In Social Computing, Behavioral- Cultural Modeling and Prediction, pp. 257–264. Springer-Verlag Berlin Heidel- berg. ISBN 978-3- 642-37209-4.</a:t>
            </a:r>
            <a:endParaRPr lang="en-US" sz="1400">
              <a:cs typeface="Arial"/>
            </a:endParaRPr>
          </a:p>
          <a:p>
            <a:pPr>
              <a:buNone/>
            </a:pPr>
            <a:r>
              <a:rPr lang="en-US" sz="1400">
                <a:ea typeface="+mn-lt"/>
                <a:cs typeface="+mn-lt"/>
              </a:rPr>
              <a:t>Magnani M, Rossi L (2013b). “Pareto Distance for Multi-layer Network Analysis.” In AM Green- berg, WG Kennedy, ND Bos (eds.), Social Computing, Behavioral-Cultural Mod- </a:t>
            </a:r>
            <a:r>
              <a:rPr lang="en-US" sz="1400" err="1">
                <a:ea typeface="+mn-lt"/>
                <a:cs typeface="+mn-lt"/>
              </a:rPr>
              <a:t>eling</a:t>
            </a:r>
            <a:r>
              <a:rPr lang="en-US" sz="1400">
                <a:ea typeface="+mn-lt"/>
                <a:cs typeface="+mn-lt"/>
              </a:rPr>
              <a:t> and Pre- diction, volume 7812 of Lecture Notes in Computer Science. Springer-Verlag, Berlin, Heidelberg. ISBN 978-3-642-37209-4.</a:t>
            </a:r>
            <a:endParaRPr lang="en-US" sz="1400">
              <a:cs typeface="Arial"/>
            </a:endParaRPr>
          </a:p>
          <a:p>
            <a:pPr>
              <a:buNone/>
            </a:pPr>
            <a:r>
              <a:rPr lang="en-US" sz="1400">
                <a:ea typeface="+mn-lt"/>
                <a:cs typeface="+mn-lt"/>
              </a:rPr>
              <a:t>Magnani M, </a:t>
            </a:r>
            <a:r>
              <a:rPr lang="en-US" sz="1400" err="1">
                <a:ea typeface="+mn-lt"/>
                <a:cs typeface="+mn-lt"/>
              </a:rPr>
              <a:t>Hanteer</a:t>
            </a:r>
            <a:r>
              <a:rPr lang="en-US" sz="1400">
                <a:ea typeface="+mn-lt"/>
                <a:cs typeface="+mn-lt"/>
              </a:rPr>
              <a:t> O, Interdonato R, Tagarelli A, Rossi L (2021). “Community Detection in Multiplex Networks.” ACM Computing Surveys, 54(3).</a:t>
            </a:r>
            <a:endParaRPr lang="en-US" sz="1400">
              <a:cs typeface="Arial"/>
            </a:endParaRPr>
          </a:p>
          <a:p>
            <a:pPr>
              <a:buNone/>
            </a:pPr>
            <a:r>
              <a:rPr lang="en-US" sz="1400">
                <a:ea typeface="+mn-lt"/>
                <a:cs typeface="+mn-lt"/>
              </a:rPr>
              <a:t>McGee F, </a:t>
            </a:r>
            <a:r>
              <a:rPr lang="en-US" sz="1400" err="1">
                <a:ea typeface="+mn-lt"/>
                <a:cs typeface="+mn-lt"/>
              </a:rPr>
              <a:t>Ghoniem</a:t>
            </a:r>
            <a:r>
              <a:rPr lang="en-US" sz="1400">
                <a:ea typeface="+mn-lt"/>
                <a:cs typeface="+mn-lt"/>
              </a:rPr>
              <a:t> M, </a:t>
            </a:r>
            <a:r>
              <a:rPr lang="en-US" sz="1400" err="1">
                <a:ea typeface="+mn-lt"/>
                <a:cs typeface="+mn-lt"/>
              </a:rPr>
              <a:t>Melançon</a:t>
            </a:r>
            <a:r>
              <a:rPr lang="en-US" sz="1400">
                <a:ea typeface="+mn-lt"/>
                <a:cs typeface="+mn-lt"/>
              </a:rPr>
              <a:t> G, </a:t>
            </a:r>
            <a:r>
              <a:rPr lang="en-US" sz="1400" err="1">
                <a:ea typeface="+mn-lt"/>
                <a:cs typeface="+mn-lt"/>
              </a:rPr>
              <a:t>Otjacques</a:t>
            </a:r>
            <a:r>
              <a:rPr lang="en-US" sz="1400">
                <a:ea typeface="+mn-lt"/>
                <a:cs typeface="+mn-lt"/>
              </a:rPr>
              <a:t> B, Pinaud B (2019). "The State of the Art in Multilayer Network Visualization." Computer graphics forum 38(6).</a:t>
            </a:r>
            <a:endParaRPr lang="en-US">
              <a:ea typeface="+mn-lt"/>
              <a:cs typeface="+mn-lt"/>
            </a:endParaRPr>
          </a:p>
          <a:p>
            <a:pPr>
              <a:buNone/>
            </a:pPr>
            <a:r>
              <a:rPr lang="en-US" sz="1400">
                <a:ea typeface="+mn-lt"/>
                <a:cs typeface="+mn-lt"/>
              </a:rPr>
              <a:t>Moreno, J L. (1934). Who Shall Survive? A New Approach to the Problem of Human Interrelations</a:t>
            </a:r>
          </a:p>
          <a:p>
            <a:pPr>
              <a:buNone/>
            </a:pPr>
            <a:r>
              <a:rPr lang="en-US" sz="1400">
                <a:ea typeface="+mn-lt"/>
                <a:cs typeface="+mn-lt"/>
              </a:rPr>
              <a:t>Mucha PJ, Richardson T, Macon K, Porter MA, </a:t>
            </a:r>
            <a:r>
              <a:rPr lang="en-US" sz="1400" err="1">
                <a:ea typeface="+mn-lt"/>
                <a:cs typeface="+mn-lt"/>
              </a:rPr>
              <a:t>Onnela</a:t>
            </a:r>
            <a:r>
              <a:rPr lang="en-US" sz="1400">
                <a:ea typeface="+mn-lt"/>
                <a:cs typeface="+mn-lt"/>
              </a:rPr>
              <a:t> JP (2010). “Community Structure in Time-Dependent, Multiscale, and Multiplex Networks.” Science, 328(5980), 876–878. ISSN 0036- 8075.</a:t>
            </a:r>
            <a:endParaRPr lang="en-US" sz="1400">
              <a:cs typeface="Arial"/>
            </a:endParaRPr>
          </a:p>
          <a:p>
            <a:pPr marL="0" indent="0">
              <a:spcBef>
                <a:spcPts val="0"/>
              </a:spcBef>
              <a:spcAft>
                <a:spcPts val="400"/>
              </a:spcAft>
              <a:buNone/>
            </a:pPr>
            <a:endParaRPr lang="en-US" sz="1400">
              <a:ea typeface="ＭＳ Ｐゴシック"/>
              <a:cs typeface="+mn-lt"/>
            </a:endParaRPr>
          </a:p>
          <a:p>
            <a:pPr marL="0" indent="0">
              <a:spcBef>
                <a:spcPts val="0"/>
              </a:spcBef>
              <a:spcAft>
                <a:spcPts val="400"/>
              </a:spcAft>
              <a:buNone/>
            </a:pPr>
            <a:endParaRPr lang="en-US" sz="1400">
              <a:cs typeface="Arial"/>
            </a:endParaRPr>
          </a:p>
          <a:p>
            <a:pPr marL="0" indent="0">
              <a:spcBef>
                <a:spcPts val="0"/>
              </a:spcBef>
              <a:spcAft>
                <a:spcPts val="400"/>
              </a:spcAft>
              <a:buNone/>
            </a:pPr>
            <a:endParaRPr lang="en" sz="1400">
              <a:ea typeface="ＭＳ Ｐゴシック"/>
              <a:cs typeface="+mn-lt"/>
            </a:endParaRPr>
          </a:p>
          <a:p>
            <a:pPr marL="0">
              <a:spcBef>
                <a:spcPts val="0"/>
              </a:spcBef>
              <a:spcAft>
                <a:spcPts val="400"/>
              </a:spcAft>
              <a:buNone/>
            </a:pPr>
            <a:endParaRPr lang="en-US" sz="1400">
              <a:cs typeface="Arial"/>
            </a:endParaRPr>
          </a:p>
          <a:p>
            <a:pPr>
              <a:buNone/>
            </a:pPr>
            <a:endParaRPr lang="en-US" sz="1400">
              <a:ea typeface="ＭＳ Ｐゴシック"/>
              <a:cs typeface="+mn-lt"/>
            </a:endParaRPr>
          </a:p>
          <a:p>
            <a:pPr marL="0" indent="0">
              <a:buNone/>
            </a:pPr>
            <a:endParaRPr lang="en-US" sz="1400">
              <a:cs typeface="Arial"/>
            </a:endParaRPr>
          </a:p>
        </p:txBody>
      </p:sp>
    </p:spTree>
    <p:extLst>
      <p:ext uri="{BB962C8B-B14F-4D97-AF65-F5344CB8AC3E}">
        <p14:creationId xmlns:p14="http://schemas.microsoft.com/office/powerpoint/2010/main" val="9481801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C3F50-D469-4D31-A3D3-2E1BCC62E177}"/>
              </a:ext>
            </a:extLst>
          </p:cNvPr>
          <p:cNvSpPr>
            <a:spLocks noGrp="1"/>
          </p:cNvSpPr>
          <p:nvPr>
            <p:ph type="title"/>
          </p:nvPr>
        </p:nvSpPr>
        <p:spPr/>
        <p:txBody>
          <a:bodyPr/>
          <a:lstStyle/>
          <a:p>
            <a:r>
              <a:rPr lang="en-US">
                <a:ea typeface="+mj-lt"/>
                <a:cs typeface="+mj-lt"/>
              </a:rPr>
              <a:t>References (3)</a:t>
            </a:r>
            <a:endParaRPr lang="en-US"/>
          </a:p>
        </p:txBody>
      </p:sp>
      <p:sp>
        <p:nvSpPr>
          <p:cNvPr id="3" name="Content Placeholder 2">
            <a:extLst>
              <a:ext uri="{FF2B5EF4-FFF2-40B4-BE49-F238E27FC236}">
                <a16:creationId xmlns:a16="http://schemas.microsoft.com/office/drawing/2014/main" id="{D0E8C7C7-8369-472B-B354-9B032A1191DE}"/>
              </a:ext>
            </a:extLst>
          </p:cNvPr>
          <p:cNvSpPr>
            <a:spLocks noGrp="1"/>
          </p:cNvSpPr>
          <p:nvPr>
            <p:ph idx="1"/>
          </p:nvPr>
        </p:nvSpPr>
        <p:spPr/>
        <p:txBody>
          <a:bodyPr/>
          <a:lstStyle/>
          <a:p>
            <a:pPr>
              <a:buNone/>
            </a:pPr>
            <a:r>
              <a:rPr lang="en" sz="1400">
                <a:ea typeface="+mn-lt"/>
                <a:cs typeface="+mn-lt"/>
              </a:rPr>
              <a:t>J F Padgett &amp; P D McLean (2006) Organizational Invention and Elite Transformation: The Birth of Partnership Systems in Renaissance Florence. American Journal of. Sociology,  111(5)</a:t>
            </a:r>
            <a:endParaRPr lang="en-US" sz="1400">
              <a:ea typeface="+mn-lt"/>
              <a:cs typeface="+mn-lt"/>
            </a:endParaRPr>
          </a:p>
          <a:p>
            <a:pPr>
              <a:buNone/>
            </a:pPr>
            <a:r>
              <a:rPr lang="en-US" sz="1400">
                <a:ea typeface="+mn-lt"/>
                <a:cs typeface="+mn-lt"/>
              </a:rPr>
              <a:t>D. Vega and M. Magnani, “Foundations of Temporal Text Networks,” </a:t>
            </a:r>
            <a:r>
              <a:rPr lang="en-US" sz="1400" i="1">
                <a:ea typeface="+mn-lt"/>
                <a:cs typeface="+mn-lt"/>
              </a:rPr>
              <a:t>Applied Network Science</a:t>
            </a:r>
            <a:r>
              <a:rPr lang="en-US" sz="1400">
                <a:ea typeface="+mn-lt"/>
                <a:cs typeface="+mn-lt"/>
              </a:rPr>
              <a:t>, vol. 3, no. 1, p. 25, 2018, </a:t>
            </a:r>
            <a:r>
              <a:rPr lang="en-US" sz="1400" err="1">
                <a:ea typeface="+mn-lt"/>
                <a:cs typeface="+mn-lt"/>
              </a:rPr>
              <a:t>doi</a:t>
            </a:r>
            <a:r>
              <a:rPr lang="en-US" sz="1400">
                <a:ea typeface="+mn-lt"/>
                <a:cs typeface="+mn-lt"/>
              </a:rPr>
              <a:t>: </a:t>
            </a:r>
            <a:r>
              <a:rPr lang="en-US" sz="1400">
                <a:ea typeface="+mn-lt"/>
                <a:cs typeface="+mn-lt"/>
                <a:hlinkClick r:id="rId2"/>
              </a:rPr>
              <a:t>10.1007/s41109-018-0082-3</a:t>
            </a:r>
            <a:r>
              <a:rPr lang="en-US" sz="1400">
                <a:ea typeface="+mn-lt"/>
                <a:cs typeface="+mn-lt"/>
              </a:rPr>
              <a:t>.</a:t>
            </a:r>
            <a:endParaRPr lang="en-US"/>
          </a:p>
          <a:p>
            <a:pPr marL="0" indent="0">
              <a:spcBef>
                <a:spcPts val="0"/>
              </a:spcBef>
              <a:spcAft>
                <a:spcPts val="400"/>
              </a:spcAft>
              <a:buNone/>
            </a:pPr>
            <a:endParaRPr lang="en-US" sz="1400">
              <a:ea typeface="ＭＳ Ｐゴシック"/>
              <a:cs typeface="+mn-lt"/>
            </a:endParaRPr>
          </a:p>
          <a:p>
            <a:pPr marL="0" indent="0">
              <a:spcBef>
                <a:spcPts val="0"/>
              </a:spcBef>
              <a:spcAft>
                <a:spcPts val="400"/>
              </a:spcAft>
              <a:buNone/>
            </a:pPr>
            <a:endParaRPr lang="en-US" sz="1400">
              <a:cs typeface="Arial"/>
            </a:endParaRPr>
          </a:p>
          <a:p>
            <a:pPr marL="0" indent="0">
              <a:spcBef>
                <a:spcPts val="0"/>
              </a:spcBef>
              <a:spcAft>
                <a:spcPts val="400"/>
              </a:spcAft>
              <a:buNone/>
            </a:pPr>
            <a:endParaRPr lang="en" sz="1400">
              <a:ea typeface="ＭＳ Ｐゴシック"/>
              <a:cs typeface="+mn-lt"/>
            </a:endParaRPr>
          </a:p>
          <a:p>
            <a:pPr marL="0">
              <a:spcBef>
                <a:spcPts val="0"/>
              </a:spcBef>
              <a:spcAft>
                <a:spcPts val="400"/>
              </a:spcAft>
              <a:buNone/>
            </a:pPr>
            <a:endParaRPr lang="en-US" sz="1400">
              <a:cs typeface="Arial"/>
            </a:endParaRPr>
          </a:p>
          <a:p>
            <a:pPr>
              <a:buNone/>
            </a:pPr>
            <a:endParaRPr lang="en-US" sz="1400">
              <a:ea typeface="ＭＳ Ｐゴシック"/>
              <a:cs typeface="+mn-lt"/>
            </a:endParaRPr>
          </a:p>
          <a:p>
            <a:pPr marL="0" indent="0">
              <a:buNone/>
            </a:pPr>
            <a:endParaRPr lang="en-US" sz="1400">
              <a:cs typeface="Arial"/>
            </a:endParaRPr>
          </a:p>
        </p:txBody>
      </p:sp>
    </p:spTree>
    <p:extLst>
      <p:ext uri="{BB962C8B-B14F-4D97-AF65-F5344CB8AC3E}">
        <p14:creationId xmlns:p14="http://schemas.microsoft.com/office/powerpoint/2010/main" val="17440416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4294967295"/>
          </p:nvPr>
        </p:nvSpPr>
        <p:spPr>
          <a:xfrm>
            <a:off x="107504" y="2132856"/>
            <a:ext cx="2592288" cy="359866"/>
          </a:xfrm>
        </p:spPr>
        <p:txBody>
          <a:bodyPr/>
          <a:lstStyle/>
          <a:p>
            <a:pPr marL="0" indent="0">
              <a:buNone/>
            </a:pPr>
            <a:r>
              <a:rPr lang="en-US" sz="1800" dirty="0"/>
              <a:t>http://</a:t>
            </a:r>
            <a:r>
              <a:rPr lang="en-US" sz="1800" dirty="0" err="1"/>
              <a:t>multilayer.it.uu.se</a:t>
            </a:r>
            <a:endParaRPr lang="en-US" sz="1800" dirty="0"/>
          </a:p>
        </p:txBody>
      </p:sp>
      <p:pic>
        <p:nvPicPr>
          <p:cNvPr id="9" name="Picture 8"/>
          <p:cNvPicPr>
            <a:picLocks noChangeAspect="1"/>
          </p:cNvPicPr>
          <p:nvPr/>
        </p:nvPicPr>
        <p:blipFill>
          <a:blip r:embed="rId2"/>
          <a:stretch>
            <a:fillRect/>
          </a:stretch>
        </p:blipFill>
        <p:spPr>
          <a:xfrm>
            <a:off x="107504" y="2546987"/>
            <a:ext cx="2579696" cy="3889028"/>
          </a:xfrm>
          <a:prstGeom prst="rect">
            <a:avLst/>
          </a:prstGeom>
        </p:spPr>
      </p:pic>
      <p:sp>
        <p:nvSpPr>
          <p:cNvPr id="3" name="Rectangle 2"/>
          <p:cNvSpPr/>
          <p:nvPr/>
        </p:nvSpPr>
        <p:spPr>
          <a:xfrm>
            <a:off x="2706152" y="2394079"/>
            <a:ext cx="6408712" cy="4031873"/>
          </a:xfrm>
          <a:prstGeom prst="rect">
            <a:avLst/>
          </a:prstGeom>
        </p:spPr>
        <p:txBody>
          <a:bodyPr wrap="square">
            <a:spAutoFit/>
          </a:bodyPr>
          <a:lstStyle/>
          <a:p>
            <a:r>
              <a:rPr lang="en-US" sz="1600" b="1" dirty="0"/>
              <a:t>(on diffusion/propagation)</a:t>
            </a:r>
            <a:r>
              <a:rPr lang="en-US" sz="1600" dirty="0"/>
              <a:t> </a:t>
            </a:r>
            <a:r>
              <a:rPr lang="en-US" sz="1600" dirty="0" err="1"/>
              <a:t>Mostafa</a:t>
            </a:r>
            <a:r>
              <a:rPr lang="en-US" sz="1600" dirty="0"/>
              <a:t> </a:t>
            </a:r>
            <a:r>
              <a:rPr lang="en-US" sz="1600" dirty="0" err="1"/>
              <a:t>Salehi</a:t>
            </a:r>
            <a:r>
              <a:rPr lang="en-US" sz="1600" dirty="0"/>
              <a:t>, Rajesh Sharma, Moreno </a:t>
            </a:r>
            <a:r>
              <a:rPr lang="en-US" sz="1600" dirty="0" err="1"/>
              <a:t>Marzolla</a:t>
            </a:r>
            <a:r>
              <a:rPr lang="en-US" sz="1600" dirty="0"/>
              <a:t>, Matteo Magnani, </a:t>
            </a:r>
            <a:r>
              <a:rPr lang="en-US" sz="1600" dirty="0" err="1"/>
              <a:t>Payam</a:t>
            </a:r>
            <a:r>
              <a:rPr lang="en-US" sz="1600" dirty="0"/>
              <a:t> </a:t>
            </a:r>
            <a:r>
              <a:rPr lang="en-US" sz="1600" dirty="0" err="1"/>
              <a:t>Siyari</a:t>
            </a:r>
            <a:r>
              <a:rPr lang="en-US" sz="1600" dirty="0"/>
              <a:t>, and </a:t>
            </a:r>
            <a:r>
              <a:rPr lang="en-US" sz="1600" dirty="0" err="1"/>
              <a:t>Danilo</a:t>
            </a:r>
            <a:r>
              <a:rPr lang="en-US" sz="1600" dirty="0"/>
              <a:t> </a:t>
            </a:r>
            <a:r>
              <a:rPr lang="en-US" sz="1600" dirty="0" err="1"/>
              <a:t>Montesi</a:t>
            </a:r>
            <a:r>
              <a:rPr lang="en-US" sz="1600" dirty="0"/>
              <a:t>. 2015. “Spreading Processes in Multilayer Networks.” IEEE Transactions on Network Science and Engineering 2 (2): 65–83. </a:t>
            </a:r>
          </a:p>
          <a:p>
            <a:endParaRPr lang="en-US" sz="1600" dirty="0"/>
          </a:p>
          <a:p>
            <a:r>
              <a:rPr lang="en-US" sz="1600" b="1" dirty="0"/>
              <a:t>(on layer comparison)</a:t>
            </a:r>
            <a:r>
              <a:rPr lang="en-US" sz="1600" dirty="0"/>
              <a:t> </a:t>
            </a:r>
            <a:r>
              <a:rPr lang="en-US" sz="1600" dirty="0" err="1"/>
              <a:t>Brodka</a:t>
            </a:r>
            <a:r>
              <a:rPr lang="en-US" sz="1600" dirty="0"/>
              <a:t>, P., </a:t>
            </a:r>
            <a:r>
              <a:rPr lang="en-US" sz="1600" dirty="0" err="1"/>
              <a:t>Chmiel</a:t>
            </a:r>
            <a:r>
              <a:rPr lang="en-US" sz="1600" dirty="0"/>
              <a:t>, A., Magnani, M., and </a:t>
            </a:r>
            <a:r>
              <a:rPr lang="en-US" sz="1600" dirty="0" err="1"/>
              <a:t>Ragozini</a:t>
            </a:r>
            <a:r>
              <a:rPr lang="en-US" sz="1600" dirty="0"/>
              <a:t>, G. 2018. “Quantifying layer similarity in multiplex networks: a systematic study“. Royal Society Open Science, 5(8). </a:t>
            </a:r>
          </a:p>
          <a:p>
            <a:endParaRPr lang="en-US" sz="1600" dirty="0"/>
          </a:p>
          <a:p>
            <a:r>
              <a:rPr lang="en-US" sz="1600" b="1" dirty="0"/>
              <a:t>(on clustering)</a:t>
            </a:r>
            <a:r>
              <a:rPr lang="en-US" sz="1600" dirty="0"/>
              <a:t> Matteo Magnani, </a:t>
            </a:r>
            <a:r>
              <a:rPr lang="en-US" sz="1600" dirty="0" err="1"/>
              <a:t>Obaida</a:t>
            </a:r>
            <a:r>
              <a:rPr lang="en-US" sz="1600" dirty="0"/>
              <a:t> </a:t>
            </a:r>
            <a:r>
              <a:rPr lang="en-US" sz="1600" dirty="0" err="1"/>
              <a:t>Hanteer</a:t>
            </a:r>
            <a:r>
              <a:rPr lang="en-US" sz="1600" dirty="0"/>
              <a:t>, Roberto </a:t>
            </a:r>
            <a:r>
              <a:rPr lang="en-US" sz="1600" dirty="0" err="1"/>
              <a:t>Interdonato</a:t>
            </a:r>
            <a:r>
              <a:rPr lang="en-US" sz="1600" dirty="0"/>
              <a:t>, Luca Rossi and Andrea </a:t>
            </a:r>
            <a:r>
              <a:rPr lang="en-US" sz="1600" dirty="0" err="1"/>
              <a:t>Tagarelli</a:t>
            </a:r>
            <a:r>
              <a:rPr lang="en-US" sz="1600" dirty="0"/>
              <a:t>. “Community Detection in Multiplex Networks.” ACM Computing Surveys,</a:t>
            </a:r>
          </a:p>
          <a:p>
            <a:endParaRPr lang="en-US" sz="1600" dirty="0"/>
          </a:p>
          <a:p>
            <a:r>
              <a:rPr lang="en-US" sz="1600" b="1" dirty="0"/>
              <a:t>(on simplification)</a:t>
            </a:r>
            <a:r>
              <a:rPr lang="en-US" sz="1600" dirty="0"/>
              <a:t> Roberto </a:t>
            </a:r>
            <a:r>
              <a:rPr lang="en-US" sz="1600" dirty="0" err="1"/>
              <a:t>Interdonato</a:t>
            </a:r>
            <a:r>
              <a:rPr lang="en-US" sz="1600" dirty="0"/>
              <a:t>, Matteo Magnani, Diego </a:t>
            </a:r>
            <a:r>
              <a:rPr lang="en-US" sz="1600" dirty="0" err="1"/>
              <a:t>Perna</a:t>
            </a:r>
            <a:r>
              <a:rPr lang="en-US" sz="1600" dirty="0"/>
              <a:t>, Andrea </a:t>
            </a:r>
            <a:r>
              <a:rPr lang="en-US" sz="1600" dirty="0" err="1"/>
              <a:t>Tagarelli</a:t>
            </a:r>
            <a:r>
              <a:rPr lang="en-US" sz="1600" dirty="0"/>
              <a:t> and </a:t>
            </a:r>
            <a:r>
              <a:rPr lang="en-US" sz="1600" dirty="0" err="1"/>
              <a:t>Davide</a:t>
            </a:r>
            <a:r>
              <a:rPr lang="en-US" sz="1600" dirty="0"/>
              <a:t> Vega. “A survey on methods for multilayer network simplification“. Computer Science Review.</a:t>
            </a:r>
          </a:p>
        </p:txBody>
      </p:sp>
      <p:sp>
        <p:nvSpPr>
          <p:cNvPr id="5" name="Rectangle 4"/>
          <p:cNvSpPr/>
          <p:nvPr/>
        </p:nvSpPr>
        <p:spPr>
          <a:xfrm>
            <a:off x="179512" y="44624"/>
            <a:ext cx="8964488" cy="2246769"/>
          </a:xfrm>
          <a:prstGeom prst="rect">
            <a:avLst/>
          </a:prstGeom>
        </p:spPr>
        <p:txBody>
          <a:bodyPr wrap="square">
            <a:spAutoFit/>
          </a:bodyPr>
          <a:lstStyle/>
          <a:p>
            <a:r>
              <a:rPr lang="en-US" sz="1600" dirty="0" err="1"/>
              <a:t>Mikko</a:t>
            </a:r>
            <a:r>
              <a:rPr lang="en-US" sz="1600" dirty="0"/>
              <a:t> </a:t>
            </a:r>
            <a:r>
              <a:rPr lang="en-US" sz="1600" dirty="0" err="1"/>
              <a:t>Kivelä</a:t>
            </a:r>
            <a:r>
              <a:rPr lang="en-US" sz="1600" dirty="0"/>
              <a:t>, </a:t>
            </a:r>
            <a:r>
              <a:rPr lang="en-US" sz="1600" dirty="0" err="1"/>
              <a:t>Alexandre</a:t>
            </a:r>
            <a:r>
              <a:rPr lang="en-US" sz="1600" dirty="0"/>
              <a:t> Arenas, Marc </a:t>
            </a:r>
            <a:r>
              <a:rPr lang="en-US" sz="1600" dirty="0" err="1"/>
              <a:t>Barthelemy</a:t>
            </a:r>
            <a:r>
              <a:rPr lang="en-US" sz="1600" dirty="0"/>
              <a:t>, James P. Gleeson, </a:t>
            </a:r>
            <a:r>
              <a:rPr lang="en-US" sz="1600" dirty="0" err="1"/>
              <a:t>Yamir</a:t>
            </a:r>
            <a:r>
              <a:rPr lang="en-US" sz="1600" dirty="0"/>
              <a:t> Moreno, and Mason A. Porter. 2014. “Multilayer Networks.” Physics and Society. Journal of Complex Networks 2 (3). </a:t>
            </a:r>
          </a:p>
          <a:p>
            <a:endParaRPr lang="en-US" sz="1600" dirty="0"/>
          </a:p>
          <a:p>
            <a:r>
              <a:rPr lang="en-US" sz="1600" dirty="0"/>
              <a:t>Stefano </a:t>
            </a:r>
            <a:r>
              <a:rPr lang="en-US" sz="1600" dirty="0" err="1"/>
              <a:t>Boccaletti</a:t>
            </a:r>
            <a:r>
              <a:rPr lang="en-US" sz="1600" dirty="0"/>
              <a:t>, </a:t>
            </a:r>
            <a:r>
              <a:rPr lang="en-US" sz="1600" dirty="0" err="1"/>
              <a:t>Ginestra</a:t>
            </a:r>
            <a:r>
              <a:rPr lang="en-US" sz="1600" dirty="0"/>
              <a:t> </a:t>
            </a:r>
            <a:r>
              <a:rPr lang="en-US" sz="1600" dirty="0" err="1"/>
              <a:t>Bianconi</a:t>
            </a:r>
            <a:r>
              <a:rPr lang="en-US" sz="1600" dirty="0"/>
              <a:t>, </a:t>
            </a:r>
            <a:r>
              <a:rPr lang="en-US" sz="1600" dirty="0" err="1"/>
              <a:t>Regino</a:t>
            </a:r>
            <a:r>
              <a:rPr lang="en-US" sz="1600" dirty="0"/>
              <a:t> </a:t>
            </a:r>
            <a:r>
              <a:rPr lang="en-US" sz="1600" dirty="0" err="1"/>
              <a:t>Criado</a:t>
            </a:r>
            <a:r>
              <a:rPr lang="en-US" sz="1600" dirty="0"/>
              <a:t>, </a:t>
            </a:r>
            <a:r>
              <a:rPr lang="en-US" sz="1600" dirty="0" err="1"/>
              <a:t>Charo</a:t>
            </a:r>
            <a:r>
              <a:rPr lang="en-US" sz="1600" dirty="0"/>
              <a:t> I. Del </a:t>
            </a:r>
            <a:r>
              <a:rPr lang="en-US" sz="1600" dirty="0" err="1"/>
              <a:t>Genio</a:t>
            </a:r>
            <a:r>
              <a:rPr lang="en-US" sz="1600" dirty="0"/>
              <a:t>, </a:t>
            </a:r>
            <a:r>
              <a:rPr lang="en-US" sz="1600" dirty="0" err="1"/>
              <a:t>Jesús</a:t>
            </a:r>
            <a:r>
              <a:rPr lang="en-US" sz="1600" dirty="0"/>
              <a:t> Gómez-</a:t>
            </a:r>
            <a:r>
              <a:rPr lang="en-US" sz="1600" dirty="0" err="1"/>
              <a:t>Gardeñes</a:t>
            </a:r>
            <a:r>
              <a:rPr lang="en-US" sz="1600" dirty="0"/>
              <a:t>, Miguel Romance, Irene </a:t>
            </a:r>
            <a:r>
              <a:rPr lang="en-US" sz="1600" dirty="0" err="1"/>
              <a:t>Sendiña-Nadal</a:t>
            </a:r>
            <a:r>
              <a:rPr lang="en-US" sz="1600" dirty="0"/>
              <a:t>, Zhen Wang, and </a:t>
            </a:r>
            <a:r>
              <a:rPr lang="en-US" sz="1600" dirty="0" err="1"/>
              <a:t>Massimiliano</a:t>
            </a:r>
            <a:r>
              <a:rPr lang="en-US" sz="1600" dirty="0"/>
              <a:t> </a:t>
            </a:r>
            <a:r>
              <a:rPr lang="en-US" sz="1600" dirty="0" err="1"/>
              <a:t>Zanin</a:t>
            </a:r>
            <a:r>
              <a:rPr lang="en-US" sz="1600" dirty="0"/>
              <a:t>. 2014. “The Structure and Dynamics of Multilayer Networks.” Physics Reports 544 (1). </a:t>
            </a:r>
          </a:p>
          <a:p>
            <a:endParaRPr lang="en-US" sz="1400" dirty="0"/>
          </a:p>
          <a:p>
            <a:r>
              <a:rPr lang="en-US" sz="1600" dirty="0" err="1"/>
              <a:t>Ginestra</a:t>
            </a:r>
            <a:r>
              <a:rPr lang="en-US" sz="1600" dirty="0"/>
              <a:t> </a:t>
            </a:r>
            <a:r>
              <a:rPr lang="en-US" sz="1600" dirty="0" err="1"/>
              <a:t>Bianconi</a:t>
            </a:r>
            <a:r>
              <a:rPr lang="en-US" sz="1600" dirty="0"/>
              <a:t>. Multilayer Networks: Structure and Function. Oxford University Press. 2018.</a:t>
            </a:r>
          </a:p>
          <a:p>
            <a:endParaRPr lang="en-US" sz="1400" dirty="0"/>
          </a:p>
        </p:txBody>
      </p:sp>
      <p:sp>
        <p:nvSpPr>
          <p:cNvPr id="10" name="TextBox 9"/>
          <p:cNvSpPr txBox="1"/>
          <p:nvPr/>
        </p:nvSpPr>
        <p:spPr>
          <a:xfrm>
            <a:off x="107504" y="6495502"/>
            <a:ext cx="2275796" cy="369332"/>
          </a:xfrm>
          <a:prstGeom prst="rect">
            <a:avLst/>
          </a:prstGeom>
          <a:noFill/>
        </p:spPr>
        <p:txBody>
          <a:bodyPr wrap="none" rtlCol="0">
            <a:spAutoFit/>
          </a:bodyPr>
          <a:lstStyle/>
          <a:p>
            <a:r>
              <a:rPr lang="en-US" dirty="0"/>
              <a:t>R: </a:t>
            </a:r>
            <a:r>
              <a:rPr lang="en-US" dirty="0" err="1"/>
              <a:t>RSiena</a:t>
            </a:r>
            <a:r>
              <a:rPr lang="en-US" dirty="0"/>
              <a:t>, multiplex</a:t>
            </a:r>
          </a:p>
        </p:txBody>
      </p:sp>
    </p:spTree>
    <p:extLst>
      <p:ext uri="{BB962C8B-B14F-4D97-AF65-F5344CB8AC3E}">
        <p14:creationId xmlns:p14="http://schemas.microsoft.com/office/powerpoint/2010/main" val="3706257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2816"/>
            <a:ext cx="7772400" cy="1470025"/>
          </a:xfrm>
        </p:spPr>
        <p:txBody>
          <a:bodyPr/>
          <a:lstStyle/>
          <a:p>
            <a:r>
              <a:rPr lang="en-US">
                <a:solidFill>
                  <a:srgbClr val="323130"/>
                </a:solidFill>
                <a:latin typeface="Calibri"/>
                <a:cs typeface="Calibri"/>
              </a:rPr>
              <a:t>A</a:t>
            </a:r>
            <a:r>
              <a:rPr lang="en-US" b="0" i="0">
                <a:solidFill>
                  <a:srgbClr val="323130"/>
                </a:solidFill>
                <a:effectLst/>
                <a:latin typeface="Calibri"/>
                <a:cs typeface="Calibri"/>
              </a:rPr>
              <a:t>nalysis of multiplex networks with Python</a:t>
            </a:r>
            <a:endParaRPr lang="en-US"/>
          </a:p>
        </p:txBody>
      </p:sp>
      <p:sp>
        <p:nvSpPr>
          <p:cNvPr id="3" name="Subtitle 2"/>
          <p:cNvSpPr>
            <a:spLocks noGrp="1"/>
          </p:cNvSpPr>
          <p:nvPr>
            <p:ph type="subTitle" idx="1"/>
          </p:nvPr>
        </p:nvSpPr>
        <p:spPr>
          <a:xfrm>
            <a:off x="-540568" y="3528591"/>
            <a:ext cx="6400800" cy="1752600"/>
          </a:xfrm>
        </p:spPr>
        <p:txBody>
          <a:bodyPr/>
          <a:lstStyle/>
          <a:p>
            <a:r>
              <a:rPr lang="en-US" sz="2400"/>
              <a:t>Matteo Magnani</a:t>
            </a:r>
          </a:p>
          <a:p>
            <a:r>
              <a:rPr lang="en-US" sz="1800" err="1">
                <a:solidFill>
                  <a:schemeClr val="tx1">
                    <a:lumMod val="75000"/>
                    <a:lumOff val="25000"/>
                  </a:schemeClr>
                </a:solidFill>
              </a:rPr>
              <a:t>InfoLab</a:t>
            </a:r>
            <a:r>
              <a:rPr lang="en-US" sz="1800">
                <a:solidFill>
                  <a:schemeClr val="tx1">
                    <a:lumMod val="75000"/>
                    <a:lumOff val="25000"/>
                  </a:schemeClr>
                </a:solidFill>
              </a:rPr>
              <a:t>, Dept. of Information Technology</a:t>
            </a:r>
          </a:p>
          <a:p>
            <a:r>
              <a:rPr lang="en-US" sz="1800">
                <a:solidFill>
                  <a:schemeClr val="tx1">
                    <a:lumMod val="75000"/>
                    <a:lumOff val="25000"/>
                  </a:schemeClr>
                </a:solidFill>
              </a:rPr>
              <a:t>Uppsala University</a:t>
            </a:r>
          </a:p>
          <a:p>
            <a:r>
              <a:rPr lang="en-US" sz="1800">
                <a:solidFill>
                  <a:schemeClr val="tx1">
                    <a:lumMod val="75000"/>
                    <a:lumOff val="25000"/>
                  </a:schemeClr>
                </a:solidFill>
                <a:hlinkClick r:id="rId2"/>
              </a:rPr>
              <a:t>http://infolab.it.uu.se</a:t>
            </a:r>
            <a:r>
              <a:rPr lang="en-US" sz="1800">
                <a:solidFill>
                  <a:schemeClr val="tx1">
                    <a:lumMod val="75000"/>
                    <a:lumOff val="25000"/>
                  </a:schemeClr>
                </a:solidFill>
              </a:rPr>
              <a:t> @</a:t>
            </a:r>
            <a:r>
              <a:rPr lang="en-US" sz="1800" err="1">
                <a:solidFill>
                  <a:schemeClr val="tx1">
                    <a:lumMod val="75000"/>
                    <a:lumOff val="25000"/>
                  </a:schemeClr>
                </a:solidFill>
              </a:rPr>
              <a:t>uuinfolab</a:t>
            </a:r>
            <a:endParaRPr lang="en-US" sz="1800">
              <a:solidFill>
                <a:schemeClr val="tx1">
                  <a:lumMod val="75000"/>
                  <a:lumOff val="25000"/>
                </a:schemeClr>
              </a:solidFill>
            </a:endParaRPr>
          </a:p>
          <a:p>
            <a:r>
              <a:rPr lang="en-US" sz="1800">
                <a:solidFill>
                  <a:schemeClr val="tx1">
                    <a:lumMod val="75000"/>
                    <a:lumOff val="25000"/>
                  </a:schemeClr>
                </a:solidFill>
                <a:hlinkClick r:id="rId3"/>
              </a:rPr>
              <a:t>matteo.magnani@it.uu.se</a:t>
            </a:r>
            <a:r>
              <a:rPr lang="en-US" sz="1800">
                <a:solidFill>
                  <a:schemeClr val="tx1">
                    <a:lumMod val="75000"/>
                    <a:lumOff val="25000"/>
                  </a:schemeClr>
                </a:solidFill>
              </a:rPr>
              <a:t> @</a:t>
            </a:r>
            <a:r>
              <a:rPr lang="en-US" sz="1800" err="1">
                <a:solidFill>
                  <a:schemeClr val="tx1">
                    <a:lumMod val="75000"/>
                    <a:lumOff val="25000"/>
                  </a:schemeClr>
                </a:solidFill>
              </a:rPr>
              <a:t>matmagnani</a:t>
            </a:r>
            <a:endParaRPr lang="en-US" sz="1800">
              <a:solidFill>
                <a:schemeClr val="tx1">
                  <a:lumMod val="75000"/>
                  <a:lumOff val="25000"/>
                </a:schemeClr>
              </a:solidFill>
            </a:endParaRPr>
          </a:p>
        </p:txBody>
      </p:sp>
      <p:sp>
        <p:nvSpPr>
          <p:cNvPr id="5" name="Subtitle 2"/>
          <p:cNvSpPr txBox="1">
            <a:spLocks/>
          </p:cNvSpPr>
          <p:nvPr/>
        </p:nvSpPr>
        <p:spPr bwMode="auto">
          <a:xfrm>
            <a:off x="4932040" y="3551039"/>
            <a:ext cx="3672408" cy="175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None/>
              <a:defRPr sz="3200">
                <a:solidFill>
                  <a:schemeClr val="tx1"/>
                </a:solidFill>
                <a:latin typeface="+mn-lt"/>
                <a:ea typeface="+mn-ea"/>
                <a:cs typeface="+mn-cs"/>
              </a:defRPr>
            </a:lvl1pPr>
            <a:lvl2pPr marL="457200" indent="0" algn="ctr" rtl="0" eaLnBrk="1" fontAlgn="base" hangingPunct="1">
              <a:spcBef>
                <a:spcPct val="20000"/>
              </a:spcBef>
              <a:spcAft>
                <a:spcPct val="0"/>
              </a:spcAft>
              <a:buNone/>
              <a:defRPr sz="2800">
                <a:solidFill>
                  <a:schemeClr val="tx1"/>
                </a:solidFill>
                <a:latin typeface="+mn-lt"/>
                <a:ea typeface="+mn-ea"/>
              </a:defRPr>
            </a:lvl2pPr>
            <a:lvl3pPr marL="914400" indent="0" algn="ctr" rtl="0" eaLnBrk="1" fontAlgn="base" hangingPunct="1">
              <a:spcBef>
                <a:spcPct val="20000"/>
              </a:spcBef>
              <a:spcAft>
                <a:spcPct val="0"/>
              </a:spcAft>
              <a:buNone/>
              <a:defRPr sz="2400">
                <a:solidFill>
                  <a:schemeClr val="tx1"/>
                </a:solidFill>
                <a:latin typeface="+mn-lt"/>
                <a:ea typeface="+mn-ea"/>
              </a:defRPr>
            </a:lvl3pPr>
            <a:lvl4pPr marL="1371600" indent="0" algn="ctr" rtl="0" eaLnBrk="1" fontAlgn="base" hangingPunct="1">
              <a:spcBef>
                <a:spcPct val="20000"/>
              </a:spcBef>
              <a:spcAft>
                <a:spcPct val="0"/>
              </a:spcAft>
              <a:buNone/>
              <a:defRPr sz="2000">
                <a:solidFill>
                  <a:schemeClr val="tx1"/>
                </a:solidFill>
                <a:latin typeface="+mn-lt"/>
                <a:ea typeface="+mn-ea"/>
              </a:defRPr>
            </a:lvl4pPr>
            <a:lvl5pPr marL="1828800" indent="0" algn="ctr" rtl="0" eaLnBrk="1" fontAlgn="base" hangingPunct="1">
              <a:spcBef>
                <a:spcPct val="20000"/>
              </a:spcBef>
              <a:spcAft>
                <a:spcPct val="0"/>
              </a:spcAft>
              <a:buNone/>
              <a:defRPr sz="2000">
                <a:solidFill>
                  <a:schemeClr val="tx1"/>
                </a:solidFill>
                <a:latin typeface="+mn-lt"/>
                <a:ea typeface="+mn-ea"/>
              </a:defRPr>
            </a:lvl5pPr>
            <a:lvl6pPr marL="2286000" indent="0" algn="ctr" rtl="0" eaLnBrk="1" fontAlgn="base" hangingPunct="1">
              <a:spcBef>
                <a:spcPct val="20000"/>
              </a:spcBef>
              <a:spcAft>
                <a:spcPct val="0"/>
              </a:spcAft>
              <a:buNone/>
              <a:defRPr sz="2000">
                <a:solidFill>
                  <a:schemeClr val="tx1"/>
                </a:solidFill>
                <a:latin typeface="+mn-lt"/>
                <a:ea typeface="+mn-ea"/>
              </a:defRPr>
            </a:lvl6pPr>
            <a:lvl7pPr marL="2743200" indent="0" algn="ctr" rtl="0" eaLnBrk="1" fontAlgn="base" hangingPunct="1">
              <a:spcBef>
                <a:spcPct val="20000"/>
              </a:spcBef>
              <a:spcAft>
                <a:spcPct val="0"/>
              </a:spcAft>
              <a:buNone/>
              <a:defRPr sz="2000">
                <a:solidFill>
                  <a:schemeClr val="tx1"/>
                </a:solidFill>
                <a:latin typeface="+mn-lt"/>
                <a:ea typeface="+mn-ea"/>
              </a:defRPr>
            </a:lvl7pPr>
            <a:lvl8pPr marL="3200400" indent="0" algn="ctr" rtl="0" eaLnBrk="1" fontAlgn="base" hangingPunct="1">
              <a:spcBef>
                <a:spcPct val="20000"/>
              </a:spcBef>
              <a:spcAft>
                <a:spcPct val="0"/>
              </a:spcAft>
              <a:buNone/>
              <a:defRPr sz="2000">
                <a:solidFill>
                  <a:schemeClr val="tx1"/>
                </a:solidFill>
                <a:latin typeface="+mn-lt"/>
                <a:ea typeface="+mn-ea"/>
              </a:defRPr>
            </a:lvl8pPr>
            <a:lvl9pPr marL="3657600" indent="0" algn="ctr" rtl="0" eaLnBrk="1" fontAlgn="base" hangingPunct="1">
              <a:spcBef>
                <a:spcPct val="20000"/>
              </a:spcBef>
              <a:spcAft>
                <a:spcPct val="0"/>
              </a:spcAft>
              <a:buNone/>
              <a:defRPr sz="2000">
                <a:solidFill>
                  <a:schemeClr val="tx1"/>
                </a:solidFill>
                <a:latin typeface="+mn-lt"/>
                <a:ea typeface="+mn-ea"/>
              </a:defRPr>
            </a:lvl9pPr>
          </a:lstStyle>
          <a:p>
            <a:r>
              <a:rPr lang="en-US" sz="2400"/>
              <a:t>Luca Rossi</a:t>
            </a:r>
          </a:p>
          <a:p>
            <a:r>
              <a:rPr lang="en-US" sz="1800"/>
              <a:t>NERDS group</a:t>
            </a:r>
          </a:p>
          <a:p>
            <a:r>
              <a:rPr lang="en-US" sz="1800"/>
              <a:t>IT University of Copenhagen</a:t>
            </a:r>
          </a:p>
          <a:p>
            <a:r>
              <a:rPr lang="en-US" sz="1800">
                <a:hlinkClick r:id="rId4"/>
              </a:rPr>
              <a:t>http://nerds.itu.dk</a:t>
            </a:r>
            <a:r>
              <a:rPr lang="en-US" sz="1800"/>
              <a:t> @</a:t>
            </a:r>
            <a:r>
              <a:rPr lang="en-US" sz="1800" err="1"/>
              <a:t>nerdsitu</a:t>
            </a:r>
            <a:endParaRPr lang="en-US" sz="1800"/>
          </a:p>
          <a:p>
            <a:r>
              <a:rPr lang="en-US" sz="1800">
                <a:hlinkClick r:id="rId5"/>
              </a:rPr>
              <a:t>lucr@itu.dk</a:t>
            </a:r>
            <a:r>
              <a:rPr lang="en-US" sz="1800"/>
              <a:t> @LR</a:t>
            </a:r>
          </a:p>
          <a:p>
            <a:endParaRPr lang="en-US" sz="1800"/>
          </a:p>
        </p:txBody>
      </p:sp>
      <p:sp>
        <p:nvSpPr>
          <p:cNvPr id="4" name="Rectangle 3"/>
          <p:cNvSpPr/>
          <p:nvPr/>
        </p:nvSpPr>
        <p:spPr>
          <a:xfrm>
            <a:off x="1187623" y="6087470"/>
            <a:ext cx="7776865" cy="451406"/>
          </a:xfrm>
          <a:prstGeom prst="rect">
            <a:avLst/>
          </a:prstGeom>
        </p:spPr>
        <p:txBody>
          <a:bodyPr wrap="square">
            <a:spAutoFit/>
          </a:bodyPr>
          <a:lstStyle/>
          <a:p>
            <a:r>
              <a:rPr lang="en-US" sz="1400" baseline="30000"/>
              <a:t>This work was</a:t>
            </a:r>
            <a:r>
              <a:rPr lang="en-US" sz="1400"/>
              <a:t> </a:t>
            </a:r>
            <a:r>
              <a:rPr lang="en-US" sz="1400" baseline="30000"/>
              <a:t>partially supported by the European Community through the project “Values and ethics in Innovation for Responsible Technology in Europe” (</a:t>
            </a:r>
            <a:r>
              <a:rPr lang="en-US" sz="1400" baseline="30000" err="1"/>
              <a:t>Virt</a:t>
            </a:r>
            <a:r>
              <a:rPr lang="en-US" sz="1400" baseline="30000"/>
              <a:t>-EU) funded under Horizon 2020 ICT-35-RIA call Enabling Responsible ICT-related Research and Innovation.</a:t>
            </a:r>
            <a:endParaRPr lang="en-US" sz="1400"/>
          </a:p>
        </p:txBody>
      </p:sp>
      <p:pic>
        <p:nvPicPr>
          <p:cNvPr id="6" name="Picture 5" descr="flag_yellow_high.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9512" y="6093296"/>
            <a:ext cx="1003465" cy="476840"/>
          </a:xfrm>
          <a:prstGeom prst="rect">
            <a:avLst/>
          </a:prstGeom>
        </p:spPr>
      </p:pic>
    </p:spTree>
    <p:extLst>
      <p:ext uri="{BB962C8B-B14F-4D97-AF65-F5344CB8AC3E}">
        <p14:creationId xmlns:p14="http://schemas.microsoft.com/office/powerpoint/2010/main" val="3964197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7053C-2D36-40E1-B751-E3FA4E41B8AB}"/>
              </a:ext>
            </a:extLst>
          </p:cNvPr>
          <p:cNvSpPr>
            <a:spLocks noGrp="1"/>
          </p:cNvSpPr>
          <p:nvPr>
            <p:ph type="title"/>
          </p:nvPr>
        </p:nvSpPr>
        <p:spPr/>
        <p:txBody>
          <a:bodyPr/>
          <a:lstStyle/>
          <a:p>
            <a:r>
              <a:rPr lang="en-US">
                <a:cs typeface="Arial"/>
              </a:rPr>
              <a:t>Set up</a:t>
            </a:r>
            <a:endParaRPr lang="en-US"/>
          </a:p>
        </p:txBody>
      </p:sp>
      <p:sp>
        <p:nvSpPr>
          <p:cNvPr id="3" name="Content Placeholder 2">
            <a:extLst>
              <a:ext uri="{FF2B5EF4-FFF2-40B4-BE49-F238E27FC236}">
                <a16:creationId xmlns:a16="http://schemas.microsoft.com/office/drawing/2014/main" id="{BA8D8973-292A-429C-B047-F438E7F3A6F4}"/>
              </a:ext>
            </a:extLst>
          </p:cNvPr>
          <p:cNvSpPr>
            <a:spLocks noGrp="1"/>
          </p:cNvSpPr>
          <p:nvPr>
            <p:ph idx="1"/>
          </p:nvPr>
        </p:nvSpPr>
        <p:spPr/>
        <p:txBody>
          <a:bodyPr/>
          <a:lstStyle/>
          <a:p>
            <a:pPr marL="0" indent="0">
              <a:spcBef>
                <a:spcPts val="0"/>
              </a:spcBef>
              <a:spcAft>
                <a:spcPts val="0"/>
              </a:spcAft>
              <a:buNone/>
            </a:pPr>
            <a:r>
              <a:rPr lang="en-US">
                <a:solidFill>
                  <a:srgbClr val="0070C0"/>
                </a:solidFill>
                <a:ea typeface="+mn-lt"/>
                <a:cs typeface="+mn-lt"/>
              </a:rPr>
              <a:t>import </a:t>
            </a:r>
            <a:r>
              <a:rPr lang="en-US" err="1">
                <a:solidFill>
                  <a:srgbClr val="0070C0"/>
                </a:solidFill>
                <a:ea typeface="+mn-lt"/>
                <a:cs typeface="+mn-lt"/>
              </a:rPr>
              <a:t>uunet.multinet</a:t>
            </a:r>
            <a:r>
              <a:rPr lang="en-US">
                <a:solidFill>
                  <a:srgbClr val="0070C0"/>
                </a:solidFill>
                <a:ea typeface="+mn-lt"/>
                <a:cs typeface="+mn-lt"/>
              </a:rPr>
              <a:t> as ml</a:t>
            </a:r>
            <a:endParaRPr lang="en-US">
              <a:ea typeface="+mn-lt"/>
              <a:cs typeface="+mn-lt"/>
            </a:endParaRPr>
          </a:p>
          <a:p>
            <a:pPr marL="0" indent="0">
              <a:spcBef>
                <a:spcPts val="0"/>
              </a:spcBef>
              <a:spcAft>
                <a:spcPts val="0"/>
              </a:spcAft>
              <a:buNone/>
            </a:pPr>
            <a:endParaRPr lang="en-US">
              <a:solidFill>
                <a:srgbClr val="0070C0"/>
              </a:solidFill>
              <a:ea typeface="+mn-lt"/>
              <a:cs typeface="+mn-lt"/>
            </a:endParaRPr>
          </a:p>
          <a:p>
            <a:pPr marL="0" indent="0">
              <a:spcBef>
                <a:spcPts val="0"/>
              </a:spcBef>
              <a:spcAft>
                <a:spcPts val="0"/>
              </a:spcAft>
              <a:buNone/>
            </a:pPr>
            <a:r>
              <a:rPr lang="en-US">
                <a:solidFill>
                  <a:srgbClr val="0070C0"/>
                </a:solidFill>
                <a:ea typeface="+mn-lt"/>
                <a:cs typeface="+mn-lt"/>
              </a:rPr>
              <a:t>import pandas</a:t>
            </a:r>
            <a:br>
              <a:rPr lang="en-US">
                <a:ea typeface="+mn-lt"/>
                <a:cs typeface="+mn-lt"/>
              </a:rPr>
            </a:br>
            <a:r>
              <a:rPr lang="en-US">
                <a:solidFill>
                  <a:srgbClr val="92D050"/>
                </a:solidFill>
                <a:ea typeface="+mn-lt"/>
                <a:cs typeface="+mn-lt"/>
              </a:rPr>
              <a:t># a utility function </a:t>
            </a:r>
            <a:endParaRPr lang="en-US">
              <a:ea typeface="+mn-lt"/>
              <a:cs typeface="+mn-lt"/>
            </a:endParaRPr>
          </a:p>
          <a:p>
            <a:pPr marL="0" indent="0">
              <a:spcBef>
                <a:spcPts val="0"/>
              </a:spcBef>
              <a:spcAft>
                <a:spcPts val="0"/>
              </a:spcAft>
              <a:buNone/>
            </a:pPr>
            <a:r>
              <a:rPr lang="en-US">
                <a:solidFill>
                  <a:srgbClr val="0070C0"/>
                </a:solidFill>
                <a:ea typeface="+mn-lt"/>
                <a:cs typeface="+mn-lt"/>
              </a:rPr>
              <a:t>def df(d):</a:t>
            </a:r>
            <a:endParaRPr lang="en-US">
              <a:ea typeface="+mn-lt"/>
              <a:cs typeface="+mn-lt"/>
            </a:endParaRPr>
          </a:p>
          <a:p>
            <a:pPr marL="0" indent="0">
              <a:spcBef>
                <a:spcPts val="0"/>
              </a:spcBef>
              <a:spcAft>
                <a:spcPts val="0"/>
              </a:spcAft>
              <a:buNone/>
            </a:pPr>
            <a:r>
              <a:rPr lang="en-US">
                <a:solidFill>
                  <a:srgbClr val="0070C0"/>
                </a:solidFill>
                <a:ea typeface="+mn-lt"/>
                <a:cs typeface="+mn-lt"/>
              </a:rPr>
              <a:t>    return </a:t>
            </a:r>
            <a:r>
              <a:rPr lang="en-US" err="1">
                <a:solidFill>
                  <a:srgbClr val="0070C0"/>
                </a:solidFill>
                <a:ea typeface="+mn-lt"/>
                <a:cs typeface="+mn-lt"/>
              </a:rPr>
              <a:t>pandas.DataFrame.from_dict</a:t>
            </a:r>
            <a:r>
              <a:rPr lang="en-US">
                <a:solidFill>
                  <a:srgbClr val="0070C0"/>
                </a:solidFill>
                <a:ea typeface="+mn-lt"/>
                <a:cs typeface="+mn-lt"/>
              </a:rPr>
              <a:t>(d)</a:t>
            </a:r>
            <a:endParaRPr lang="en-US">
              <a:solidFill>
                <a:srgbClr val="000000"/>
              </a:solidFill>
              <a:ea typeface="+mn-lt"/>
              <a:cs typeface="+mn-lt"/>
            </a:endParaRPr>
          </a:p>
          <a:p>
            <a:pPr marL="0" indent="0">
              <a:spcBef>
                <a:spcPts val="0"/>
              </a:spcBef>
              <a:spcAft>
                <a:spcPts val="0"/>
              </a:spcAft>
              <a:buNone/>
            </a:pPr>
            <a:endParaRPr lang="en-US">
              <a:solidFill>
                <a:srgbClr val="0070C0"/>
              </a:solidFill>
              <a:ea typeface="+mn-lt"/>
              <a:cs typeface="+mn-lt"/>
            </a:endParaRPr>
          </a:p>
          <a:p>
            <a:pPr marL="0" indent="0">
              <a:spcBef>
                <a:spcPts val="0"/>
              </a:spcBef>
              <a:spcAft>
                <a:spcPts val="0"/>
              </a:spcAft>
              <a:buNone/>
            </a:pPr>
            <a:r>
              <a:rPr lang="en-US">
                <a:solidFill>
                  <a:srgbClr val="92D050"/>
                </a:solidFill>
                <a:ea typeface="+mn-lt"/>
                <a:cs typeface="+mn-lt"/>
              </a:rPr>
              <a:t># to access the documentation, e.g., the data() function: </a:t>
            </a:r>
            <a:endParaRPr lang="en-US">
              <a:ea typeface="+mn-lt"/>
              <a:cs typeface="+mn-lt"/>
            </a:endParaRPr>
          </a:p>
          <a:p>
            <a:pPr marL="0" indent="0">
              <a:spcBef>
                <a:spcPts val="0"/>
              </a:spcBef>
              <a:spcAft>
                <a:spcPts val="0"/>
              </a:spcAft>
              <a:buNone/>
            </a:pPr>
            <a:r>
              <a:rPr lang="en-US">
                <a:solidFill>
                  <a:srgbClr val="0070C0"/>
                </a:solidFill>
                <a:ea typeface="+mn-lt"/>
                <a:cs typeface="+mn-lt"/>
              </a:rPr>
              <a:t>help(</a:t>
            </a:r>
            <a:r>
              <a:rPr lang="en-US" err="1">
                <a:solidFill>
                  <a:srgbClr val="0070C0"/>
                </a:solidFill>
                <a:ea typeface="+mn-lt"/>
                <a:cs typeface="+mn-lt"/>
              </a:rPr>
              <a:t>ml.data</a:t>
            </a:r>
            <a:r>
              <a:rPr lang="en-US">
                <a:solidFill>
                  <a:srgbClr val="0070C0"/>
                </a:solidFill>
                <a:ea typeface="+mn-lt"/>
                <a:cs typeface="+mn-lt"/>
              </a:rPr>
              <a:t>):</a:t>
            </a:r>
            <a:endParaRPr lang="en-US"/>
          </a:p>
        </p:txBody>
      </p:sp>
    </p:spTree>
    <p:extLst>
      <p:ext uri="{BB962C8B-B14F-4D97-AF65-F5344CB8AC3E}">
        <p14:creationId xmlns:p14="http://schemas.microsoft.com/office/powerpoint/2010/main" val="17742186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Additional material</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898112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Connector 29"/>
          <p:cNvCxnSpPr/>
          <p:nvPr/>
        </p:nvCxnSpPr>
        <p:spPr bwMode="auto">
          <a:xfrm flipV="1">
            <a:off x="5364088" y="2132856"/>
            <a:ext cx="1152128" cy="549856"/>
          </a:xfrm>
          <a:prstGeom prst="line">
            <a:avLst/>
          </a:prstGeom>
          <a:solidFill>
            <a:schemeClr val="accent1"/>
          </a:solidFill>
          <a:ln w="38100" cap="flat" cmpd="sng" algn="ctr">
            <a:solidFill>
              <a:schemeClr val="tx1"/>
            </a:solidFill>
            <a:prstDash val="sys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4" name="Title 3"/>
          <p:cNvSpPr>
            <a:spLocks noGrp="1"/>
          </p:cNvSpPr>
          <p:nvPr>
            <p:ph type="title"/>
          </p:nvPr>
        </p:nvSpPr>
        <p:spPr/>
        <p:txBody>
          <a:bodyPr/>
          <a:lstStyle/>
          <a:p>
            <a:r>
              <a:rPr lang="en-US"/>
              <a:t>Distance between two nodes?</a:t>
            </a:r>
          </a:p>
        </p:txBody>
      </p:sp>
      <p:sp>
        <p:nvSpPr>
          <p:cNvPr id="7" name="Oval 6"/>
          <p:cNvSpPr/>
          <p:nvPr/>
        </p:nvSpPr>
        <p:spPr bwMode="auto">
          <a:xfrm>
            <a:off x="467544" y="2564904"/>
            <a:ext cx="792088" cy="648072"/>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Berling" pitchFamily="18" charset="0"/>
                <a:ea typeface="ＭＳ Ｐゴシック" charset="-128"/>
              </a:rPr>
              <a:t>A1</a:t>
            </a:r>
          </a:p>
        </p:txBody>
      </p:sp>
      <p:sp>
        <p:nvSpPr>
          <p:cNvPr id="8" name="Oval 7"/>
          <p:cNvSpPr/>
          <p:nvPr/>
        </p:nvSpPr>
        <p:spPr bwMode="auto">
          <a:xfrm>
            <a:off x="1907704" y="1700808"/>
            <a:ext cx="792088" cy="648072"/>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Berling" pitchFamily="18" charset="0"/>
                <a:ea typeface="ＭＳ Ｐゴシック" charset="-128"/>
              </a:rPr>
              <a:t>A2</a:t>
            </a:r>
          </a:p>
        </p:txBody>
      </p:sp>
      <p:sp>
        <p:nvSpPr>
          <p:cNvPr id="9" name="Oval 8"/>
          <p:cNvSpPr/>
          <p:nvPr/>
        </p:nvSpPr>
        <p:spPr bwMode="auto">
          <a:xfrm>
            <a:off x="1907704" y="3284984"/>
            <a:ext cx="792088" cy="648072"/>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Berling" pitchFamily="18" charset="0"/>
                <a:ea typeface="ＭＳ Ｐゴシック" charset="-128"/>
              </a:rPr>
              <a:t>A3</a:t>
            </a:r>
          </a:p>
        </p:txBody>
      </p:sp>
      <p:sp>
        <p:nvSpPr>
          <p:cNvPr id="10" name="Oval 9"/>
          <p:cNvSpPr/>
          <p:nvPr/>
        </p:nvSpPr>
        <p:spPr bwMode="auto">
          <a:xfrm>
            <a:off x="3491880" y="2564904"/>
            <a:ext cx="792088" cy="648072"/>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Berling" pitchFamily="18" charset="0"/>
                <a:ea typeface="ＭＳ Ｐゴシック" charset="-128"/>
              </a:rPr>
              <a:t>A4</a:t>
            </a:r>
          </a:p>
        </p:txBody>
      </p:sp>
      <p:cxnSp>
        <p:nvCxnSpPr>
          <p:cNvPr id="12" name="Straight Connector 11"/>
          <p:cNvCxnSpPr>
            <a:stCxn id="7" idx="7"/>
            <a:endCxn id="8" idx="3"/>
          </p:cNvCxnSpPr>
          <p:nvPr/>
        </p:nvCxnSpPr>
        <p:spPr bwMode="auto">
          <a:xfrm flipV="1">
            <a:off x="1143633" y="2253972"/>
            <a:ext cx="880070" cy="40584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3" name="Straight Connector 12"/>
          <p:cNvCxnSpPr>
            <a:stCxn id="9" idx="0"/>
            <a:endCxn id="8" idx="4"/>
          </p:cNvCxnSpPr>
          <p:nvPr/>
        </p:nvCxnSpPr>
        <p:spPr bwMode="auto">
          <a:xfrm flipV="1">
            <a:off x="2303748" y="2348880"/>
            <a:ext cx="0" cy="93610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6" name="Straight Connector 15"/>
          <p:cNvCxnSpPr>
            <a:stCxn id="9" idx="6"/>
            <a:endCxn id="10" idx="3"/>
          </p:cNvCxnSpPr>
          <p:nvPr/>
        </p:nvCxnSpPr>
        <p:spPr bwMode="auto">
          <a:xfrm flipV="1">
            <a:off x="2699792" y="3118068"/>
            <a:ext cx="908087" cy="49095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9" name="Straight Connector 18"/>
          <p:cNvCxnSpPr>
            <a:stCxn id="8" idx="5"/>
            <a:endCxn id="10" idx="1"/>
          </p:cNvCxnSpPr>
          <p:nvPr/>
        </p:nvCxnSpPr>
        <p:spPr bwMode="auto">
          <a:xfrm>
            <a:off x="2583793" y="2253972"/>
            <a:ext cx="1024086" cy="40584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 name="Oval 21"/>
          <p:cNvSpPr/>
          <p:nvPr/>
        </p:nvSpPr>
        <p:spPr bwMode="auto">
          <a:xfrm>
            <a:off x="4932040" y="2587804"/>
            <a:ext cx="792088" cy="648072"/>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Berling" pitchFamily="18" charset="0"/>
                <a:ea typeface="ＭＳ Ｐゴシック" charset="-128"/>
              </a:rPr>
              <a:t>A1</a:t>
            </a:r>
          </a:p>
        </p:txBody>
      </p:sp>
      <p:sp>
        <p:nvSpPr>
          <p:cNvPr id="23" name="Oval 22"/>
          <p:cNvSpPr/>
          <p:nvPr/>
        </p:nvSpPr>
        <p:spPr bwMode="auto">
          <a:xfrm>
            <a:off x="6372200" y="1723708"/>
            <a:ext cx="792088" cy="648072"/>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Berling" pitchFamily="18" charset="0"/>
                <a:ea typeface="ＭＳ Ｐゴシック" charset="-128"/>
              </a:rPr>
              <a:t>A2</a:t>
            </a:r>
          </a:p>
        </p:txBody>
      </p:sp>
      <p:sp>
        <p:nvSpPr>
          <p:cNvPr id="24" name="Oval 23"/>
          <p:cNvSpPr/>
          <p:nvPr/>
        </p:nvSpPr>
        <p:spPr bwMode="auto">
          <a:xfrm>
            <a:off x="6372200" y="3307884"/>
            <a:ext cx="792088" cy="648072"/>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Berling" pitchFamily="18" charset="0"/>
                <a:ea typeface="ＭＳ Ｐゴシック" charset="-128"/>
              </a:rPr>
              <a:t>A3</a:t>
            </a:r>
          </a:p>
        </p:txBody>
      </p:sp>
      <p:sp>
        <p:nvSpPr>
          <p:cNvPr id="25" name="Oval 24"/>
          <p:cNvSpPr/>
          <p:nvPr/>
        </p:nvSpPr>
        <p:spPr bwMode="auto">
          <a:xfrm>
            <a:off x="7956376" y="2587804"/>
            <a:ext cx="792088" cy="648072"/>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Berling" pitchFamily="18" charset="0"/>
                <a:ea typeface="ＭＳ Ｐゴシック" charset="-128"/>
              </a:rPr>
              <a:t>A4</a:t>
            </a:r>
          </a:p>
        </p:txBody>
      </p:sp>
      <p:cxnSp>
        <p:nvCxnSpPr>
          <p:cNvPr id="26" name="Straight Connector 25"/>
          <p:cNvCxnSpPr>
            <a:stCxn id="22" idx="7"/>
            <a:endCxn id="23" idx="3"/>
          </p:cNvCxnSpPr>
          <p:nvPr/>
        </p:nvCxnSpPr>
        <p:spPr bwMode="auto">
          <a:xfrm flipV="1">
            <a:off x="5608129" y="2276872"/>
            <a:ext cx="880070" cy="40584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7" name="Straight Connector 26"/>
          <p:cNvCxnSpPr>
            <a:stCxn id="24" idx="0"/>
            <a:endCxn id="23" idx="4"/>
          </p:cNvCxnSpPr>
          <p:nvPr/>
        </p:nvCxnSpPr>
        <p:spPr bwMode="auto">
          <a:xfrm flipV="1">
            <a:off x="6768244" y="2371780"/>
            <a:ext cx="0" cy="936104"/>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8" name="Straight Connector 27"/>
          <p:cNvCxnSpPr>
            <a:stCxn id="24" idx="6"/>
            <a:endCxn id="25" idx="3"/>
          </p:cNvCxnSpPr>
          <p:nvPr/>
        </p:nvCxnSpPr>
        <p:spPr bwMode="auto">
          <a:xfrm flipV="1">
            <a:off x="7164288" y="3140968"/>
            <a:ext cx="908087" cy="490952"/>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9" name="Straight Connector 28"/>
          <p:cNvCxnSpPr>
            <a:stCxn id="23" idx="5"/>
            <a:endCxn id="25" idx="1"/>
          </p:cNvCxnSpPr>
          <p:nvPr/>
        </p:nvCxnSpPr>
        <p:spPr bwMode="auto">
          <a:xfrm>
            <a:off x="7048289" y="2276872"/>
            <a:ext cx="1024086" cy="405840"/>
          </a:xfrm>
          <a:prstGeom prst="line">
            <a:avLst/>
          </a:prstGeom>
          <a:solidFill>
            <a:schemeClr val="accent1"/>
          </a:solidFill>
          <a:ln w="38100" cap="flat" cmpd="sng" algn="ctr">
            <a:solidFill>
              <a:schemeClr val="tx1"/>
            </a:solidFill>
            <a:prstDash val="sys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2" name="TextBox 31"/>
          <p:cNvSpPr txBox="1"/>
          <p:nvPr/>
        </p:nvSpPr>
        <p:spPr>
          <a:xfrm>
            <a:off x="755576" y="4149080"/>
            <a:ext cx="7758855" cy="584776"/>
          </a:xfrm>
          <a:prstGeom prst="rect">
            <a:avLst/>
          </a:prstGeom>
          <a:noFill/>
        </p:spPr>
        <p:txBody>
          <a:bodyPr wrap="none" rtlCol="0">
            <a:spAutoFit/>
          </a:bodyPr>
          <a:lstStyle/>
          <a:p>
            <a:r>
              <a:rPr lang="en-US" sz="3200"/>
              <a:t>What is the distance between A1 and A4?</a:t>
            </a:r>
          </a:p>
        </p:txBody>
      </p:sp>
      <p:sp>
        <p:nvSpPr>
          <p:cNvPr id="2" name="Rectangle 1"/>
          <p:cNvSpPr/>
          <p:nvPr/>
        </p:nvSpPr>
        <p:spPr>
          <a:xfrm>
            <a:off x="412743" y="6139247"/>
            <a:ext cx="4572000" cy="369332"/>
          </a:xfrm>
          <a:prstGeom prst="rect">
            <a:avLst/>
          </a:prstGeom>
        </p:spPr>
        <p:txBody>
          <a:bodyPr lIns="91440" tIns="45720" rIns="91440" bIns="45720" anchor="t">
            <a:spAutoFit/>
          </a:bodyPr>
          <a:lstStyle/>
          <a:p>
            <a:r>
              <a:rPr lang="en-US"/>
              <a:t>Magnani and Rossi, 2013a</a:t>
            </a:r>
          </a:p>
        </p:txBody>
      </p:sp>
    </p:spTree>
    <p:extLst>
      <p:ext uri="{BB962C8B-B14F-4D97-AF65-F5344CB8AC3E}">
        <p14:creationId xmlns:p14="http://schemas.microsoft.com/office/powerpoint/2010/main" val="112649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DF411-F05E-4C85-AA40-2F310C50A422}"/>
              </a:ext>
            </a:extLst>
          </p:cNvPr>
          <p:cNvSpPr>
            <a:spLocks noGrp="1"/>
          </p:cNvSpPr>
          <p:nvPr>
            <p:ph type="title"/>
          </p:nvPr>
        </p:nvSpPr>
        <p:spPr/>
        <p:txBody>
          <a:bodyPr/>
          <a:lstStyle/>
          <a:p>
            <a:r>
              <a:rPr lang="en-US">
                <a:cs typeface="Arial"/>
              </a:rPr>
              <a:t>Community generation</a:t>
            </a:r>
            <a:endParaRPr lang="en-US"/>
          </a:p>
        </p:txBody>
      </p:sp>
      <p:pic>
        <p:nvPicPr>
          <p:cNvPr id="3" name="Picture 3" descr="A picture containing text, handcart, clipart&#10;&#10;Description automatically generated">
            <a:extLst>
              <a:ext uri="{FF2B5EF4-FFF2-40B4-BE49-F238E27FC236}">
                <a16:creationId xmlns:a16="http://schemas.microsoft.com/office/drawing/2014/main" id="{BE97DFF8-A8BF-40CC-8690-F5245046839F}"/>
              </a:ext>
            </a:extLst>
          </p:cNvPr>
          <p:cNvPicPr>
            <a:picLocks noChangeAspect="1"/>
          </p:cNvPicPr>
          <p:nvPr/>
        </p:nvPicPr>
        <p:blipFill>
          <a:blip r:embed="rId2"/>
          <a:stretch>
            <a:fillRect/>
          </a:stretch>
        </p:blipFill>
        <p:spPr>
          <a:xfrm>
            <a:off x="1851995" y="3226467"/>
            <a:ext cx="5840414" cy="1953488"/>
          </a:xfrm>
          <a:prstGeom prst="rect">
            <a:avLst/>
          </a:prstGeom>
        </p:spPr>
      </p:pic>
      <p:sp>
        <p:nvSpPr>
          <p:cNvPr id="4" name="TextBox 3">
            <a:extLst>
              <a:ext uri="{FF2B5EF4-FFF2-40B4-BE49-F238E27FC236}">
                <a16:creationId xmlns:a16="http://schemas.microsoft.com/office/drawing/2014/main" id="{30A07ACF-A26E-4D79-BEE6-BCEADA3D9246}"/>
              </a:ext>
            </a:extLst>
          </p:cNvPr>
          <p:cNvSpPr txBox="1"/>
          <p:nvPr/>
        </p:nvSpPr>
        <p:spPr>
          <a:xfrm>
            <a:off x="1869644" y="2502082"/>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See companion material for more details.</a:t>
            </a:r>
          </a:p>
        </p:txBody>
      </p:sp>
    </p:spTree>
    <p:extLst>
      <p:ext uri="{BB962C8B-B14F-4D97-AF65-F5344CB8AC3E}">
        <p14:creationId xmlns:p14="http://schemas.microsoft.com/office/powerpoint/2010/main" val="21297317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9672" y="-171400"/>
            <a:ext cx="7416824" cy="1143000"/>
          </a:xfrm>
        </p:spPr>
        <p:txBody>
          <a:bodyPr>
            <a:normAutofit fontScale="90000"/>
          </a:bodyPr>
          <a:lstStyle/>
          <a:p>
            <a:r>
              <a:rPr lang="en-US" dirty="0"/>
              <a:t>How do information / behaviors spread?</a:t>
            </a:r>
          </a:p>
        </p:txBody>
      </p:sp>
      <p:sp>
        <p:nvSpPr>
          <p:cNvPr id="7" name="Rectangle 6"/>
          <p:cNvSpPr/>
          <p:nvPr/>
        </p:nvSpPr>
        <p:spPr>
          <a:xfrm>
            <a:off x="179512" y="6372036"/>
            <a:ext cx="8640960" cy="369332"/>
          </a:xfrm>
          <a:prstGeom prst="rect">
            <a:avLst/>
          </a:prstGeom>
        </p:spPr>
        <p:txBody>
          <a:bodyPr wrap="square">
            <a:spAutoFit/>
          </a:bodyPr>
          <a:lstStyle/>
          <a:p>
            <a:r>
              <a:rPr lang="it-IT" i="1" dirty="0"/>
              <a:t>IEEE </a:t>
            </a:r>
            <a:r>
              <a:rPr lang="it-IT" i="1" dirty="0" err="1"/>
              <a:t>Transactions</a:t>
            </a:r>
            <a:r>
              <a:rPr lang="it-IT" i="1" dirty="0"/>
              <a:t> on Network Science and Engineering</a:t>
            </a:r>
            <a:r>
              <a:rPr lang="it-IT" dirty="0"/>
              <a:t> 2015. 2 (2): 65–83. </a:t>
            </a:r>
            <a:endParaRPr lang="en-US" dirty="0"/>
          </a:p>
        </p:txBody>
      </p:sp>
      <p:pic>
        <p:nvPicPr>
          <p:cNvPr id="18" name="Picture 17"/>
          <p:cNvPicPr>
            <a:picLocks noChangeAspect="1"/>
          </p:cNvPicPr>
          <p:nvPr/>
        </p:nvPicPr>
        <p:blipFill>
          <a:blip r:embed="rId2"/>
          <a:stretch>
            <a:fillRect/>
          </a:stretch>
        </p:blipFill>
        <p:spPr>
          <a:xfrm>
            <a:off x="323528" y="764704"/>
            <a:ext cx="8208912" cy="5683092"/>
          </a:xfrm>
          <a:prstGeom prst="rect">
            <a:avLst/>
          </a:prstGeom>
        </p:spPr>
      </p:pic>
    </p:spTree>
    <p:extLst>
      <p:ext uri="{BB962C8B-B14F-4D97-AF65-F5344CB8AC3E}">
        <p14:creationId xmlns:p14="http://schemas.microsoft.com/office/powerpoint/2010/main" val="580363892"/>
      </p:ext>
    </p:extLst>
  </p:cSld>
  <p:clrMapOvr>
    <a:masterClrMapping/>
  </p:clrMapOvr>
</p:sld>
</file>

<file path=ppt/theme/theme1.xml><?xml version="1.0" encoding="utf-8"?>
<a:theme xmlns:a="http://schemas.openxmlformats.org/drawingml/2006/main" name="uuinfolab">
  <a:themeElements>
    <a:clrScheme name="PresentationAW.potx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esentationAW.potx">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sv-SE" sz="2400" b="0" i="0" u="none" strike="noStrike" cap="none" normalizeH="0" baseline="0" smtClean="0">
            <a:ln>
              <a:noFill/>
            </a:ln>
            <a:solidFill>
              <a:schemeClr val="tx1"/>
            </a:solidFill>
            <a:effectLst/>
            <a:latin typeface="Berling" pitchFamily="18" charset="0"/>
            <a:ea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sv-SE" sz="2400" b="0" i="0" u="none" strike="noStrike" cap="none" normalizeH="0" baseline="0" smtClean="0">
            <a:ln>
              <a:noFill/>
            </a:ln>
            <a:solidFill>
              <a:schemeClr val="tx1"/>
            </a:solidFill>
            <a:effectLst/>
            <a:latin typeface="Berling" pitchFamily="18" charset="0"/>
            <a:ea typeface="ＭＳ Ｐゴシック" charset="-128"/>
          </a:defRPr>
        </a:defPPr>
      </a:lstStyle>
    </a:lnDef>
  </a:objectDefaults>
  <a:extraClrSchemeLst>
    <a:extraClrScheme>
      <a:clrScheme name="PresentationAW.potx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esentationAW.potx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esentationAW.potx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esentationAW.potx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esentationAW.potx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esentationAW.potx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resentationAW.potx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resentationAW.potx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resentationAW.potx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resentationAW.potx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resentationAW.potx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resentationAW.potx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uuinfolab.potx</Template>
  <TotalTime>20</TotalTime>
  <Words>6329</Words>
  <Application>Microsoft Office PowerPoint</Application>
  <PresentationFormat>On-screen Show (4:3)</PresentationFormat>
  <Paragraphs>1106</Paragraphs>
  <Slides>93</Slides>
  <Notes>8</Notes>
  <HiddenSlides>20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93</vt:i4>
      </vt:variant>
    </vt:vector>
  </HeadingPairs>
  <TitlesOfParts>
    <vt:vector size="103" baseType="lpstr">
      <vt:lpstr>ＭＳ ゴシック</vt:lpstr>
      <vt:lpstr>Arial</vt:lpstr>
      <vt:lpstr>Arial</vt:lpstr>
      <vt:lpstr>Arial,Sans-Serif</vt:lpstr>
      <vt:lpstr>Berling</vt:lpstr>
      <vt:lpstr>Calibri</vt:lpstr>
      <vt:lpstr>Cascadia Code</vt:lpstr>
      <vt:lpstr>Consolas</vt:lpstr>
      <vt:lpstr>Thonburi</vt:lpstr>
      <vt:lpstr>uuinfolab</vt:lpstr>
      <vt:lpstr>Analysis of multiplex networks with Python</vt:lpstr>
      <vt:lpstr>Multiplex networks </vt:lpstr>
      <vt:lpstr>Multiplex networks as multilayer networks</vt:lpstr>
      <vt:lpstr>Multiplex networks as multilayer networks</vt:lpstr>
      <vt:lpstr>Goals for today</vt:lpstr>
      <vt:lpstr>Suggested way to follow along</vt:lpstr>
      <vt:lpstr>Suggested way to follow along</vt:lpstr>
      <vt:lpstr>About the uunet.multinet library</vt:lpstr>
      <vt:lpstr>Set up</vt:lpstr>
      <vt:lpstr>Getting the data</vt:lpstr>
      <vt:lpstr>Getting network data</vt:lpstr>
      <vt:lpstr>From an empty network: layers</vt:lpstr>
      <vt:lpstr>From an empty network: vertices</vt:lpstr>
      <vt:lpstr>From an empty network: edges</vt:lpstr>
      <vt:lpstr>From an empty network: summary</vt:lpstr>
      <vt:lpstr>From an empty network: attributes</vt:lpstr>
      <vt:lpstr>Attributes</vt:lpstr>
      <vt:lpstr>Attributes</vt:lpstr>
      <vt:lpstr>From networkx graphs</vt:lpstr>
      <vt:lpstr>Getting network data</vt:lpstr>
      <vt:lpstr>Input, output and generation</vt:lpstr>
      <vt:lpstr>Input file format (basic)</vt:lpstr>
      <vt:lpstr>Input file format (full)</vt:lpstr>
      <vt:lpstr>Aligned multiplex networks</vt:lpstr>
      <vt:lpstr>Getting network data</vt:lpstr>
      <vt:lpstr>Why network generation?</vt:lpstr>
      <vt:lpstr>Some empirical evidence</vt:lpstr>
      <vt:lpstr>Generation</vt:lpstr>
      <vt:lpstr>PowerPoint Presentation</vt:lpstr>
      <vt:lpstr>The model in a nutshell</vt:lpstr>
      <vt:lpstr>Generation</vt:lpstr>
      <vt:lpstr>An example</vt:lpstr>
      <vt:lpstr>Let’s generate</vt:lpstr>
      <vt:lpstr>Getting network data</vt:lpstr>
      <vt:lpstr>Included datasets </vt:lpstr>
      <vt:lpstr>NETWORK VISUALIZATION</vt:lpstr>
      <vt:lpstr>data</vt:lpstr>
      <vt:lpstr>Explore AUCS</vt:lpstr>
      <vt:lpstr>PowerPoint Presentation</vt:lpstr>
      <vt:lpstr>PowerPoint Presentation</vt:lpstr>
      <vt:lpstr>PowerPoint Presentation</vt:lpstr>
      <vt:lpstr>visual exploration</vt:lpstr>
      <vt:lpstr>Task: visual exploration</vt:lpstr>
      <vt:lpstr>PowerPoint Presentation</vt:lpstr>
      <vt:lpstr>Some final considerations</vt:lpstr>
      <vt:lpstr>MEASURES</vt:lpstr>
      <vt:lpstr>Summary statistics</vt:lpstr>
      <vt:lpstr>PowerPoint Presentation</vt:lpstr>
      <vt:lpstr>PowerPoint Presentation</vt:lpstr>
      <vt:lpstr>Comparing layers</vt:lpstr>
      <vt:lpstr>Comparison functions</vt:lpstr>
      <vt:lpstr>Task: layer comparison</vt:lpstr>
      <vt:lpstr>Some examples</vt:lpstr>
      <vt:lpstr>Pearson degree</vt:lpstr>
      <vt:lpstr>Coverage edges</vt:lpstr>
      <vt:lpstr>Degree &amp; Actor metrics</vt:lpstr>
      <vt:lpstr>Neighborhood</vt:lpstr>
      <vt:lpstr>Neighborhood</vt:lpstr>
      <vt:lpstr>xNeighborhood</vt:lpstr>
      <vt:lpstr>Layer relevance</vt:lpstr>
      <vt:lpstr>Exclusive layer relevance</vt:lpstr>
      <vt:lpstr>Relevance</vt:lpstr>
      <vt:lpstr>communities</vt:lpstr>
      <vt:lpstr>Agenda</vt:lpstr>
      <vt:lpstr>A simple example (1)</vt:lpstr>
      <vt:lpstr>A simple example (2)</vt:lpstr>
      <vt:lpstr>Available algorithms</vt:lpstr>
      <vt:lpstr>PowerPoint Presentation</vt:lpstr>
      <vt:lpstr>Available algorithms:</vt:lpstr>
      <vt:lpstr>A comparison: statistics</vt:lpstr>
      <vt:lpstr>A comparison: omega index</vt:lpstr>
      <vt:lpstr>Back to generalized Louvain</vt:lpstr>
      <vt:lpstr>Multiplex modularity</vt:lpstr>
      <vt:lpstr>A comparison: modularity</vt:lpstr>
      <vt:lpstr>PowerPoint Presentation</vt:lpstr>
      <vt:lpstr>Clique percolation method</vt:lpstr>
      <vt:lpstr>Clique percolation method</vt:lpstr>
      <vt:lpstr>Clique percolation method</vt:lpstr>
      <vt:lpstr>Clique percolation method</vt:lpstr>
      <vt:lpstr>Clique percolation method</vt:lpstr>
      <vt:lpstr>Clique percolation method</vt:lpstr>
      <vt:lpstr>Clique percolation method</vt:lpstr>
      <vt:lpstr>Multiplex clique percolation method</vt:lpstr>
      <vt:lpstr>Assessment</vt:lpstr>
      <vt:lpstr>References (1)</vt:lpstr>
      <vt:lpstr>References (2)</vt:lpstr>
      <vt:lpstr>References (3)</vt:lpstr>
      <vt:lpstr>PowerPoint Presentation</vt:lpstr>
      <vt:lpstr>Analysis of multiplex networks with Python</vt:lpstr>
      <vt:lpstr>Additional material</vt:lpstr>
      <vt:lpstr>Distance between two nodes?</vt:lpstr>
      <vt:lpstr>Community generation</vt:lpstr>
      <vt:lpstr>How do information / behaviors spread?</vt:lpstr>
    </vt:vector>
  </TitlesOfParts>
  <Company>Engelska parken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PowerPoint-presentation</dc:title>
  <dc:creator>Josefin Svensson</dc:creator>
  <cp:lastModifiedBy>Luca Rossi</cp:lastModifiedBy>
  <cp:revision>4</cp:revision>
  <dcterms:created xsi:type="dcterms:W3CDTF">2013-08-22T08:31:25Z</dcterms:created>
  <dcterms:modified xsi:type="dcterms:W3CDTF">2021-06-28T12:38:03Z</dcterms:modified>
</cp:coreProperties>
</file>